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drawings/drawing2.xml" ContentType="application/vnd.openxmlformats-officedocument.drawingml.chartshapes+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charts/chart20.xml" ContentType="application/vnd.openxmlformats-officedocument.drawingml.chart+xml"/>
  <Override PartName="/ppt/theme/themeOverride19.xml" ContentType="application/vnd.openxmlformats-officedocument.themeOverride+xml"/>
  <Override PartName="/ppt/charts/chart21.xml" ContentType="application/vnd.openxmlformats-officedocument.drawingml.chart+xml"/>
  <Override PartName="/ppt/theme/themeOverride20.xml" ContentType="application/vnd.openxmlformats-officedocument.themeOverride+xml"/>
  <Override PartName="/ppt/charts/chart22.xml" ContentType="application/vnd.openxmlformats-officedocument.drawingml.chart+xml"/>
  <Override PartName="/ppt/theme/themeOverride21.xml" ContentType="application/vnd.openxmlformats-officedocument.themeOverride+xml"/>
  <Override PartName="/ppt/charts/chart23.xml" ContentType="application/vnd.openxmlformats-officedocument.drawingml.chart+xml"/>
  <Override PartName="/ppt/theme/themeOverride22.xml" ContentType="application/vnd.openxmlformats-officedocument.themeOverr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theme/themeOverride23.xml" ContentType="application/vnd.openxmlformats-officedocument.themeOverride+xml"/>
  <Override PartName="/ppt/charts/chart27.xml" ContentType="application/vnd.openxmlformats-officedocument.drawingml.chart+xml"/>
  <Override PartName="/ppt/theme/themeOverride24.xml" ContentType="application/vnd.openxmlformats-officedocument.themeOverride+xml"/>
  <Override PartName="/ppt/charts/chart28.xml" ContentType="application/vnd.openxmlformats-officedocument.drawingml.chart+xml"/>
  <Override PartName="/ppt/theme/themeOverride25.xml" ContentType="application/vnd.openxmlformats-officedocument.themeOverride+xml"/>
  <Override PartName="/ppt/charts/chart29.xml" ContentType="application/vnd.openxmlformats-officedocument.drawingml.chart+xml"/>
  <Override PartName="/ppt/theme/themeOverride26.xml" ContentType="application/vnd.openxmlformats-officedocument.themeOverride+xml"/>
  <Override PartName="/ppt/charts/chart30.xml" ContentType="application/vnd.openxmlformats-officedocument.drawingml.chart+xml"/>
  <Override PartName="/ppt/theme/themeOverride27.xml" ContentType="application/vnd.openxmlformats-officedocument.themeOverride+xml"/>
  <Override PartName="/ppt/charts/chart31.xml" ContentType="application/vnd.openxmlformats-officedocument.drawingml.chart+xml"/>
  <Override PartName="/ppt/theme/themeOverride28.xml" ContentType="application/vnd.openxmlformats-officedocument.themeOverride+xml"/>
  <Override PartName="/ppt/charts/chart32.xml" ContentType="application/vnd.openxmlformats-officedocument.drawingml.chart+xml"/>
  <Override PartName="/ppt/theme/themeOverride29.xml" ContentType="application/vnd.openxmlformats-officedocument.themeOverride+xml"/>
  <Override PartName="/ppt/charts/chart33.xml" ContentType="application/vnd.openxmlformats-officedocument.drawingml.chart+xml"/>
  <Override PartName="/ppt/theme/themeOverride30.xml" ContentType="application/vnd.openxmlformats-officedocument.themeOverride+xml"/>
  <Override PartName="/ppt/charts/chart34.xml" ContentType="application/vnd.openxmlformats-officedocument.drawingml.chart+xml"/>
  <Override PartName="/ppt/theme/themeOverride31.xml" ContentType="application/vnd.openxmlformats-officedocument.themeOverride+xml"/>
  <Override PartName="/ppt/drawings/drawing3.xml" ContentType="application/vnd.openxmlformats-officedocument.drawingml.chartshapes+xml"/>
  <Override PartName="/ppt/charts/chart35.xml" ContentType="application/vnd.openxmlformats-officedocument.drawingml.chart+xml"/>
  <Override PartName="/ppt/theme/themeOverride32.xml" ContentType="application/vnd.openxmlformats-officedocument.themeOverride+xml"/>
  <Override PartName="/ppt/charts/chart36.xml" ContentType="application/vnd.openxmlformats-officedocument.drawingml.chart+xml"/>
  <Override PartName="/ppt/theme/themeOverride33.xml" ContentType="application/vnd.openxmlformats-officedocument.themeOverride+xml"/>
  <Override PartName="/ppt/charts/chart37.xml" ContentType="application/vnd.openxmlformats-officedocument.drawingml.chart+xml"/>
  <Override PartName="/ppt/theme/themeOverride34.xml" ContentType="application/vnd.openxmlformats-officedocument.themeOverride+xml"/>
  <Override PartName="/ppt/charts/chart38.xml" ContentType="application/vnd.openxmlformats-officedocument.drawingml.chart+xml"/>
  <Override PartName="/ppt/theme/themeOverride35.xml" ContentType="application/vnd.openxmlformats-officedocument.themeOverride+xml"/>
  <Override PartName="/ppt/charts/chart39.xml" ContentType="application/vnd.openxmlformats-officedocument.drawingml.chart+xml"/>
  <Override PartName="/ppt/theme/themeOverride36.xml" ContentType="application/vnd.openxmlformats-officedocument.themeOverride+xml"/>
  <Override PartName="/ppt/drawings/drawing4.xml" ContentType="application/vnd.openxmlformats-officedocument.drawingml.chartshapes+xml"/>
  <Override PartName="/ppt/charts/chart40.xml" ContentType="application/vnd.openxmlformats-officedocument.drawingml.chart+xml"/>
  <Override PartName="/ppt/charts/chart41.xml" ContentType="application/vnd.openxmlformats-officedocument.drawingml.chart+xml"/>
  <Override PartName="/ppt/theme/themeOverride37.xml" ContentType="application/vnd.openxmlformats-officedocument.themeOverride+xml"/>
  <Override PartName="/ppt/drawings/drawing5.xml" ContentType="application/vnd.openxmlformats-officedocument.drawingml.chartshapes+xml"/>
  <Override PartName="/ppt/charts/chart4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5" r:id="rId5"/>
    <p:sldId id="330" r:id="rId6"/>
    <p:sldId id="335" r:id="rId7"/>
    <p:sldId id="276" r:id="rId8"/>
    <p:sldId id="331" r:id="rId9"/>
    <p:sldId id="332" r:id="rId10"/>
    <p:sldId id="333" r:id="rId11"/>
    <p:sldId id="334" r:id="rId12"/>
    <p:sldId id="288" r:id="rId13"/>
    <p:sldId id="289" r:id="rId14"/>
    <p:sldId id="290" r:id="rId15"/>
    <p:sldId id="312" r:id="rId16"/>
    <p:sldId id="291" r:id="rId17"/>
    <p:sldId id="292" r:id="rId18"/>
    <p:sldId id="314" r:id="rId19"/>
    <p:sldId id="315" r:id="rId20"/>
    <p:sldId id="316" r:id="rId21"/>
    <p:sldId id="317" r:id="rId22"/>
    <p:sldId id="318" r:id="rId23"/>
    <p:sldId id="319" r:id="rId24"/>
    <p:sldId id="320" r:id="rId25"/>
    <p:sldId id="321" r:id="rId26"/>
    <p:sldId id="322" r:id="rId27"/>
    <p:sldId id="323" r:id="rId28"/>
    <p:sldId id="293" r:id="rId29"/>
    <p:sldId id="294" r:id="rId30"/>
    <p:sldId id="324" r:id="rId31"/>
    <p:sldId id="296" r:id="rId32"/>
    <p:sldId id="297" r:id="rId33"/>
    <p:sldId id="298" r:id="rId34"/>
    <p:sldId id="299" r:id="rId35"/>
    <p:sldId id="300" r:id="rId36"/>
    <p:sldId id="301" r:id="rId37"/>
    <p:sldId id="325" r:id="rId38"/>
    <p:sldId id="302" r:id="rId39"/>
    <p:sldId id="303" r:id="rId40"/>
    <p:sldId id="326" r:id="rId41"/>
    <p:sldId id="304" r:id="rId42"/>
    <p:sldId id="305" r:id="rId43"/>
    <p:sldId id="327" r:id="rId44"/>
    <p:sldId id="306" r:id="rId45"/>
    <p:sldId id="307" r:id="rId46"/>
    <p:sldId id="328" r:id="rId47"/>
    <p:sldId id="329" r:id="rId48"/>
    <p:sldId id="308" r:id="rId49"/>
    <p:sldId id="259" r:id="rId50"/>
    <p:sldId id="260" r:id="rId51"/>
    <p:sldId id="309" r:id="rId52"/>
    <p:sldId id="310" r:id="rId53"/>
    <p:sldId id="311"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4" d="100"/>
          <a:sy n="114" d="100"/>
        </p:scale>
        <p:origin x="144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4.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5.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6.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7.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8.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2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0.xml"/></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3.xlsx"/><Relationship Id="rId1" Type="http://schemas.openxmlformats.org/officeDocument/2006/relationships/themeOverride" Target="../theme/themeOverride31.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3.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5.xml"/></Relationships>
</file>

<file path=ppt/charts/_rels/chart3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38.xlsx"/><Relationship Id="rId1" Type="http://schemas.openxmlformats.org/officeDocument/2006/relationships/themeOverride" Target="../theme/themeOverride36.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40.xlsx"/><Relationship Id="rId1" Type="http://schemas.openxmlformats.org/officeDocument/2006/relationships/themeOverride" Target="../theme/themeOverride37.xml"/></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161703127034483"/>
          <c:y val="9.5234742569758717E-3"/>
          <c:w val="0.74546900405144156"/>
          <c:h val="0.98095305148604828"/>
        </c:manualLayout>
      </c:layout>
      <c:barChart>
        <c:barDir val="bar"/>
        <c:grouping val="clustered"/>
        <c:varyColors val="0"/>
        <c:ser>
          <c:idx val="0"/>
          <c:order val="0"/>
          <c:tx>
            <c:strRef>
              <c:f>Sheet1!$C$2</c:f>
              <c:strCache>
                <c:ptCount val="1"/>
                <c:pt idx="0">
                  <c:v>izlase</c:v>
                </c:pt>
              </c:strCache>
            </c:strRef>
          </c:tx>
          <c:invertIfNegative val="0"/>
          <c:dPt>
            <c:idx val="0"/>
            <c:invertIfNegative val="0"/>
            <c:bubble3D val="0"/>
            <c:spPr>
              <a:solidFill>
                <a:srgbClr val="7030A0"/>
              </a:solidFill>
            </c:spPr>
            <c:extLst>
              <c:ext xmlns:c16="http://schemas.microsoft.com/office/drawing/2014/chart" uri="{C3380CC4-5D6E-409C-BE32-E72D297353CC}">
                <c16:uniqueId val="{00000001-9DDF-4891-B9A2-34764214E539}"/>
              </c:ext>
            </c:extLst>
          </c:dPt>
          <c:dPt>
            <c:idx val="1"/>
            <c:invertIfNegative val="0"/>
            <c:bubble3D val="0"/>
            <c:spPr>
              <a:solidFill>
                <a:srgbClr val="7030A0"/>
              </a:solidFill>
            </c:spPr>
            <c:extLst>
              <c:ext xmlns:c16="http://schemas.microsoft.com/office/drawing/2014/chart" uri="{C3380CC4-5D6E-409C-BE32-E72D297353CC}">
                <c16:uniqueId val="{00000003-9DDF-4891-B9A2-34764214E539}"/>
              </c:ext>
            </c:extLst>
          </c:dPt>
          <c:dPt>
            <c:idx val="2"/>
            <c:invertIfNegative val="0"/>
            <c:bubble3D val="0"/>
            <c:spPr>
              <a:solidFill>
                <a:srgbClr val="7030A0"/>
              </a:solidFill>
            </c:spPr>
            <c:extLst>
              <c:ext xmlns:c16="http://schemas.microsoft.com/office/drawing/2014/chart" uri="{C3380CC4-5D6E-409C-BE32-E72D297353CC}">
                <c16:uniqueId val="{0000002A-9DDF-4891-B9A2-34764214E539}"/>
              </c:ext>
            </c:extLst>
          </c:dPt>
          <c:dPt>
            <c:idx val="3"/>
            <c:invertIfNegative val="0"/>
            <c:bubble3D val="0"/>
            <c:spPr>
              <a:solidFill>
                <a:srgbClr val="7030A0"/>
              </a:solidFill>
            </c:spPr>
            <c:extLst>
              <c:ext xmlns:c16="http://schemas.microsoft.com/office/drawing/2014/chart" uri="{C3380CC4-5D6E-409C-BE32-E72D297353CC}">
                <c16:uniqueId val="{00000005-9DDF-4891-B9A2-34764214E539}"/>
              </c:ext>
            </c:extLst>
          </c:dPt>
          <c:dPt>
            <c:idx val="4"/>
            <c:invertIfNegative val="0"/>
            <c:bubble3D val="0"/>
            <c:spPr>
              <a:solidFill>
                <a:srgbClr val="7030A0"/>
              </a:solidFill>
            </c:spPr>
            <c:extLst>
              <c:ext xmlns:c16="http://schemas.microsoft.com/office/drawing/2014/chart" uri="{C3380CC4-5D6E-409C-BE32-E72D297353CC}">
                <c16:uniqueId val="{00000007-9DDF-4891-B9A2-34764214E539}"/>
              </c:ext>
            </c:extLst>
          </c:dPt>
          <c:dPt>
            <c:idx val="5"/>
            <c:invertIfNegative val="0"/>
            <c:bubble3D val="0"/>
            <c:spPr>
              <a:solidFill>
                <a:srgbClr val="7030A0"/>
              </a:solidFill>
            </c:spPr>
            <c:extLst>
              <c:ext xmlns:c16="http://schemas.microsoft.com/office/drawing/2014/chart" uri="{C3380CC4-5D6E-409C-BE32-E72D297353CC}">
                <c16:uniqueId val="{000000C7-8FB7-4F01-8E23-0E0B35D4652F}"/>
              </c:ext>
            </c:extLst>
          </c:dPt>
          <c:dPt>
            <c:idx val="7"/>
            <c:invertIfNegative val="0"/>
            <c:bubble3D val="0"/>
            <c:spPr>
              <a:solidFill>
                <a:srgbClr val="70AD47">
                  <a:lumMod val="75000"/>
                </a:srgbClr>
              </a:solidFill>
            </c:spPr>
            <c:extLst>
              <c:ext xmlns:c16="http://schemas.microsoft.com/office/drawing/2014/chart" uri="{C3380CC4-5D6E-409C-BE32-E72D297353CC}">
                <c16:uniqueId val="{0000000B-9DDF-4891-B9A2-34764214E539}"/>
              </c:ext>
            </c:extLst>
          </c:dPt>
          <c:dPt>
            <c:idx val="8"/>
            <c:invertIfNegative val="0"/>
            <c:bubble3D val="0"/>
            <c:spPr>
              <a:solidFill>
                <a:srgbClr val="70AD47">
                  <a:lumMod val="75000"/>
                </a:srgbClr>
              </a:solidFill>
            </c:spPr>
            <c:extLst>
              <c:ext xmlns:c16="http://schemas.microsoft.com/office/drawing/2014/chart" uri="{C3380CC4-5D6E-409C-BE32-E72D297353CC}">
                <c16:uniqueId val="{000000C6-8FB7-4F01-8E23-0E0B35D4652F}"/>
              </c:ext>
            </c:extLst>
          </c:dPt>
          <c:dPt>
            <c:idx val="9"/>
            <c:invertIfNegative val="0"/>
            <c:bubble3D val="0"/>
            <c:spPr>
              <a:solidFill>
                <a:srgbClr val="70AD47">
                  <a:lumMod val="75000"/>
                </a:srgbClr>
              </a:solidFill>
            </c:spPr>
            <c:extLst>
              <c:ext xmlns:c16="http://schemas.microsoft.com/office/drawing/2014/chart" uri="{C3380CC4-5D6E-409C-BE32-E72D297353CC}">
                <c16:uniqueId val="{0000000F-9DDF-4891-B9A2-34764214E539}"/>
              </c:ext>
            </c:extLst>
          </c:dPt>
          <c:dPt>
            <c:idx val="10"/>
            <c:invertIfNegative val="0"/>
            <c:bubble3D val="0"/>
            <c:spPr>
              <a:solidFill>
                <a:srgbClr val="70AD47">
                  <a:lumMod val="75000"/>
                </a:srgbClr>
              </a:solidFill>
            </c:spPr>
            <c:extLst>
              <c:ext xmlns:c16="http://schemas.microsoft.com/office/drawing/2014/chart" uri="{C3380CC4-5D6E-409C-BE32-E72D297353CC}">
                <c16:uniqueId val="{00000011-9DDF-4891-B9A2-34764214E539}"/>
              </c:ext>
            </c:extLst>
          </c:dPt>
          <c:dPt>
            <c:idx val="11"/>
            <c:invertIfNegative val="0"/>
            <c:bubble3D val="0"/>
            <c:spPr>
              <a:solidFill>
                <a:srgbClr val="FFC000"/>
              </a:solidFill>
            </c:spPr>
            <c:extLst>
              <c:ext xmlns:c16="http://schemas.microsoft.com/office/drawing/2014/chart" uri="{C3380CC4-5D6E-409C-BE32-E72D297353CC}">
                <c16:uniqueId val="{00000029-9DDF-4891-B9A2-34764214E539}"/>
              </c:ext>
            </c:extLst>
          </c:dPt>
          <c:dPt>
            <c:idx val="12"/>
            <c:invertIfNegative val="0"/>
            <c:bubble3D val="0"/>
            <c:spPr>
              <a:solidFill>
                <a:srgbClr val="FFC000"/>
              </a:solidFill>
            </c:spPr>
            <c:extLst>
              <c:ext xmlns:c16="http://schemas.microsoft.com/office/drawing/2014/chart" uri="{C3380CC4-5D6E-409C-BE32-E72D297353CC}">
                <c16:uniqueId val="{00000049-1C35-42C4-AFDF-EF37D577690F}"/>
              </c:ext>
            </c:extLst>
          </c:dPt>
          <c:dPt>
            <c:idx val="13"/>
            <c:invertIfNegative val="0"/>
            <c:bubble3D val="0"/>
            <c:spPr>
              <a:solidFill>
                <a:srgbClr val="FFC000"/>
              </a:solidFill>
            </c:spPr>
            <c:extLst>
              <c:ext xmlns:c16="http://schemas.microsoft.com/office/drawing/2014/chart" uri="{C3380CC4-5D6E-409C-BE32-E72D297353CC}">
                <c16:uniqueId val="{00000028-9DDF-4891-B9A2-34764214E539}"/>
              </c:ext>
            </c:extLst>
          </c:dPt>
          <c:dPt>
            <c:idx val="14"/>
            <c:invertIfNegative val="0"/>
            <c:bubble3D val="0"/>
            <c:spPr>
              <a:solidFill>
                <a:srgbClr val="FFC000"/>
              </a:solidFill>
            </c:spPr>
            <c:extLst>
              <c:ext xmlns:c16="http://schemas.microsoft.com/office/drawing/2014/chart" uri="{C3380CC4-5D6E-409C-BE32-E72D297353CC}">
                <c16:uniqueId val="{00000027-9DDF-4891-B9A2-34764214E539}"/>
              </c:ext>
            </c:extLst>
          </c:dPt>
          <c:dPt>
            <c:idx val="15"/>
            <c:invertIfNegative val="0"/>
            <c:bubble3D val="0"/>
            <c:spPr>
              <a:solidFill>
                <a:srgbClr val="FFC000"/>
              </a:solidFill>
            </c:spPr>
            <c:extLst>
              <c:ext xmlns:c16="http://schemas.microsoft.com/office/drawing/2014/chart" uri="{C3380CC4-5D6E-409C-BE32-E72D297353CC}">
                <c16:uniqueId val="{00000026-9DDF-4891-B9A2-34764214E539}"/>
              </c:ext>
            </c:extLst>
          </c:dPt>
          <c:dPt>
            <c:idx val="16"/>
            <c:invertIfNegative val="0"/>
            <c:bubble3D val="0"/>
            <c:spPr>
              <a:solidFill>
                <a:srgbClr val="FFC000"/>
              </a:solidFill>
            </c:spPr>
            <c:extLst>
              <c:ext xmlns:c16="http://schemas.microsoft.com/office/drawing/2014/chart" uri="{C3380CC4-5D6E-409C-BE32-E72D297353CC}">
                <c16:uniqueId val="{000000C5-8FB7-4F01-8E23-0E0B35D4652F}"/>
              </c:ext>
            </c:extLst>
          </c:dPt>
          <c:dPt>
            <c:idx val="17"/>
            <c:invertIfNegative val="0"/>
            <c:bubble3D val="0"/>
            <c:spPr>
              <a:solidFill>
                <a:srgbClr val="5B9BD5"/>
              </a:solidFill>
            </c:spPr>
            <c:extLst>
              <c:ext xmlns:c16="http://schemas.microsoft.com/office/drawing/2014/chart" uri="{C3380CC4-5D6E-409C-BE32-E72D297353CC}">
                <c16:uniqueId val="{00000025-9DDF-4891-B9A2-34764214E539}"/>
              </c:ext>
            </c:extLst>
          </c:dPt>
          <c:dPt>
            <c:idx val="18"/>
            <c:invertIfNegative val="0"/>
            <c:bubble3D val="0"/>
            <c:spPr>
              <a:solidFill>
                <a:srgbClr val="5B9BD5"/>
              </a:solidFill>
            </c:spPr>
            <c:extLst>
              <c:ext xmlns:c16="http://schemas.microsoft.com/office/drawing/2014/chart" uri="{C3380CC4-5D6E-409C-BE32-E72D297353CC}">
                <c16:uniqueId val="{00000024-9DDF-4891-B9A2-34764214E539}"/>
              </c:ext>
            </c:extLst>
          </c:dPt>
          <c:dPt>
            <c:idx val="19"/>
            <c:invertIfNegative val="0"/>
            <c:bubble3D val="0"/>
            <c:spPr>
              <a:solidFill>
                <a:srgbClr val="5B9BD5"/>
              </a:solidFill>
            </c:spPr>
            <c:extLst>
              <c:ext xmlns:c16="http://schemas.microsoft.com/office/drawing/2014/chart" uri="{C3380CC4-5D6E-409C-BE32-E72D297353CC}">
                <c16:uniqueId val="{00000079-B006-43DA-BC14-271C4F384089}"/>
              </c:ext>
            </c:extLst>
          </c:dPt>
          <c:dPt>
            <c:idx val="20"/>
            <c:invertIfNegative val="0"/>
            <c:bubble3D val="0"/>
            <c:spPr>
              <a:solidFill>
                <a:srgbClr val="70AD47"/>
              </a:solidFill>
            </c:spPr>
            <c:extLst>
              <c:ext xmlns:c16="http://schemas.microsoft.com/office/drawing/2014/chart" uri="{C3380CC4-5D6E-409C-BE32-E72D297353CC}">
                <c16:uniqueId val="{00000057-1C35-42C4-AFDF-EF37D577690F}"/>
              </c:ext>
            </c:extLst>
          </c:dPt>
          <c:dPt>
            <c:idx val="21"/>
            <c:invertIfNegative val="0"/>
            <c:bubble3D val="0"/>
            <c:spPr>
              <a:solidFill>
                <a:srgbClr val="70AD47"/>
              </a:solidFill>
            </c:spPr>
            <c:extLst>
              <c:ext xmlns:c16="http://schemas.microsoft.com/office/drawing/2014/chart" uri="{C3380CC4-5D6E-409C-BE32-E72D297353CC}">
                <c16:uniqueId val="{00000059-1C35-42C4-AFDF-EF37D577690F}"/>
              </c:ext>
            </c:extLst>
          </c:dPt>
          <c:dPt>
            <c:idx val="22"/>
            <c:invertIfNegative val="0"/>
            <c:bubble3D val="0"/>
            <c:spPr>
              <a:solidFill>
                <a:srgbClr val="70AD47"/>
              </a:solidFill>
            </c:spPr>
            <c:extLst>
              <c:ext xmlns:c16="http://schemas.microsoft.com/office/drawing/2014/chart" uri="{C3380CC4-5D6E-409C-BE32-E72D297353CC}">
                <c16:uniqueId val="{0000005B-1C35-42C4-AFDF-EF37D577690F}"/>
              </c:ext>
            </c:extLst>
          </c:dPt>
          <c:dPt>
            <c:idx val="23"/>
            <c:invertIfNegative val="0"/>
            <c:bubble3D val="0"/>
            <c:spPr>
              <a:solidFill>
                <a:srgbClr val="ED7D31"/>
              </a:solidFill>
            </c:spPr>
            <c:extLst>
              <c:ext xmlns:c16="http://schemas.microsoft.com/office/drawing/2014/chart" uri="{C3380CC4-5D6E-409C-BE32-E72D297353CC}">
                <c16:uniqueId val="{0000005D-1C35-42C4-AFDF-EF37D577690F}"/>
              </c:ext>
            </c:extLst>
          </c:dPt>
          <c:dPt>
            <c:idx val="24"/>
            <c:invertIfNegative val="0"/>
            <c:bubble3D val="0"/>
            <c:spPr>
              <a:solidFill>
                <a:srgbClr val="ED7D31"/>
              </a:solidFill>
            </c:spPr>
            <c:extLst>
              <c:ext xmlns:c16="http://schemas.microsoft.com/office/drawing/2014/chart" uri="{C3380CC4-5D6E-409C-BE32-E72D297353CC}">
                <c16:uniqueId val="{0000005F-1C35-42C4-AFDF-EF37D577690F}"/>
              </c:ext>
            </c:extLst>
          </c:dPt>
          <c:dPt>
            <c:idx val="25"/>
            <c:invertIfNegative val="0"/>
            <c:bubble3D val="0"/>
            <c:spPr>
              <a:solidFill>
                <a:srgbClr val="ED7D31"/>
              </a:solidFill>
            </c:spPr>
            <c:extLst>
              <c:ext xmlns:c16="http://schemas.microsoft.com/office/drawing/2014/chart" uri="{C3380CC4-5D6E-409C-BE32-E72D297353CC}">
                <c16:uniqueId val="{00000061-1C35-42C4-AFDF-EF37D577690F}"/>
              </c:ext>
            </c:extLst>
          </c:dPt>
          <c:dPt>
            <c:idx val="26"/>
            <c:invertIfNegative val="0"/>
            <c:bubble3D val="0"/>
            <c:spPr>
              <a:solidFill>
                <a:srgbClr val="ED7D31"/>
              </a:solidFill>
            </c:spPr>
            <c:extLst>
              <c:ext xmlns:c16="http://schemas.microsoft.com/office/drawing/2014/chart" uri="{C3380CC4-5D6E-409C-BE32-E72D297353CC}">
                <c16:uniqueId val="{00000033-9F99-40ED-95DD-B88923C39835}"/>
              </c:ext>
            </c:extLst>
          </c:dPt>
          <c:dPt>
            <c:idx val="32"/>
            <c:invertIfNegative val="0"/>
            <c:bubble3D val="0"/>
            <c:spPr>
              <a:solidFill>
                <a:srgbClr val="4472C4"/>
              </a:solidFill>
            </c:spPr>
            <c:extLst>
              <c:ext xmlns:c16="http://schemas.microsoft.com/office/drawing/2014/chart" uri="{C3380CC4-5D6E-409C-BE32-E72D297353CC}">
                <c16:uniqueId val="{0000001D-9DDF-4891-B9A2-34764214E539}"/>
              </c:ext>
            </c:extLst>
          </c:dPt>
          <c:dPt>
            <c:idx val="33"/>
            <c:invertIfNegative val="0"/>
            <c:bubble3D val="0"/>
            <c:spPr>
              <a:solidFill>
                <a:srgbClr val="4472C4"/>
              </a:solidFill>
            </c:spPr>
            <c:extLst>
              <c:ext xmlns:c16="http://schemas.microsoft.com/office/drawing/2014/chart" uri="{C3380CC4-5D6E-409C-BE32-E72D297353CC}">
                <c16:uniqueId val="{00000076-5F05-48C5-9435-296FDA33FA95}"/>
              </c:ext>
            </c:extLst>
          </c:dPt>
          <c:dPt>
            <c:idx val="34"/>
            <c:invertIfNegative val="0"/>
            <c:bubble3D val="0"/>
            <c:spPr>
              <a:solidFill>
                <a:srgbClr val="00B050"/>
              </a:solidFill>
            </c:spPr>
            <c:extLst>
              <c:ext xmlns:c16="http://schemas.microsoft.com/office/drawing/2014/chart" uri="{C3380CC4-5D6E-409C-BE32-E72D297353CC}">
                <c16:uniqueId val="{0000001F-9DDF-4891-B9A2-34764214E539}"/>
              </c:ext>
            </c:extLst>
          </c:dPt>
          <c:dPt>
            <c:idx val="35"/>
            <c:invertIfNegative val="0"/>
            <c:bubble3D val="0"/>
            <c:spPr>
              <a:solidFill>
                <a:srgbClr val="00B050"/>
              </a:solidFill>
            </c:spPr>
            <c:extLst>
              <c:ext xmlns:c16="http://schemas.microsoft.com/office/drawing/2014/chart" uri="{C3380CC4-5D6E-409C-BE32-E72D297353CC}">
                <c16:uniqueId val="{00000069-1C35-42C4-AFDF-EF37D577690F}"/>
              </c:ext>
            </c:extLst>
          </c:dPt>
          <c:dPt>
            <c:idx val="36"/>
            <c:invertIfNegative val="0"/>
            <c:bubble3D val="0"/>
            <c:spPr>
              <a:solidFill>
                <a:srgbClr val="00B050"/>
              </a:solidFill>
            </c:spPr>
            <c:extLst>
              <c:ext xmlns:c16="http://schemas.microsoft.com/office/drawing/2014/chart" uri="{C3380CC4-5D6E-409C-BE32-E72D297353CC}">
                <c16:uniqueId val="{00000077-5F05-48C5-9435-296FDA33FA95}"/>
              </c:ext>
            </c:extLst>
          </c:dPt>
          <c:dPt>
            <c:idx val="37"/>
            <c:invertIfNegative val="0"/>
            <c:bubble3D val="0"/>
            <c:spPr>
              <a:solidFill>
                <a:srgbClr val="C00000"/>
              </a:solidFill>
            </c:spPr>
            <c:extLst>
              <c:ext xmlns:c16="http://schemas.microsoft.com/office/drawing/2014/chart" uri="{C3380CC4-5D6E-409C-BE32-E72D297353CC}">
                <c16:uniqueId val="{0000006B-1C35-42C4-AFDF-EF37D577690F}"/>
              </c:ext>
            </c:extLst>
          </c:dPt>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Sheet1!$A$3:$B$39</c:f>
              <c:multiLvlStrCache>
                <c:ptCount val="37"/>
                <c:lvl>
                  <c:pt idx="0">
                    <c:v>Latgale</c:v>
                  </c:pt>
                  <c:pt idx="1">
                    <c:v>Zemgale</c:v>
                  </c:pt>
                  <c:pt idx="2">
                    <c:v>Kurzeme</c:v>
                  </c:pt>
                  <c:pt idx="3">
                    <c:v>Vidzeme</c:v>
                  </c:pt>
                  <c:pt idx="4">
                    <c:v>Pierīga</c:v>
                  </c:pt>
                  <c:pt idx="5">
                    <c:v>Rīga</c:v>
                  </c:pt>
                  <c:pt idx="7">
                    <c:v>Ciems, lauki</c:v>
                  </c:pt>
                  <c:pt idx="8">
                    <c:v>Cita pilsēta</c:v>
                  </c:pt>
                  <c:pt idx="9">
                    <c:v>Rīga</c:v>
                  </c:pt>
                  <c:pt idx="11">
                    <c:v>Nezin/NA</c:v>
                  </c:pt>
                  <c:pt idx="12">
                    <c:v>Līdz 400 EUR</c:v>
                  </c:pt>
                  <c:pt idx="13">
                    <c:v>401 - 600 EUR</c:v>
                  </c:pt>
                  <c:pt idx="14">
                    <c:v>601 - 800 EUR</c:v>
                  </c:pt>
                  <c:pt idx="15">
                    <c:v>801 - 1200 EUR</c:v>
                  </c:pt>
                  <c:pt idx="16">
                    <c:v>1201 EUR un vairāk</c:v>
                  </c:pt>
                  <c:pt idx="18">
                    <c:v>Nestrādā</c:v>
                  </c:pt>
                  <c:pt idx="19">
                    <c:v>Strādā</c:v>
                  </c:pt>
                  <c:pt idx="21">
                    <c:v>Pamata, vidējā</c:v>
                  </c:pt>
                  <c:pt idx="22">
                    <c:v>Augstākā</c:v>
                  </c:pt>
                  <c:pt idx="24">
                    <c:v>Cita</c:v>
                  </c:pt>
                  <c:pt idx="25">
                    <c:v>Krievi</c:v>
                  </c:pt>
                  <c:pt idx="26">
                    <c:v>Latvieši</c:v>
                  </c:pt>
                  <c:pt idx="28">
                    <c:v>65-74 gadi</c:v>
                  </c:pt>
                  <c:pt idx="29">
                    <c:v>55-64 gadi</c:v>
                  </c:pt>
                  <c:pt idx="30">
                    <c:v>45-54 gadi</c:v>
                  </c:pt>
                  <c:pt idx="31">
                    <c:v>35-44 gadi</c:v>
                  </c:pt>
                  <c:pt idx="32">
                    <c:v>25-34 gadi</c:v>
                  </c:pt>
                  <c:pt idx="33">
                    <c:v>18-24 gadi</c:v>
                  </c:pt>
                  <c:pt idx="35">
                    <c:v>Vīrieši</c:v>
                  </c:pt>
                  <c:pt idx="36">
                    <c:v>Sievietes</c:v>
                  </c:pt>
                </c:lvl>
                <c:lvl>
                  <c:pt idx="0">
                    <c:v>Reģions</c:v>
                  </c:pt>
                  <c:pt idx="7">
                    <c:v>Dzīves-vieta</c:v>
                  </c:pt>
                  <c:pt idx="11">
                    <c:v>Ienākumu līmenis uz vienu ģimenes locekli mēnesī</c:v>
                  </c:pt>
                  <c:pt idx="18">
                    <c:v>Nodar-boša-nās </c:v>
                  </c:pt>
                  <c:pt idx="21">
                    <c:v>Izglītība</c:v>
                  </c:pt>
                  <c:pt idx="24">
                    <c:v>Tautība</c:v>
                  </c:pt>
                  <c:pt idx="28">
                    <c:v>Vecums</c:v>
                  </c:pt>
                  <c:pt idx="35">
                    <c:v>Dzi-mums</c:v>
                  </c:pt>
                </c:lvl>
              </c:multiLvlStrCache>
            </c:multiLvlStrRef>
          </c:cat>
          <c:val>
            <c:numRef>
              <c:f>Sheet1!$C$3:$C$39</c:f>
              <c:numCache>
                <c:formatCode>0%</c:formatCode>
                <c:ptCount val="37"/>
                <c:pt idx="0">
                  <c:v>0.14409486792950116</c:v>
                </c:pt>
                <c:pt idx="1">
                  <c:v>0.12339553661807733</c:v>
                </c:pt>
                <c:pt idx="2">
                  <c:v>0.12131900042532609</c:v>
                </c:pt>
                <c:pt idx="3">
                  <c:v>9.568210466053792E-2</c:v>
                </c:pt>
                <c:pt idx="4">
                  <c:v>0.18964155403711958</c:v>
                </c:pt>
                <c:pt idx="5">
                  <c:v>0.32586693632943176</c:v>
                </c:pt>
                <c:pt idx="7">
                  <c:v>0.26628798551192123</c:v>
                </c:pt>
                <c:pt idx="8">
                  <c:v>0.40784507815864046</c:v>
                </c:pt>
                <c:pt idx="9">
                  <c:v>0.32586693632943176</c:v>
                </c:pt>
                <c:pt idx="11">
                  <c:v>0.34245166137990141</c:v>
                </c:pt>
                <c:pt idx="12">
                  <c:v>0.1204806981583422</c:v>
                </c:pt>
                <c:pt idx="13">
                  <c:v>0.15045266101111054</c:v>
                </c:pt>
                <c:pt idx="14">
                  <c:v>0.15546287114621393</c:v>
                </c:pt>
                <c:pt idx="15">
                  <c:v>0.13346158528298369</c:v>
                </c:pt>
                <c:pt idx="16">
                  <c:v>9.7690523021442294E-2</c:v>
                </c:pt>
                <c:pt idx="18">
                  <c:v>0.23741820262281749</c:v>
                </c:pt>
                <c:pt idx="19">
                  <c:v>0.76258179737717979</c:v>
                </c:pt>
                <c:pt idx="21">
                  <c:v>0.32333934334090836</c:v>
                </c:pt>
                <c:pt idx="22">
                  <c:v>0.67666065665908415</c:v>
                </c:pt>
                <c:pt idx="24">
                  <c:v>0.12227357368543829</c:v>
                </c:pt>
                <c:pt idx="25">
                  <c:v>0.24401419109206413</c:v>
                </c:pt>
                <c:pt idx="26">
                  <c:v>0.63371223522249032</c:v>
                </c:pt>
                <c:pt idx="28">
                  <c:v>0.15278222658726695</c:v>
                </c:pt>
                <c:pt idx="29">
                  <c:v>0.19497515432373549</c:v>
                </c:pt>
                <c:pt idx="30">
                  <c:v>0.19053271698804491</c:v>
                </c:pt>
                <c:pt idx="31">
                  <c:v>0.19166004591473315</c:v>
                </c:pt>
                <c:pt idx="32">
                  <c:v>0.1796330772192514</c:v>
                </c:pt>
                <c:pt idx="33">
                  <c:v>9.0416778966962111E-2</c:v>
                </c:pt>
                <c:pt idx="35">
                  <c:v>0.47825594887038292</c:v>
                </c:pt>
                <c:pt idx="36">
                  <c:v>0.52174405112960931</c:v>
                </c:pt>
              </c:numCache>
            </c:numRef>
          </c:val>
          <c:extLst>
            <c:ext xmlns:c16="http://schemas.microsoft.com/office/drawing/2014/chart" uri="{C3380CC4-5D6E-409C-BE32-E72D297353CC}">
              <c16:uniqueId val="{00000020-9DDF-4891-B9A2-34764214E539}"/>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lv-LV"/>
          </a:p>
        </c:txPr>
        <c:crossAx val="-1720593120"/>
        <c:crosses val="autoZero"/>
        <c:auto val="1"/>
        <c:lblAlgn val="ctr"/>
        <c:lblOffset val="100"/>
        <c:noMultiLvlLbl val="0"/>
      </c:catAx>
      <c:valAx>
        <c:axId val="-1720593120"/>
        <c:scaling>
          <c:orientation val="minMax"/>
          <c:max val="1"/>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lv-LV"/>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Sheet1!$C$4:$C$41</c:f>
              <c:numCache>
                <c:formatCode>0%</c:formatCode>
                <c:ptCount val="38"/>
                <c:pt idx="0">
                  <c:v>0.56438394012642512</c:v>
                </c:pt>
                <c:pt idx="1">
                  <c:v>0.52408165326052747</c:v>
                </c:pt>
                <c:pt idx="2">
                  <c:v>0.56000588504869864</c:v>
                </c:pt>
                <c:pt idx="3">
                  <c:v>0.52493529366742342</c:v>
                </c:pt>
                <c:pt idx="4">
                  <c:v>0.63823053573472432</c:v>
                </c:pt>
                <c:pt idx="5">
                  <c:v>0.57992975545841197</c:v>
                </c:pt>
                <c:pt idx="7">
                  <c:v>0.59742226685319855</c:v>
                </c:pt>
                <c:pt idx="8">
                  <c:v>0.55439946407137475</c:v>
                </c:pt>
                <c:pt idx="9">
                  <c:v>0.57992975545841197</c:v>
                </c:pt>
                <c:pt idx="11">
                  <c:v>0.58427577135628095</c:v>
                </c:pt>
                <c:pt idx="12">
                  <c:v>0.54173322890761189</c:v>
                </c:pt>
                <c:pt idx="13">
                  <c:v>0.41754861668590559</c:v>
                </c:pt>
                <c:pt idx="14">
                  <c:v>0.58203314443370324</c:v>
                </c:pt>
                <c:pt idx="15">
                  <c:v>0.58533449522906333</c:v>
                </c:pt>
                <c:pt idx="17">
                  <c:v>0.55705407385962735</c:v>
                </c:pt>
                <c:pt idx="18">
                  <c:v>0.69150503171712785</c:v>
                </c:pt>
                <c:pt idx="20">
                  <c:v>0.52673159567312722</c:v>
                </c:pt>
                <c:pt idx="21">
                  <c:v>0.5968462111056767</c:v>
                </c:pt>
                <c:pt idx="23" formatCode="###0%">
                  <c:v>0.54995468667436764</c:v>
                </c:pt>
                <c:pt idx="24" formatCode="###0%">
                  <c:v>0.48409772238557924</c:v>
                </c:pt>
                <c:pt idx="25">
                  <c:v>0.61353361469255496</c:v>
                </c:pt>
                <c:pt idx="27">
                  <c:v>0.5716077869619427</c:v>
                </c:pt>
                <c:pt idx="28">
                  <c:v>0.60486671721433827</c:v>
                </c:pt>
                <c:pt idx="29">
                  <c:v>0.55047490749739636</c:v>
                </c:pt>
                <c:pt idx="30">
                  <c:v>0.56483422579873843</c:v>
                </c:pt>
                <c:pt idx="31">
                  <c:v>0.56685414586490745</c:v>
                </c:pt>
                <c:pt idx="32">
                  <c:v>0.59662065030845168</c:v>
                </c:pt>
                <c:pt idx="34">
                  <c:v>0.65086585745722148</c:v>
                </c:pt>
                <c:pt idx="35">
                  <c:v>0.50387719529985642</c:v>
                </c:pt>
                <c:pt idx="37">
                  <c:v>0.57417539739311119</c:v>
                </c:pt>
              </c:numCache>
            </c:numRef>
          </c:val>
          <c:extLst>
            <c:ext xmlns:c16="http://schemas.microsoft.com/office/drawing/2014/chart" uri="{C3380CC4-5D6E-409C-BE32-E72D297353CC}">
              <c16:uniqueId val="{00000000-7D86-4B73-BB68-228969928B95}"/>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Sheet1!$D$4:$D$41</c:f>
              <c:numCache>
                <c:formatCode>0%</c:formatCode>
                <c:ptCount val="38"/>
                <c:pt idx="0">
                  <c:v>0.18564750145743761</c:v>
                </c:pt>
                <c:pt idx="1">
                  <c:v>0.24734982049130921</c:v>
                </c:pt>
                <c:pt idx="2">
                  <c:v>0.2064640488198814</c:v>
                </c:pt>
                <c:pt idx="3">
                  <c:v>0.24199319047093834</c:v>
                </c:pt>
                <c:pt idx="4">
                  <c:v>0.21093129978151567</c:v>
                </c:pt>
                <c:pt idx="5">
                  <c:v>0.23771530628154167</c:v>
                </c:pt>
                <c:pt idx="7">
                  <c:v>0.20810257167214583</c:v>
                </c:pt>
                <c:pt idx="8">
                  <c:v>0.22082225717190571</c:v>
                </c:pt>
                <c:pt idx="9">
                  <c:v>0.23771530628154167</c:v>
                </c:pt>
                <c:pt idx="11">
                  <c:v>0.22257810008206447</c:v>
                </c:pt>
                <c:pt idx="12">
                  <c:v>0.22410259911535507</c:v>
                </c:pt>
                <c:pt idx="13">
                  <c:v>0.35492720863995042</c:v>
                </c:pt>
                <c:pt idx="14">
                  <c:v>0.20803782712378016</c:v>
                </c:pt>
                <c:pt idx="15">
                  <c:v>0.23304111235948913</c:v>
                </c:pt>
                <c:pt idx="17">
                  <c:v>0.20058629302834441</c:v>
                </c:pt>
                <c:pt idx="18">
                  <c:v>0.1942655848562734</c:v>
                </c:pt>
                <c:pt idx="20">
                  <c:v>0.22443617291101797</c:v>
                </c:pt>
                <c:pt idx="21">
                  <c:v>0.22222512518148779</c:v>
                </c:pt>
                <c:pt idx="23" formatCode="###0%">
                  <c:v>0.23295181584378377</c:v>
                </c:pt>
                <c:pt idx="24" formatCode="###0%">
                  <c:v>0.24583031817381393</c:v>
                </c:pt>
                <c:pt idx="25">
                  <c:v>0.21219427237414343</c:v>
                </c:pt>
                <c:pt idx="27">
                  <c:v>0.17526277161430653</c:v>
                </c:pt>
                <c:pt idx="28">
                  <c:v>0.21273393061861795</c:v>
                </c:pt>
                <c:pt idx="29">
                  <c:v>0.24807385261922688</c:v>
                </c:pt>
                <c:pt idx="30">
                  <c:v>0.18452579430083582</c:v>
                </c:pt>
                <c:pt idx="31">
                  <c:v>0.26949029040662398</c:v>
                </c:pt>
                <c:pt idx="32">
                  <c:v>0.26149348856922067</c:v>
                </c:pt>
                <c:pt idx="34">
                  <c:v>0.19963420016638367</c:v>
                </c:pt>
                <c:pt idx="35">
                  <c:v>0.24430331270462338</c:v>
                </c:pt>
                <c:pt idx="37">
                  <c:v>0.22294004390244779</c:v>
                </c:pt>
              </c:numCache>
            </c:numRef>
          </c:val>
          <c:extLst>
            <c:ext xmlns:c16="http://schemas.microsoft.com/office/drawing/2014/chart" uri="{C3380CC4-5D6E-409C-BE32-E72D297353CC}">
              <c16:uniqueId val="{00000001-7D86-4B73-BB68-228969928B95}"/>
            </c:ext>
          </c:extLst>
        </c:ser>
        <c:ser>
          <c:idx val="2"/>
          <c:order val="2"/>
          <c:tx>
            <c:strRef>
              <c:f>Sheet1!$E$3</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Sheet1!$E$4:$E$41</c:f>
              <c:numCache>
                <c:formatCode>0%</c:formatCode>
                <c:ptCount val="38"/>
                <c:pt idx="0">
                  <c:v>0.11101260230400922</c:v>
                </c:pt>
                <c:pt idx="1">
                  <c:v>0.13880382490958898</c:v>
                </c:pt>
                <c:pt idx="2">
                  <c:v>8.4303599743721092E-2</c:v>
                </c:pt>
                <c:pt idx="3">
                  <c:v>7.8555496508869185E-2</c:v>
                </c:pt>
                <c:pt idx="4">
                  <c:v>5.6026326991031328E-2</c:v>
                </c:pt>
                <c:pt idx="5">
                  <c:v>8.8039737734379259E-2</c:v>
                </c:pt>
                <c:pt idx="7">
                  <c:v>7.2002628840648453E-2</c:v>
                </c:pt>
                <c:pt idx="8">
                  <c:v>0.10376387853386082</c:v>
                </c:pt>
                <c:pt idx="9">
                  <c:v>8.8039737734379259E-2</c:v>
                </c:pt>
                <c:pt idx="11">
                  <c:v>7.9049544809092293E-2</c:v>
                </c:pt>
                <c:pt idx="12">
                  <c:v>0.12594029208497878</c:v>
                </c:pt>
                <c:pt idx="13">
                  <c:v>0.10781409759306355</c:v>
                </c:pt>
                <c:pt idx="14">
                  <c:v>8.3139631254370877E-2</c:v>
                </c:pt>
                <c:pt idx="15">
                  <c:v>9.4854120726654362E-2</c:v>
                </c:pt>
                <c:pt idx="17">
                  <c:v>9.3689993745401198E-2</c:v>
                </c:pt>
                <c:pt idx="18">
                  <c:v>4.3591595872821673E-2</c:v>
                </c:pt>
                <c:pt idx="20">
                  <c:v>0.12277516033383779</c:v>
                </c:pt>
                <c:pt idx="21">
                  <c:v>7.4607887320233213E-2</c:v>
                </c:pt>
                <c:pt idx="23" formatCode="###0%">
                  <c:v>0.12553245140926886</c:v>
                </c:pt>
                <c:pt idx="24" formatCode="###0%">
                  <c:v>0.1082922886357853</c:v>
                </c:pt>
                <c:pt idx="25">
                  <c:v>7.6388149693375818E-2</c:v>
                </c:pt>
                <c:pt idx="27">
                  <c:v>0.10015886083504509</c:v>
                </c:pt>
                <c:pt idx="28">
                  <c:v>6.7590449797637814E-2</c:v>
                </c:pt>
                <c:pt idx="29">
                  <c:v>0.10144385066905398</c:v>
                </c:pt>
                <c:pt idx="30">
                  <c:v>9.9884890065761012E-2</c:v>
                </c:pt>
                <c:pt idx="31">
                  <c:v>6.3591011218374335E-2</c:v>
                </c:pt>
                <c:pt idx="32">
                  <c:v>0.13057250652363361</c:v>
                </c:pt>
                <c:pt idx="34">
                  <c:v>7.4955997176041678E-2</c:v>
                </c:pt>
                <c:pt idx="35">
                  <c:v>0.10413939569868295</c:v>
                </c:pt>
                <c:pt idx="37">
                  <c:v>9.0182261746973816E-2</c:v>
                </c:pt>
              </c:numCache>
            </c:numRef>
          </c:val>
          <c:extLst>
            <c:ext xmlns:c16="http://schemas.microsoft.com/office/drawing/2014/chart" uri="{C3380CC4-5D6E-409C-BE32-E72D297353CC}">
              <c16:uniqueId val="{00000002-7D86-4B73-BB68-228969928B95}"/>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Sheet1!$F$4:$F$41</c:f>
              <c:numCache>
                <c:formatCode>0%</c:formatCode>
                <c:ptCount val="38"/>
                <c:pt idx="0">
                  <c:v>0.13895595611212813</c:v>
                </c:pt>
                <c:pt idx="1">
                  <c:v>8.9764701338573866E-2</c:v>
                </c:pt>
                <c:pt idx="2">
                  <c:v>0.14922646638769888</c:v>
                </c:pt>
                <c:pt idx="3">
                  <c:v>0.15451601935276879</c:v>
                </c:pt>
                <c:pt idx="4">
                  <c:v>9.4811837492728882E-2</c:v>
                </c:pt>
                <c:pt idx="5">
                  <c:v>9.431520052566722E-2</c:v>
                </c:pt>
                <c:pt idx="7">
                  <c:v>0.12247253263400737</c:v>
                </c:pt>
                <c:pt idx="8">
                  <c:v>0.12101440022285916</c:v>
                </c:pt>
                <c:pt idx="9">
                  <c:v>9.431520052566722E-2</c:v>
                </c:pt>
                <c:pt idx="11">
                  <c:v>0.1140965837525585</c:v>
                </c:pt>
                <c:pt idx="12">
                  <c:v>0.10822387989205341</c:v>
                </c:pt>
                <c:pt idx="13">
                  <c:v>0.11971007708108065</c:v>
                </c:pt>
                <c:pt idx="14">
                  <c:v>0.1267893971881455</c:v>
                </c:pt>
                <c:pt idx="15">
                  <c:v>8.6770271684792941E-2</c:v>
                </c:pt>
                <c:pt idx="17">
                  <c:v>0.14866963936662717</c:v>
                </c:pt>
                <c:pt idx="18">
                  <c:v>7.0637787553777073E-2</c:v>
                </c:pt>
                <c:pt idx="20">
                  <c:v>0.12605707108201805</c:v>
                </c:pt>
                <c:pt idx="21">
                  <c:v>0.10632077639260407</c:v>
                </c:pt>
                <c:pt idx="23" formatCode="###0%">
                  <c:v>9.1561046072579297E-2</c:v>
                </c:pt>
                <c:pt idx="24" formatCode="###0%">
                  <c:v>0.16177967080482097</c:v>
                </c:pt>
                <c:pt idx="25">
                  <c:v>9.788396323992804E-2</c:v>
                </c:pt>
                <c:pt idx="27">
                  <c:v>0.15297058058870536</c:v>
                </c:pt>
                <c:pt idx="28">
                  <c:v>0.1148089023694053</c:v>
                </c:pt>
                <c:pt idx="29">
                  <c:v>0.10000738921432455</c:v>
                </c:pt>
                <c:pt idx="30">
                  <c:v>0.15075508983466435</c:v>
                </c:pt>
                <c:pt idx="31">
                  <c:v>0.10006455251009422</c:v>
                </c:pt>
                <c:pt idx="32">
                  <c:v>1.1313354598693603E-2</c:v>
                </c:pt>
                <c:pt idx="34">
                  <c:v>7.4543945200353831E-2</c:v>
                </c:pt>
                <c:pt idx="35">
                  <c:v>0.14768009629683967</c:v>
                </c:pt>
                <c:pt idx="37">
                  <c:v>0.11270229695746099</c:v>
                </c:pt>
              </c:numCache>
            </c:numRef>
          </c:val>
          <c:extLst>
            <c:ext xmlns:c16="http://schemas.microsoft.com/office/drawing/2014/chart" uri="{C3380CC4-5D6E-409C-BE32-E72D297353CC}">
              <c16:uniqueId val="{00000003-7D86-4B73-BB68-228969928B95}"/>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0305056160069204"/>
          <c:y val="2.3597491191768767E-3"/>
          <c:w val="0.7969494383993079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Sheet1!$C$4:$C$41</c:f>
              <c:numCache>
                <c:formatCode>0%</c:formatCode>
                <c:ptCount val="38"/>
                <c:pt idx="0">
                  <c:v>0.43009271016780765</c:v>
                </c:pt>
                <c:pt idx="1">
                  <c:v>0.46837574616554112</c:v>
                </c:pt>
                <c:pt idx="2">
                  <c:v>0.53803324359139026</c:v>
                </c:pt>
                <c:pt idx="3">
                  <c:v>0.45718572483678621</c:v>
                </c:pt>
                <c:pt idx="4">
                  <c:v>0.55380774714224712</c:v>
                </c:pt>
                <c:pt idx="5">
                  <c:v>0.51332352603770603</c:v>
                </c:pt>
                <c:pt idx="7">
                  <c:v>0.50391552100993908</c:v>
                </c:pt>
                <c:pt idx="8">
                  <c:v>0.48946548585680744</c:v>
                </c:pt>
                <c:pt idx="9">
                  <c:v>0.51332352603770603</c:v>
                </c:pt>
                <c:pt idx="11">
                  <c:v>0.49799274112898551</c:v>
                </c:pt>
                <c:pt idx="12">
                  <c:v>0.51102949191601321</c:v>
                </c:pt>
                <c:pt idx="13">
                  <c:v>0.39863416452283906</c:v>
                </c:pt>
                <c:pt idx="14">
                  <c:v>0.49352917097219329</c:v>
                </c:pt>
                <c:pt idx="15">
                  <c:v>0.5755311751065082</c:v>
                </c:pt>
                <c:pt idx="17">
                  <c:v>0.43678112808719549</c:v>
                </c:pt>
                <c:pt idx="18">
                  <c:v>0.57704640440561106</c:v>
                </c:pt>
                <c:pt idx="20">
                  <c:v>0.42984461766246707</c:v>
                </c:pt>
                <c:pt idx="21">
                  <c:v>0.53513119625294059</c:v>
                </c:pt>
                <c:pt idx="23" formatCode="###0%">
                  <c:v>0.30116908375097767</c:v>
                </c:pt>
                <c:pt idx="24" formatCode="###0%">
                  <c:v>0.41132480210713707</c:v>
                </c:pt>
                <c:pt idx="25">
                  <c:v>0.57422560876553819</c:v>
                </c:pt>
                <c:pt idx="27">
                  <c:v>0.54551692108895544</c:v>
                </c:pt>
                <c:pt idx="28">
                  <c:v>0.4833546348925547</c:v>
                </c:pt>
                <c:pt idx="29">
                  <c:v>0.47282935182982633</c:v>
                </c:pt>
                <c:pt idx="30">
                  <c:v>0.5153129803274068</c:v>
                </c:pt>
                <c:pt idx="31">
                  <c:v>0.50965154381930555</c:v>
                </c:pt>
                <c:pt idx="32">
                  <c:v>0.47663523865093094</c:v>
                </c:pt>
                <c:pt idx="34">
                  <c:v>0.50131929157916477</c:v>
                </c:pt>
                <c:pt idx="35">
                  <c:v>0.50087580111716923</c:v>
                </c:pt>
                <c:pt idx="37">
                  <c:v>0.50108790306888162</c:v>
                </c:pt>
              </c:numCache>
            </c:numRef>
          </c:val>
          <c:extLst>
            <c:ext xmlns:c16="http://schemas.microsoft.com/office/drawing/2014/chart" uri="{C3380CC4-5D6E-409C-BE32-E72D297353CC}">
              <c16:uniqueId val="{00000000-31FA-41B9-BB26-424DEA787449}"/>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Sheet1!$D$4:$D$41</c:f>
              <c:numCache>
                <c:formatCode>0%</c:formatCode>
                <c:ptCount val="38"/>
                <c:pt idx="0">
                  <c:v>0.24313463624462137</c:v>
                </c:pt>
                <c:pt idx="1">
                  <c:v>0.29806473340567313</c:v>
                </c:pt>
                <c:pt idx="2">
                  <c:v>0.1561774896707695</c:v>
                </c:pt>
                <c:pt idx="3">
                  <c:v>0.30706066142960375</c:v>
                </c:pt>
                <c:pt idx="4">
                  <c:v>0.22881284476656283</c:v>
                </c:pt>
                <c:pt idx="5">
                  <c:v>0.19234928197047979</c:v>
                </c:pt>
                <c:pt idx="7">
                  <c:v>0.25052628927240389</c:v>
                </c:pt>
                <c:pt idx="8">
                  <c:v>0.23739921373651535</c:v>
                </c:pt>
                <c:pt idx="9">
                  <c:v>0.19234928197047979</c:v>
                </c:pt>
                <c:pt idx="11">
                  <c:v>0.22841928475956375</c:v>
                </c:pt>
                <c:pt idx="12">
                  <c:v>0.21913283685866225</c:v>
                </c:pt>
                <c:pt idx="13">
                  <c:v>0.22567054020429442</c:v>
                </c:pt>
                <c:pt idx="14">
                  <c:v>0.21939303495596751</c:v>
                </c:pt>
                <c:pt idx="15">
                  <c:v>0.21678322308483439</c:v>
                </c:pt>
                <c:pt idx="17">
                  <c:v>0.24740735622406085</c:v>
                </c:pt>
                <c:pt idx="18">
                  <c:v>0.19382030863251401</c:v>
                </c:pt>
                <c:pt idx="20">
                  <c:v>0.2113686470495823</c:v>
                </c:pt>
                <c:pt idx="21">
                  <c:v>0.23330854527552469</c:v>
                </c:pt>
                <c:pt idx="23" formatCode="###0%">
                  <c:v>0.22435118494225395</c:v>
                </c:pt>
                <c:pt idx="24" formatCode="###0%">
                  <c:v>0.20582699139940819</c:v>
                </c:pt>
                <c:pt idx="25">
                  <c:v>0.23442435979373413</c:v>
                </c:pt>
                <c:pt idx="27">
                  <c:v>0.2233498243008073</c:v>
                </c:pt>
                <c:pt idx="28">
                  <c:v>0.26236296206742987</c:v>
                </c:pt>
                <c:pt idx="29">
                  <c:v>0.20519672691928093</c:v>
                </c:pt>
                <c:pt idx="30">
                  <c:v>0.20779212004685366</c:v>
                </c:pt>
                <c:pt idx="31">
                  <c:v>0.23224757371318783</c:v>
                </c:pt>
                <c:pt idx="32">
                  <c:v>0.22445930092715777</c:v>
                </c:pt>
                <c:pt idx="34">
                  <c:v>0.21825001132954142</c:v>
                </c:pt>
                <c:pt idx="35">
                  <c:v>0.23351516220840032</c:v>
                </c:pt>
                <c:pt idx="37">
                  <c:v>0.22621451299018053</c:v>
                </c:pt>
              </c:numCache>
            </c:numRef>
          </c:val>
          <c:extLst>
            <c:ext xmlns:c16="http://schemas.microsoft.com/office/drawing/2014/chart" uri="{C3380CC4-5D6E-409C-BE32-E72D297353CC}">
              <c16:uniqueId val="{00000001-31FA-41B9-BB26-424DEA787449}"/>
            </c:ext>
          </c:extLst>
        </c:ser>
        <c:ser>
          <c:idx val="2"/>
          <c:order val="2"/>
          <c:tx>
            <c:strRef>
              <c:f>Sheet1!$E$3</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Sheet1!$E$4:$E$41</c:f>
              <c:numCache>
                <c:formatCode>0%</c:formatCode>
                <c:ptCount val="38"/>
                <c:pt idx="0">
                  <c:v>0.28341953297327804</c:v>
                </c:pt>
                <c:pt idx="1">
                  <c:v>0.19212119607620926</c:v>
                </c:pt>
                <c:pt idx="2">
                  <c:v>0.25784987193935388</c:v>
                </c:pt>
                <c:pt idx="3">
                  <c:v>0.16685485380546744</c:v>
                </c:pt>
                <c:pt idx="4">
                  <c:v>0.17134236180932993</c:v>
                </c:pt>
                <c:pt idx="5">
                  <c:v>0.22762852681629811</c:v>
                </c:pt>
                <c:pt idx="7">
                  <c:v>0.20074583279295968</c:v>
                </c:pt>
                <c:pt idx="8">
                  <c:v>0.22270892498695599</c:v>
                </c:pt>
                <c:pt idx="9">
                  <c:v>0.22762852681629811</c:v>
                </c:pt>
                <c:pt idx="11">
                  <c:v>0.21983037884144174</c:v>
                </c:pt>
                <c:pt idx="12">
                  <c:v>0.21407333983074042</c:v>
                </c:pt>
                <c:pt idx="13">
                  <c:v>0.32790021642903688</c:v>
                </c:pt>
                <c:pt idx="14">
                  <c:v>0.23426561989282016</c:v>
                </c:pt>
                <c:pt idx="15">
                  <c:v>0.17007070257351764</c:v>
                </c:pt>
                <c:pt idx="17">
                  <c:v>0.23568387294702975</c:v>
                </c:pt>
                <c:pt idx="18">
                  <c:v>0.19210887991181405</c:v>
                </c:pt>
                <c:pt idx="20">
                  <c:v>0.27279332870813966</c:v>
                </c:pt>
                <c:pt idx="21">
                  <c:v>0.19250230663321635</c:v>
                </c:pt>
                <c:pt idx="23" formatCode="###0%">
                  <c:v>0.42549245696624771</c:v>
                </c:pt>
                <c:pt idx="24" formatCode="###0%">
                  <c:v>0.29135020511380033</c:v>
                </c:pt>
                <c:pt idx="25">
                  <c:v>0.15045233431354715</c:v>
                </c:pt>
                <c:pt idx="27">
                  <c:v>0.17736083707806366</c:v>
                </c:pt>
                <c:pt idx="28">
                  <c:v>0.20454849323269231</c:v>
                </c:pt>
                <c:pt idx="29">
                  <c:v>0.27480874074380834</c:v>
                </c:pt>
                <c:pt idx="30">
                  <c:v>0.21697638095455302</c:v>
                </c:pt>
                <c:pt idx="31">
                  <c:v>0.19373090372465213</c:v>
                </c:pt>
                <c:pt idx="32">
                  <c:v>0.25147829930803473</c:v>
                </c:pt>
                <c:pt idx="34">
                  <c:v>0.24526037854062888</c:v>
                </c:pt>
                <c:pt idx="35">
                  <c:v>0.19390028062380726</c:v>
                </c:pt>
                <c:pt idx="37">
                  <c:v>0.21846355298709097</c:v>
                </c:pt>
              </c:numCache>
            </c:numRef>
          </c:val>
          <c:extLst>
            <c:ext xmlns:c16="http://schemas.microsoft.com/office/drawing/2014/chart" uri="{C3380CC4-5D6E-409C-BE32-E72D297353CC}">
              <c16:uniqueId val="{00000002-31FA-41B9-BB26-424DEA787449}"/>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Sheet1!$F$4:$F$41</c:f>
              <c:numCache>
                <c:formatCode>0%</c:formatCode>
                <c:ptCount val="38"/>
                <c:pt idx="0">
                  <c:v>4.3353120614293222E-2</c:v>
                </c:pt>
                <c:pt idx="1">
                  <c:v>4.1438324352575738E-2</c:v>
                </c:pt>
                <c:pt idx="2">
                  <c:v>4.7939394798486384E-2</c:v>
                </c:pt>
                <c:pt idx="3">
                  <c:v>6.8898759928142345E-2</c:v>
                </c:pt>
                <c:pt idx="4">
                  <c:v>4.6037046281860408E-2</c:v>
                </c:pt>
                <c:pt idx="5">
                  <c:v>6.6698665175517077E-2</c:v>
                </c:pt>
                <c:pt idx="7">
                  <c:v>4.4812356924697733E-2</c:v>
                </c:pt>
                <c:pt idx="8">
                  <c:v>5.0426375419721919E-2</c:v>
                </c:pt>
                <c:pt idx="9">
                  <c:v>6.6698665175517077E-2</c:v>
                </c:pt>
                <c:pt idx="11">
                  <c:v>5.3757595270005239E-2</c:v>
                </c:pt>
                <c:pt idx="12">
                  <c:v>5.5764331394583318E-2</c:v>
                </c:pt>
                <c:pt idx="13">
                  <c:v>4.7795078843829997E-2</c:v>
                </c:pt>
                <c:pt idx="14">
                  <c:v>5.28121741790189E-2</c:v>
                </c:pt>
                <c:pt idx="15">
                  <c:v>3.7614899235139478E-2</c:v>
                </c:pt>
                <c:pt idx="17">
                  <c:v>8.0127642741714064E-2</c:v>
                </c:pt>
                <c:pt idx="18">
                  <c:v>3.7024407050060736E-2</c:v>
                </c:pt>
                <c:pt idx="20">
                  <c:v>8.5993406579812123E-2</c:v>
                </c:pt>
                <c:pt idx="21">
                  <c:v>3.905795183831999E-2</c:v>
                </c:pt>
                <c:pt idx="23" formatCode="###0%">
                  <c:v>4.8987274340520172E-2</c:v>
                </c:pt>
                <c:pt idx="24" formatCode="###0%">
                  <c:v>9.1498001379653873E-2</c:v>
                </c:pt>
                <c:pt idx="25">
                  <c:v>4.08976971271829E-2</c:v>
                </c:pt>
                <c:pt idx="27">
                  <c:v>5.3772417532173412E-2</c:v>
                </c:pt>
                <c:pt idx="28">
                  <c:v>4.9733909807322389E-2</c:v>
                </c:pt>
                <c:pt idx="29">
                  <c:v>4.7165180507086124E-2</c:v>
                </c:pt>
                <c:pt idx="30">
                  <c:v>5.9918518671186159E-2</c:v>
                </c:pt>
                <c:pt idx="31">
                  <c:v>6.4369978742854481E-2</c:v>
                </c:pt>
                <c:pt idx="32">
                  <c:v>4.7427161113876189E-2</c:v>
                </c:pt>
                <c:pt idx="34">
                  <c:v>3.5170318550665693E-2</c:v>
                </c:pt>
                <c:pt idx="35">
                  <c:v>7.1708756050625919E-2</c:v>
                </c:pt>
                <c:pt idx="37">
                  <c:v>5.423403095384069E-2</c:v>
                </c:pt>
              </c:numCache>
            </c:numRef>
          </c:val>
          <c:extLst>
            <c:ext xmlns:c16="http://schemas.microsoft.com/office/drawing/2014/chart" uri="{C3380CC4-5D6E-409C-BE32-E72D297353CC}">
              <c16:uniqueId val="{00000003-31FA-41B9-BB26-424DEA787449}"/>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0305056160069204"/>
          <c:y val="2.3597491191768767E-3"/>
          <c:w val="0.7969494383993079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Sheet1!$C$4:$C$41</c:f>
              <c:numCache>
                <c:formatCode>0%</c:formatCode>
                <c:ptCount val="38"/>
                <c:pt idx="0">
                  <c:v>0.36977884734545408</c:v>
                </c:pt>
                <c:pt idx="1">
                  <c:v>0.51519676401455872</c:v>
                </c:pt>
                <c:pt idx="2">
                  <c:v>0.49035547017819536</c:v>
                </c:pt>
                <c:pt idx="3">
                  <c:v>0.4069831160097046</c:v>
                </c:pt>
                <c:pt idx="4">
                  <c:v>0.54126802670466601</c:v>
                </c:pt>
                <c:pt idx="5">
                  <c:v>0.49464272639392071</c:v>
                </c:pt>
                <c:pt idx="7">
                  <c:v>0.49645179186697969</c:v>
                </c:pt>
                <c:pt idx="8">
                  <c:v>0.45540432887031779</c:v>
                </c:pt>
                <c:pt idx="9">
                  <c:v>0.49464272639392071</c:v>
                </c:pt>
                <c:pt idx="11">
                  <c:v>0.48090518952524675</c:v>
                </c:pt>
                <c:pt idx="12">
                  <c:v>0.47339136785540847</c:v>
                </c:pt>
                <c:pt idx="13">
                  <c:v>0.39026878020292294</c:v>
                </c:pt>
                <c:pt idx="14">
                  <c:v>0.41917299599743429</c:v>
                </c:pt>
                <c:pt idx="15">
                  <c:v>0.55007814008131173</c:v>
                </c:pt>
                <c:pt idx="17">
                  <c:v>0.43442193646559979</c:v>
                </c:pt>
                <c:pt idx="18">
                  <c:v>0.60133815823269554</c:v>
                </c:pt>
                <c:pt idx="20">
                  <c:v>0.46660895728236268</c:v>
                </c:pt>
                <c:pt idx="21">
                  <c:v>0.48510022625754246</c:v>
                </c:pt>
                <c:pt idx="23" formatCode="###0%">
                  <c:v>0.40377099782208714</c:v>
                </c:pt>
                <c:pt idx="24" formatCode="###0%">
                  <c:v>0.41495059032301351</c:v>
                </c:pt>
                <c:pt idx="25">
                  <c:v>0.51836921829218841</c:v>
                </c:pt>
                <c:pt idx="27">
                  <c:v>0.52791954069825886</c:v>
                </c:pt>
                <c:pt idx="28">
                  <c:v>0.41981298327729333</c:v>
                </c:pt>
                <c:pt idx="29">
                  <c:v>0.44616196204882586</c:v>
                </c:pt>
                <c:pt idx="30">
                  <c:v>0.45397040984081921</c:v>
                </c:pt>
                <c:pt idx="31">
                  <c:v>0.53195997115258575</c:v>
                </c:pt>
                <c:pt idx="32">
                  <c:v>0.54234845507571317</c:v>
                </c:pt>
                <c:pt idx="34">
                  <c:v>0.52500037028511559</c:v>
                </c:pt>
                <c:pt idx="35">
                  <c:v>0.43706626026274714</c:v>
                </c:pt>
                <c:pt idx="37">
                  <c:v>0.47912127148956374</c:v>
                </c:pt>
              </c:numCache>
            </c:numRef>
          </c:val>
          <c:extLst>
            <c:ext xmlns:c16="http://schemas.microsoft.com/office/drawing/2014/chart" uri="{C3380CC4-5D6E-409C-BE32-E72D297353CC}">
              <c16:uniqueId val="{00000000-C27B-4A89-8BD2-0E5D7806AEC7}"/>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Sheet1!$D$4:$D$41</c:f>
              <c:numCache>
                <c:formatCode>0%</c:formatCode>
                <c:ptCount val="38"/>
                <c:pt idx="0">
                  <c:v>0.27748399239839427</c:v>
                </c:pt>
                <c:pt idx="1">
                  <c:v>0.23644057402646246</c:v>
                </c:pt>
                <c:pt idx="2">
                  <c:v>0.25250871368522848</c:v>
                </c:pt>
                <c:pt idx="3">
                  <c:v>0.26448595261679703</c:v>
                </c:pt>
                <c:pt idx="4">
                  <c:v>0.23117856326478056</c:v>
                </c:pt>
                <c:pt idx="5">
                  <c:v>0.22811591002449788</c:v>
                </c:pt>
                <c:pt idx="7">
                  <c:v>0.24170789550352759</c:v>
                </c:pt>
                <c:pt idx="8">
                  <c:v>0.2564149161337716</c:v>
                </c:pt>
                <c:pt idx="9">
                  <c:v>0.22811591002449788</c:v>
                </c:pt>
                <c:pt idx="11">
                  <c:v>0.24834271104357594</c:v>
                </c:pt>
                <c:pt idx="12">
                  <c:v>0.22700564348789315</c:v>
                </c:pt>
                <c:pt idx="13">
                  <c:v>0.19287033943057746</c:v>
                </c:pt>
                <c:pt idx="14">
                  <c:v>0.2492022630875651</c:v>
                </c:pt>
                <c:pt idx="15">
                  <c:v>0.26813722094450076</c:v>
                </c:pt>
                <c:pt idx="17">
                  <c:v>0.26344735779906275</c:v>
                </c:pt>
                <c:pt idx="18">
                  <c:v>0.19879833551001419</c:v>
                </c:pt>
                <c:pt idx="20">
                  <c:v>0.23230785499896764</c:v>
                </c:pt>
                <c:pt idx="21">
                  <c:v>0.24851841446973016</c:v>
                </c:pt>
                <c:pt idx="23" formatCode="###0%">
                  <c:v>0.15983589704144271</c:v>
                </c:pt>
                <c:pt idx="24" formatCode="###0%">
                  <c:v>0.23026433599210808</c:v>
                </c:pt>
                <c:pt idx="25">
                  <c:v>0.26438724311121936</c:v>
                </c:pt>
                <c:pt idx="27">
                  <c:v>0.21353429815154315</c:v>
                </c:pt>
                <c:pt idx="28">
                  <c:v>0.33742923517645607</c:v>
                </c:pt>
                <c:pt idx="29">
                  <c:v>0.21722470737281513</c:v>
                </c:pt>
                <c:pt idx="30">
                  <c:v>0.23654671952815218</c:v>
                </c:pt>
                <c:pt idx="31">
                  <c:v>0.21130245338035172</c:v>
                </c:pt>
                <c:pt idx="32">
                  <c:v>0.22319376532219459</c:v>
                </c:pt>
                <c:pt idx="34">
                  <c:v>0.20905077832930286</c:v>
                </c:pt>
                <c:pt idx="35">
                  <c:v>0.27465023157052354</c:v>
                </c:pt>
                <c:pt idx="37">
                  <c:v>0.2432769028152634</c:v>
                </c:pt>
              </c:numCache>
            </c:numRef>
          </c:val>
          <c:extLst>
            <c:ext xmlns:c16="http://schemas.microsoft.com/office/drawing/2014/chart" uri="{C3380CC4-5D6E-409C-BE32-E72D297353CC}">
              <c16:uniqueId val="{00000001-C27B-4A89-8BD2-0E5D7806AEC7}"/>
            </c:ext>
          </c:extLst>
        </c:ser>
        <c:ser>
          <c:idx val="2"/>
          <c:order val="2"/>
          <c:tx>
            <c:strRef>
              <c:f>Sheet1!$E$3</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Sheet1!$E$4:$E$41</c:f>
              <c:numCache>
                <c:formatCode>0%</c:formatCode>
                <c:ptCount val="38"/>
                <c:pt idx="0">
                  <c:v>0.26962897656510793</c:v>
                </c:pt>
                <c:pt idx="1">
                  <c:v>0.20948705475578461</c:v>
                </c:pt>
                <c:pt idx="2">
                  <c:v>0.21579047685474695</c:v>
                </c:pt>
                <c:pt idx="3">
                  <c:v>0.2881818372935448</c:v>
                </c:pt>
                <c:pt idx="4">
                  <c:v>0.19322786049683516</c:v>
                </c:pt>
                <c:pt idx="5">
                  <c:v>0.22232357926393204</c:v>
                </c:pt>
                <c:pt idx="7">
                  <c:v>0.22190603019942218</c:v>
                </c:pt>
                <c:pt idx="8">
                  <c:v>0.23540402007878852</c:v>
                </c:pt>
                <c:pt idx="9">
                  <c:v>0.22232357926393204</c:v>
                </c:pt>
                <c:pt idx="11">
                  <c:v>0.23004857295429967</c:v>
                </c:pt>
                <c:pt idx="12">
                  <c:v>0.21951278186713316</c:v>
                </c:pt>
                <c:pt idx="13">
                  <c:v>0.3200586590713258</c:v>
                </c:pt>
                <c:pt idx="14">
                  <c:v>0.2831401616815189</c:v>
                </c:pt>
                <c:pt idx="15">
                  <c:v>0.1379399127059478</c:v>
                </c:pt>
                <c:pt idx="17">
                  <c:v>0.23575797092103795</c:v>
                </c:pt>
                <c:pt idx="18">
                  <c:v>0.19986350625729027</c:v>
                </c:pt>
                <c:pt idx="20">
                  <c:v>0.22803240944037595</c:v>
                </c:pt>
                <c:pt idx="21">
                  <c:v>0.22731532168830304</c:v>
                </c:pt>
                <c:pt idx="23" formatCode="###0%">
                  <c:v>0.36039225828075699</c:v>
                </c:pt>
                <c:pt idx="24" formatCode="###0%">
                  <c:v>0.27174383923041234</c:v>
                </c:pt>
                <c:pt idx="25">
                  <c:v>0.18489682760728457</c:v>
                </c:pt>
                <c:pt idx="27">
                  <c:v>0.16491550372161734</c:v>
                </c:pt>
                <c:pt idx="28">
                  <c:v>0.19843152273626941</c:v>
                </c:pt>
                <c:pt idx="29">
                  <c:v>0.28698831159014837</c:v>
                </c:pt>
                <c:pt idx="30">
                  <c:v>0.25647501584257604</c:v>
                </c:pt>
                <c:pt idx="31">
                  <c:v>0.22691693525658108</c:v>
                </c:pt>
                <c:pt idx="32">
                  <c:v>0.21083859153884324</c:v>
                </c:pt>
                <c:pt idx="34">
                  <c:v>0.23515585960724483</c:v>
                </c:pt>
                <c:pt idx="35">
                  <c:v>0.22057270294336859</c:v>
                </c:pt>
                <c:pt idx="37">
                  <c:v>0.22754718437117444</c:v>
                </c:pt>
              </c:numCache>
            </c:numRef>
          </c:val>
          <c:extLst>
            <c:ext xmlns:c16="http://schemas.microsoft.com/office/drawing/2014/chart" uri="{C3380CC4-5D6E-409C-BE32-E72D297353CC}">
              <c16:uniqueId val="{00000002-C27B-4A89-8BD2-0E5D7806AEC7}"/>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Sheet1!$F$4:$F$41</c:f>
              <c:numCache>
                <c:formatCode>0%</c:formatCode>
                <c:ptCount val="38"/>
                <c:pt idx="0">
                  <c:v>8.3108183691044002E-2</c:v>
                </c:pt>
                <c:pt idx="1">
                  <c:v>3.8875607203193475E-2</c:v>
                </c:pt>
                <c:pt idx="2">
                  <c:v>4.1345339281829284E-2</c:v>
                </c:pt>
                <c:pt idx="3">
                  <c:v>4.0349094079953352E-2</c:v>
                </c:pt>
                <c:pt idx="4">
                  <c:v>3.4325549533718587E-2</c:v>
                </c:pt>
                <c:pt idx="5">
                  <c:v>5.4917784317649855E-2</c:v>
                </c:pt>
                <c:pt idx="7">
                  <c:v>3.9934282430070682E-2</c:v>
                </c:pt>
                <c:pt idx="8">
                  <c:v>5.277673491712264E-2</c:v>
                </c:pt>
                <c:pt idx="9">
                  <c:v>5.4917784317649855E-2</c:v>
                </c:pt>
                <c:pt idx="11">
                  <c:v>4.07035264768741E-2</c:v>
                </c:pt>
                <c:pt idx="12">
                  <c:v>8.0090206789564439E-2</c:v>
                </c:pt>
                <c:pt idx="13">
                  <c:v>9.6802221295174143E-2</c:v>
                </c:pt>
                <c:pt idx="14">
                  <c:v>4.8484579233481533E-2</c:v>
                </c:pt>
                <c:pt idx="15">
                  <c:v>4.384472626823939E-2</c:v>
                </c:pt>
                <c:pt idx="17">
                  <c:v>6.6372734814299492E-2</c:v>
                </c:pt>
                <c:pt idx="18">
                  <c:v>0</c:v>
                </c:pt>
                <c:pt idx="20">
                  <c:v>7.3050778278294801E-2</c:v>
                </c:pt>
                <c:pt idx="21">
                  <c:v>3.9066037584426214E-2</c:v>
                </c:pt>
                <c:pt idx="23" formatCode="###0%">
                  <c:v>7.6000846855712734E-2</c:v>
                </c:pt>
                <c:pt idx="24" formatCode="###0%">
                  <c:v>8.3041234454465596E-2</c:v>
                </c:pt>
                <c:pt idx="25">
                  <c:v>3.2346710989310509E-2</c:v>
                </c:pt>
                <c:pt idx="27">
                  <c:v>9.3630657428580455E-2</c:v>
                </c:pt>
                <c:pt idx="28">
                  <c:v>4.4326258809980555E-2</c:v>
                </c:pt>
                <c:pt idx="29">
                  <c:v>4.9625018988212463E-2</c:v>
                </c:pt>
                <c:pt idx="30">
                  <c:v>5.3007854788452269E-2</c:v>
                </c:pt>
                <c:pt idx="31">
                  <c:v>2.9820640210481433E-2</c:v>
                </c:pt>
                <c:pt idx="32">
                  <c:v>2.3619188063248565E-2</c:v>
                </c:pt>
                <c:pt idx="34">
                  <c:v>3.0792991778337938E-2</c:v>
                </c:pt>
                <c:pt idx="35">
                  <c:v>6.7710805223363396E-2</c:v>
                </c:pt>
                <c:pt idx="37">
                  <c:v>5.0054641323992455E-2</c:v>
                </c:pt>
              </c:numCache>
            </c:numRef>
          </c:val>
          <c:extLst>
            <c:ext xmlns:c16="http://schemas.microsoft.com/office/drawing/2014/chart" uri="{C3380CC4-5D6E-409C-BE32-E72D297353CC}">
              <c16:uniqueId val="{00000003-C27B-4A89-8BD2-0E5D7806AEC7}"/>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0305056160069204"/>
          <c:y val="2.3597491191768767E-3"/>
          <c:w val="0.7969494383993079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Sheet1!$C$4:$C$41</c:f>
              <c:numCache>
                <c:formatCode>0%</c:formatCode>
                <c:ptCount val="38"/>
                <c:pt idx="0">
                  <c:v>0.39052031295062595</c:v>
                </c:pt>
                <c:pt idx="1">
                  <c:v>0.46927864873929581</c:v>
                </c:pt>
                <c:pt idx="2">
                  <c:v>0.48956127823640039</c:v>
                </c:pt>
                <c:pt idx="3">
                  <c:v>0.43736616393171857</c:v>
                </c:pt>
                <c:pt idx="4">
                  <c:v>0.49740778046640149</c:v>
                </c:pt>
                <c:pt idx="5">
                  <c:v>0.4764807437184479</c:v>
                </c:pt>
                <c:pt idx="7">
                  <c:v>0.46424375764714293</c:v>
                </c:pt>
                <c:pt idx="8">
                  <c:v>0.45636621117428222</c:v>
                </c:pt>
                <c:pt idx="9">
                  <c:v>0.4764807437184479</c:v>
                </c:pt>
                <c:pt idx="11">
                  <c:v>0.45636882579580229</c:v>
                </c:pt>
                <c:pt idx="12">
                  <c:v>0.49280134175213053</c:v>
                </c:pt>
                <c:pt idx="13">
                  <c:v>0.3592598152867057</c:v>
                </c:pt>
                <c:pt idx="14">
                  <c:v>0.44925354346646684</c:v>
                </c:pt>
                <c:pt idx="15">
                  <c:v>0.54969048339948268</c:v>
                </c:pt>
                <c:pt idx="17">
                  <c:v>0.39777565278016658</c:v>
                </c:pt>
                <c:pt idx="18">
                  <c:v>0.53439186875329148</c:v>
                </c:pt>
                <c:pt idx="20">
                  <c:v>0.39697354396128542</c:v>
                </c:pt>
                <c:pt idx="21">
                  <c:v>0.4975335863108139</c:v>
                </c:pt>
                <c:pt idx="23" formatCode="###0%">
                  <c:v>0.24199625662792054</c:v>
                </c:pt>
                <c:pt idx="24" formatCode="###0%">
                  <c:v>0.367822697414392</c:v>
                </c:pt>
                <c:pt idx="25">
                  <c:v>0.54547607564898648</c:v>
                </c:pt>
                <c:pt idx="27">
                  <c:v>0.53558552781031732</c:v>
                </c:pt>
                <c:pt idx="28">
                  <c:v>0.45957398009132022</c:v>
                </c:pt>
                <c:pt idx="29">
                  <c:v>0.42571619311012376</c:v>
                </c:pt>
                <c:pt idx="30">
                  <c:v>0.45287819345589553</c:v>
                </c:pt>
                <c:pt idx="31">
                  <c:v>0.4552547195438521</c:v>
                </c:pt>
                <c:pt idx="32">
                  <c:v>0.48547169135605317</c:v>
                </c:pt>
                <c:pt idx="34">
                  <c:v>0.46520315212511842</c:v>
                </c:pt>
                <c:pt idx="35">
                  <c:v>0.46484936970338286</c:v>
                </c:pt>
                <c:pt idx="37">
                  <c:v>0.46501856825117943</c:v>
                </c:pt>
              </c:numCache>
            </c:numRef>
          </c:val>
          <c:extLst>
            <c:ext xmlns:c16="http://schemas.microsoft.com/office/drawing/2014/chart" uri="{C3380CC4-5D6E-409C-BE32-E72D297353CC}">
              <c16:uniqueId val="{00000000-C154-4395-BBAA-4C194DEB7127}"/>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Sheet1!$D$4:$D$41</c:f>
              <c:numCache>
                <c:formatCode>0%</c:formatCode>
                <c:ptCount val="38"/>
                <c:pt idx="0">
                  <c:v>0.30213293362973365</c:v>
                </c:pt>
                <c:pt idx="1">
                  <c:v>0.29943470249747806</c:v>
                </c:pt>
                <c:pt idx="2">
                  <c:v>0.20801608399859858</c:v>
                </c:pt>
                <c:pt idx="3">
                  <c:v>0.30841465527227141</c:v>
                </c:pt>
                <c:pt idx="4">
                  <c:v>0.26149145633644938</c:v>
                </c:pt>
                <c:pt idx="5">
                  <c:v>0.21778953819352839</c:v>
                </c:pt>
                <c:pt idx="7">
                  <c:v>0.29237480878261612</c:v>
                </c:pt>
                <c:pt idx="8">
                  <c:v>0.26226753908084982</c:v>
                </c:pt>
                <c:pt idx="9">
                  <c:v>0.21778953819352839</c:v>
                </c:pt>
                <c:pt idx="11">
                  <c:v>0.26348527232333774</c:v>
                </c:pt>
                <c:pt idx="12">
                  <c:v>0.23107647281871618</c:v>
                </c:pt>
                <c:pt idx="13">
                  <c:v>0.25460583669623688</c:v>
                </c:pt>
                <c:pt idx="14">
                  <c:v>0.27875289395215075</c:v>
                </c:pt>
                <c:pt idx="15">
                  <c:v>0.24269173846708281</c:v>
                </c:pt>
                <c:pt idx="17">
                  <c:v>0.27650585606097727</c:v>
                </c:pt>
                <c:pt idx="18">
                  <c:v>0.22285826831528477</c:v>
                </c:pt>
                <c:pt idx="20">
                  <c:v>0.23153618038694584</c:v>
                </c:pt>
                <c:pt idx="21">
                  <c:v>0.2673808135426497</c:v>
                </c:pt>
                <c:pt idx="23" formatCode="###0%">
                  <c:v>0.26211953758862305</c:v>
                </c:pt>
                <c:pt idx="24" formatCode="###0%">
                  <c:v>0.27177128030461539</c:v>
                </c:pt>
                <c:pt idx="25">
                  <c:v>0.24841636775593495</c:v>
                </c:pt>
                <c:pt idx="27">
                  <c:v>0.22647053876674478</c:v>
                </c:pt>
                <c:pt idx="28">
                  <c:v>0.27192576663388163</c:v>
                </c:pt>
                <c:pt idx="29">
                  <c:v>0.23875772833009876</c:v>
                </c:pt>
                <c:pt idx="30">
                  <c:v>0.28551099302397009</c:v>
                </c:pt>
                <c:pt idx="31">
                  <c:v>0.26875245131078968</c:v>
                </c:pt>
                <c:pt idx="32">
                  <c:v>0.21768474375535254</c:v>
                </c:pt>
                <c:pt idx="34">
                  <c:v>0.24606849310730872</c:v>
                </c:pt>
                <c:pt idx="35">
                  <c:v>0.26470280291387027</c:v>
                </c:pt>
                <c:pt idx="37">
                  <c:v>0.25579083339578651</c:v>
                </c:pt>
              </c:numCache>
            </c:numRef>
          </c:val>
          <c:extLst>
            <c:ext xmlns:c16="http://schemas.microsoft.com/office/drawing/2014/chart" uri="{C3380CC4-5D6E-409C-BE32-E72D297353CC}">
              <c16:uniqueId val="{00000001-C154-4395-BBAA-4C194DEB7127}"/>
            </c:ext>
          </c:extLst>
        </c:ser>
        <c:ser>
          <c:idx val="2"/>
          <c:order val="2"/>
          <c:tx>
            <c:strRef>
              <c:f>Sheet1!$E$3</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Sheet1!$E$4:$E$41</c:f>
              <c:numCache>
                <c:formatCode>0%</c:formatCode>
                <c:ptCount val="38"/>
                <c:pt idx="0">
                  <c:v>0.28341953297327804</c:v>
                </c:pt>
                <c:pt idx="1">
                  <c:v>0.19212119607620926</c:v>
                </c:pt>
                <c:pt idx="2">
                  <c:v>0.25784987193935388</c:v>
                </c:pt>
                <c:pt idx="3">
                  <c:v>0.16685485380546744</c:v>
                </c:pt>
                <c:pt idx="4">
                  <c:v>0.17134236180932993</c:v>
                </c:pt>
                <c:pt idx="5">
                  <c:v>0.22762852681629811</c:v>
                </c:pt>
                <c:pt idx="7">
                  <c:v>0.20074583279295968</c:v>
                </c:pt>
                <c:pt idx="8">
                  <c:v>0.22270892498695599</c:v>
                </c:pt>
                <c:pt idx="9">
                  <c:v>0.22762852681629811</c:v>
                </c:pt>
                <c:pt idx="11">
                  <c:v>0.21983037884144174</c:v>
                </c:pt>
                <c:pt idx="12">
                  <c:v>0.21407333983074042</c:v>
                </c:pt>
                <c:pt idx="13">
                  <c:v>0.32790021642903688</c:v>
                </c:pt>
                <c:pt idx="14">
                  <c:v>0.23426561989282016</c:v>
                </c:pt>
                <c:pt idx="15">
                  <c:v>0.17007070257351764</c:v>
                </c:pt>
                <c:pt idx="17">
                  <c:v>0.23568387294702975</c:v>
                </c:pt>
                <c:pt idx="18">
                  <c:v>0.19210887991181405</c:v>
                </c:pt>
                <c:pt idx="20">
                  <c:v>0.27279332870813966</c:v>
                </c:pt>
                <c:pt idx="21">
                  <c:v>0.19250230663321635</c:v>
                </c:pt>
                <c:pt idx="23" formatCode="###0%">
                  <c:v>0.43834261360656612</c:v>
                </c:pt>
                <c:pt idx="24" formatCode="###0%">
                  <c:v>0.27378177289996242</c:v>
                </c:pt>
                <c:pt idx="25">
                  <c:v>0.15045233431354715</c:v>
                </c:pt>
                <c:pt idx="27">
                  <c:v>0.17736083707806366</c:v>
                </c:pt>
                <c:pt idx="28">
                  <c:v>0.20454849323269231</c:v>
                </c:pt>
                <c:pt idx="29">
                  <c:v>0.27480874074380834</c:v>
                </c:pt>
                <c:pt idx="30">
                  <c:v>0.21697638095455302</c:v>
                </c:pt>
                <c:pt idx="31">
                  <c:v>0.19373090372465213</c:v>
                </c:pt>
                <c:pt idx="32">
                  <c:v>0.25147829930803473</c:v>
                </c:pt>
                <c:pt idx="34">
                  <c:v>0.24526037854062888</c:v>
                </c:pt>
                <c:pt idx="35">
                  <c:v>0.19390028062380726</c:v>
                </c:pt>
                <c:pt idx="37">
                  <c:v>0.21846355298709097</c:v>
                </c:pt>
              </c:numCache>
            </c:numRef>
          </c:val>
          <c:extLst>
            <c:ext xmlns:c16="http://schemas.microsoft.com/office/drawing/2014/chart" uri="{C3380CC4-5D6E-409C-BE32-E72D297353CC}">
              <c16:uniqueId val="{00000002-C154-4395-BBAA-4C194DEB7127}"/>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Sheet1!$F$4:$F$41</c:f>
              <c:numCache>
                <c:formatCode>0%</c:formatCode>
                <c:ptCount val="38"/>
                <c:pt idx="0">
                  <c:v>2.8527776601589623E-2</c:v>
                </c:pt>
                <c:pt idx="1">
                  <c:v>6.2121659194291086E-2</c:v>
                </c:pt>
                <c:pt idx="2">
                  <c:v>3.9895460213919445E-2</c:v>
                </c:pt>
                <c:pt idx="3">
                  <c:v>5.9269510462582539E-2</c:v>
                </c:pt>
                <c:pt idx="4">
                  <c:v>4.8281366259717323E-2</c:v>
                </c:pt>
                <c:pt idx="5">
                  <c:v>6.4136986678683852E-2</c:v>
                </c:pt>
                <c:pt idx="7">
                  <c:v>4.2627652484687049E-2</c:v>
                </c:pt>
                <c:pt idx="8">
                  <c:v>4.926447131230851E-2</c:v>
                </c:pt>
                <c:pt idx="9">
                  <c:v>6.4136986678683852E-2</c:v>
                </c:pt>
                <c:pt idx="11">
                  <c:v>5.0310595544338962E-2</c:v>
                </c:pt>
                <c:pt idx="12">
                  <c:v>5.8873678103503281E-2</c:v>
                </c:pt>
                <c:pt idx="13">
                  <c:v>6.2892756958199791E-2</c:v>
                </c:pt>
                <c:pt idx="14">
                  <c:v>4.6074358159838784E-2</c:v>
                </c:pt>
                <c:pt idx="15">
                  <c:v>3.2321269150915558E-2</c:v>
                </c:pt>
                <c:pt idx="17">
                  <c:v>7.9834584890130247E-2</c:v>
                </c:pt>
                <c:pt idx="18">
                  <c:v>2.9213565831737457E-2</c:v>
                </c:pt>
                <c:pt idx="20">
                  <c:v>8.0682282045996784E-2</c:v>
                </c:pt>
                <c:pt idx="21">
                  <c:v>3.8802124610114723E-2</c:v>
                </c:pt>
                <c:pt idx="23" formatCode="###0%">
                  <c:v>5.7541592176889755E-2</c:v>
                </c:pt>
                <c:pt idx="24" formatCode="###0%">
                  <c:v>8.6624249381029556E-2</c:v>
                </c:pt>
                <c:pt idx="25">
                  <c:v>3.8140757931354928E-2</c:v>
                </c:pt>
                <c:pt idx="27">
                  <c:v>5.9856469314916463E-2</c:v>
                </c:pt>
                <c:pt idx="28">
                  <c:v>5.6857712135677883E-2</c:v>
                </c:pt>
                <c:pt idx="29">
                  <c:v>5.106408826129008E-2</c:v>
                </c:pt>
                <c:pt idx="30">
                  <c:v>4.4601419267105237E-2</c:v>
                </c:pt>
                <c:pt idx="31">
                  <c:v>5.910369668631698E-2</c:v>
                </c:pt>
                <c:pt idx="32">
                  <c:v>3.5591987937942667E-2</c:v>
                </c:pt>
                <c:pt idx="34">
                  <c:v>3.5597732377503348E-2</c:v>
                </c:pt>
                <c:pt idx="35">
                  <c:v>6.7693728106994436E-2</c:v>
                </c:pt>
                <c:pt idx="37">
                  <c:v>5.2343627214446388E-2</c:v>
                </c:pt>
              </c:numCache>
            </c:numRef>
          </c:val>
          <c:extLst>
            <c:ext xmlns:c16="http://schemas.microsoft.com/office/drawing/2014/chart" uri="{C3380CC4-5D6E-409C-BE32-E72D297353CC}">
              <c16:uniqueId val="{00000003-C154-4395-BBAA-4C194DEB7127}"/>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0305056160069204"/>
          <c:y val="2.3597491191768767E-3"/>
          <c:w val="0.7969494383993079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Sheet1!$C$4:$C$41</c:f>
              <c:numCache>
                <c:formatCode>0%</c:formatCode>
                <c:ptCount val="38"/>
                <c:pt idx="0">
                  <c:v>0.35335253306742143</c:v>
                </c:pt>
                <c:pt idx="1">
                  <c:v>0.4478360516676555</c:v>
                </c:pt>
                <c:pt idx="2">
                  <c:v>0.44950948923979139</c:v>
                </c:pt>
                <c:pt idx="3">
                  <c:v>0.36217475418786838</c:v>
                </c:pt>
                <c:pt idx="4">
                  <c:v>0.48463126773054299</c:v>
                </c:pt>
                <c:pt idx="5">
                  <c:v>0.44016904388912298</c:v>
                </c:pt>
                <c:pt idx="7">
                  <c:v>0.44581310902117943</c:v>
                </c:pt>
                <c:pt idx="8">
                  <c:v>0.41328558859061182</c:v>
                </c:pt>
                <c:pt idx="9">
                  <c:v>0.44016904388912298</c:v>
                </c:pt>
                <c:pt idx="11">
                  <c:v>0.41837820665133668</c:v>
                </c:pt>
                <c:pt idx="12">
                  <c:v>0.4703097725898181</c:v>
                </c:pt>
                <c:pt idx="13">
                  <c:v>0.44158208769012997</c:v>
                </c:pt>
                <c:pt idx="14">
                  <c:v>0.37352474028619786</c:v>
                </c:pt>
                <c:pt idx="15">
                  <c:v>0.48311232740783355</c:v>
                </c:pt>
                <c:pt idx="17">
                  <c:v>0.37125681497237373</c:v>
                </c:pt>
                <c:pt idx="18">
                  <c:v>0.51333734659147823</c:v>
                </c:pt>
                <c:pt idx="20">
                  <c:v>0.46016885587850087</c:v>
                </c:pt>
                <c:pt idx="21">
                  <c:v>0.41662982358405731</c:v>
                </c:pt>
                <c:pt idx="23" formatCode="###0%">
                  <c:v>0.36838493534635164</c:v>
                </c:pt>
                <c:pt idx="24" formatCode="###0%">
                  <c:v>0.39560917345590596</c:v>
                </c:pt>
                <c:pt idx="25">
                  <c:v>0.45624763834362009</c:v>
                </c:pt>
                <c:pt idx="27">
                  <c:v>0.47432674932110225</c:v>
                </c:pt>
                <c:pt idx="28">
                  <c:v>0.38963667810673569</c:v>
                </c:pt>
                <c:pt idx="29">
                  <c:v>0.36872157474869693</c:v>
                </c:pt>
                <c:pt idx="30">
                  <c:v>0.41176203297566849</c:v>
                </c:pt>
                <c:pt idx="31">
                  <c:v>0.4875537496248219</c:v>
                </c:pt>
                <c:pt idx="32">
                  <c:v>0.50341213136238194</c:v>
                </c:pt>
                <c:pt idx="34">
                  <c:v>0.48018323391041468</c:v>
                </c:pt>
                <c:pt idx="35">
                  <c:v>0.38535603251261213</c:v>
                </c:pt>
                <c:pt idx="37">
                  <c:v>0.43070770569583799</c:v>
                </c:pt>
              </c:numCache>
            </c:numRef>
          </c:val>
          <c:extLst>
            <c:ext xmlns:c16="http://schemas.microsoft.com/office/drawing/2014/chart" uri="{C3380CC4-5D6E-409C-BE32-E72D297353CC}">
              <c16:uniqueId val="{00000000-27E7-419B-8E30-F8306FA356C8}"/>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Sheet1!$D$4:$D$41</c:f>
              <c:numCache>
                <c:formatCode>0%</c:formatCode>
                <c:ptCount val="38"/>
                <c:pt idx="0">
                  <c:v>0.29226111582214459</c:v>
                </c:pt>
                <c:pt idx="1">
                  <c:v>0.28579536976746978</c:v>
                </c:pt>
                <c:pt idx="2">
                  <c:v>0.28007887110090041</c:v>
                </c:pt>
                <c:pt idx="3">
                  <c:v>0.29568390426417407</c:v>
                </c:pt>
                <c:pt idx="4">
                  <c:v>0.2721898384473127</c:v>
                </c:pt>
                <c:pt idx="5">
                  <c:v>0.27020108506850471</c:v>
                </c:pt>
                <c:pt idx="7">
                  <c:v>0.26935718058931657</c:v>
                </c:pt>
                <c:pt idx="8">
                  <c:v>0.29310558399005143</c:v>
                </c:pt>
                <c:pt idx="9">
                  <c:v>0.27020108506850471</c:v>
                </c:pt>
                <c:pt idx="11">
                  <c:v>0.28897564479372401</c:v>
                </c:pt>
                <c:pt idx="12">
                  <c:v>0.2482972381281332</c:v>
                </c:pt>
                <c:pt idx="13">
                  <c:v>0.21616557008811529</c:v>
                </c:pt>
                <c:pt idx="14">
                  <c:v>0.30172481196226203</c:v>
                </c:pt>
                <c:pt idx="15">
                  <c:v>0.27279349686445542</c:v>
                </c:pt>
                <c:pt idx="17">
                  <c:v>0.30038475393365238</c:v>
                </c:pt>
                <c:pt idx="18">
                  <c:v>0.29193264865556601</c:v>
                </c:pt>
                <c:pt idx="20">
                  <c:v>0.24717590624360247</c:v>
                </c:pt>
                <c:pt idx="21">
                  <c:v>0.29467673851115928</c:v>
                </c:pt>
                <c:pt idx="23" formatCode="###0%">
                  <c:v>0.21727159709587179</c:v>
                </c:pt>
                <c:pt idx="24" formatCode="###0%">
                  <c:v>0.24733527574795841</c:v>
                </c:pt>
                <c:pt idx="25">
                  <c:v>0.30360461424994262</c:v>
                </c:pt>
                <c:pt idx="27">
                  <c:v>0.28029085394869957</c:v>
                </c:pt>
                <c:pt idx="28">
                  <c:v>0.35428249255412397</c:v>
                </c:pt>
                <c:pt idx="29">
                  <c:v>0.27642601814320411</c:v>
                </c:pt>
                <c:pt idx="30">
                  <c:v>0.25155136686154561</c:v>
                </c:pt>
                <c:pt idx="31">
                  <c:v>0.22796583411476501</c:v>
                </c:pt>
                <c:pt idx="32">
                  <c:v>0.28299343753667044</c:v>
                </c:pt>
                <c:pt idx="34">
                  <c:v>0.22726630855326918</c:v>
                </c:pt>
                <c:pt idx="35">
                  <c:v>0.32703082322604049</c:v>
                </c:pt>
                <c:pt idx="37">
                  <c:v>0.2793178505976186</c:v>
                </c:pt>
              </c:numCache>
            </c:numRef>
          </c:val>
          <c:extLst>
            <c:ext xmlns:c16="http://schemas.microsoft.com/office/drawing/2014/chart" uri="{C3380CC4-5D6E-409C-BE32-E72D297353CC}">
              <c16:uniqueId val="{00000001-27E7-419B-8E30-F8306FA356C8}"/>
            </c:ext>
          </c:extLst>
        </c:ser>
        <c:ser>
          <c:idx val="2"/>
          <c:order val="2"/>
          <c:tx>
            <c:strRef>
              <c:f>Sheet1!$E$3</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Sheet1!$E$4:$E$41</c:f>
              <c:numCache>
                <c:formatCode>0%</c:formatCode>
                <c:ptCount val="38"/>
                <c:pt idx="0">
                  <c:v>0.29336605181017794</c:v>
                </c:pt>
                <c:pt idx="1">
                  <c:v>0.23539382458462257</c:v>
                </c:pt>
                <c:pt idx="2">
                  <c:v>0.22078016997174058</c:v>
                </c:pt>
                <c:pt idx="3">
                  <c:v>0.30179224746800393</c:v>
                </c:pt>
                <c:pt idx="4">
                  <c:v>0.208853344288426</c:v>
                </c:pt>
                <c:pt idx="5">
                  <c:v>0.2525961343311669</c:v>
                </c:pt>
                <c:pt idx="7">
                  <c:v>0.24803968114870728</c:v>
                </c:pt>
                <c:pt idx="8">
                  <c:v>0.24650860798657825</c:v>
                </c:pt>
                <c:pt idx="9">
                  <c:v>0.2525961343311669</c:v>
                </c:pt>
                <c:pt idx="11">
                  <c:v>0.25604996689188803</c:v>
                </c:pt>
                <c:pt idx="12">
                  <c:v>0.22593463083688808</c:v>
                </c:pt>
                <c:pt idx="13">
                  <c:v>0.28497766011394077</c:v>
                </c:pt>
                <c:pt idx="14">
                  <c:v>0.27180847695053695</c:v>
                </c:pt>
                <c:pt idx="15">
                  <c:v>0.19461249473156689</c:v>
                </c:pt>
                <c:pt idx="17">
                  <c:v>0.27648028562107674</c:v>
                </c:pt>
                <c:pt idx="18">
                  <c:v>0.19473000475295571</c:v>
                </c:pt>
                <c:pt idx="20">
                  <c:v>0.23766260986782931</c:v>
                </c:pt>
                <c:pt idx="21">
                  <c:v>0.25426979392073812</c:v>
                </c:pt>
                <c:pt idx="23" formatCode="###0%">
                  <c:v>0.36583730212547494</c:v>
                </c:pt>
                <c:pt idx="24" formatCode="###0%">
                  <c:v>0.27378988213070388</c:v>
                </c:pt>
                <c:pt idx="25">
                  <c:v>0.21675325070923568</c:v>
                </c:pt>
                <c:pt idx="27">
                  <c:v>0.18015451469473676</c:v>
                </c:pt>
                <c:pt idx="28">
                  <c:v>0.21175457052915897</c:v>
                </c:pt>
                <c:pt idx="29">
                  <c:v>0.30939017538547842</c:v>
                </c:pt>
                <c:pt idx="30">
                  <c:v>0.29266007637932251</c:v>
                </c:pt>
                <c:pt idx="31">
                  <c:v>0.26063067296250286</c:v>
                </c:pt>
                <c:pt idx="32">
                  <c:v>0.20162923282908674</c:v>
                </c:pt>
                <c:pt idx="34">
                  <c:v>0.27258190176010805</c:v>
                </c:pt>
                <c:pt idx="35">
                  <c:v>0.22719209084706343</c:v>
                </c:pt>
                <c:pt idx="37">
                  <c:v>0.24890003793432708</c:v>
                </c:pt>
              </c:numCache>
            </c:numRef>
          </c:val>
          <c:extLst>
            <c:ext xmlns:c16="http://schemas.microsoft.com/office/drawing/2014/chart" uri="{C3380CC4-5D6E-409C-BE32-E72D297353CC}">
              <c16:uniqueId val="{00000002-27E7-419B-8E30-F8306FA356C8}"/>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Sheet1!$F$4:$F$41</c:f>
              <c:numCache>
                <c:formatCode>0%</c:formatCode>
                <c:ptCount val="38"/>
                <c:pt idx="0">
                  <c:v>6.1020299300256396E-2</c:v>
                </c:pt>
                <c:pt idx="1">
                  <c:v>3.0974753980251391E-2</c:v>
                </c:pt>
                <c:pt idx="2">
                  <c:v>4.9631469687567771E-2</c:v>
                </c:pt>
                <c:pt idx="3">
                  <c:v>4.0349094079953352E-2</c:v>
                </c:pt>
                <c:pt idx="4">
                  <c:v>3.4325549533718587E-2</c:v>
                </c:pt>
                <c:pt idx="5">
                  <c:v>3.7033736711205634E-2</c:v>
                </c:pt>
                <c:pt idx="7">
                  <c:v>3.6790029240796815E-2</c:v>
                </c:pt>
                <c:pt idx="8">
                  <c:v>4.7100219432759119E-2</c:v>
                </c:pt>
                <c:pt idx="9">
                  <c:v>3.7033736711205634E-2</c:v>
                </c:pt>
                <c:pt idx="11">
                  <c:v>3.6596181663047865E-2</c:v>
                </c:pt>
                <c:pt idx="12">
                  <c:v>5.5458358445159776E-2</c:v>
                </c:pt>
                <c:pt idx="13">
                  <c:v>5.7274682107814466E-2</c:v>
                </c:pt>
                <c:pt idx="14">
                  <c:v>5.2941970801003074E-2</c:v>
                </c:pt>
                <c:pt idx="15">
                  <c:v>4.9481680996143751E-2</c:v>
                </c:pt>
                <c:pt idx="17">
                  <c:v>5.1878145472897173E-2</c:v>
                </c:pt>
                <c:pt idx="18">
                  <c:v>0</c:v>
                </c:pt>
                <c:pt idx="20">
                  <c:v>5.4992628010068358E-2</c:v>
                </c:pt>
                <c:pt idx="21">
                  <c:v>3.4423643984047715E-2</c:v>
                </c:pt>
                <c:pt idx="23" formatCode="###0%">
                  <c:v>4.8506165432301226E-2</c:v>
                </c:pt>
                <c:pt idx="24" formatCode="###0%">
                  <c:v>8.3265668665431225E-2</c:v>
                </c:pt>
                <c:pt idx="25">
                  <c:v>2.3394496697205121E-2</c:v>
                </c:pt>
                <c:pt idx="27">
                  <c:v>6.5227882035461163E-2</c:v>
                </c:pt>
                <c:pt idx="28">
                  <c:v>4.4326258809980555E-2</c:v>
                </c:pt>
                <c:pt idx="29">
                  <c:v>4.5462231722622308E-2</c:v>
                </c:pt>
                <c:pt idx="30">
                  <c:v>4.4026523783463049E-2</c:v>
                </c:pt>
                <c:pt idx="31">
                  <c:v>2.3849743297910321E-2</c:v>
                </c:pt>
                <c:pt idx="32">
                  <c:v>1.1965198271860515E-2</c:v>
                </c:pt>
                <c:pt idx="34">
                  <c:v>1.9968555776209335E-2</c:v>
                </c:pt>
                <c:pt idx="35">
                  <c:v>6.0421053414286691E-2</c:v>
                </c:pt>
                <c:pt idx="37">
                  <c:v>4.1074405772210637E-2</c:v>
                </c:pt>
              </c:numCache>
            </c:numRef>
          </c:val>
          <c:extLst>
            <c:ext xmlns:c16="http://schemas.microsoft.com/office/drawing/2014/chart" uri="{C3380CC4-5D6E-409C-BE32-E72D297353CC}">
              <c16:uniqueId val="{00000003-27E7-419B-8E30-F8306FA356C8}"/>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0305056160069204"/>
          <c:y val="2.3597491191768767E-3"/>
          <c:w val="0.7969494383993079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Sheet1!$C$4:$C$41</c:f>
              <c:numCache>
                <c:formatCode>0%</c:formatCode>
                <c:ptCount val="38"/>
                <c:pt idx="0">
                  <c:v>0.39231847242908358</c:v>
                </c:pt>
                <c:pt idx="1">
                  <c:v>0.44528407035488038</c:v>
                </c:pt>
                <c:pt idx="2">
                  <c:v>0.43086054051229195</c:v>
                </c:pt>
                <c:pt idx="3">
                  <c:v>0.33751698655625179</c:v>
                </c:pt>
                <c:pt idx="4">
                  <c:v>0.37753591922460733</c:v>
                </c:pt>
                <c:pt idx="5">
                  <c:v>0.42844792049812863</c:v>
                </c:pt>
                <c:pt idx="7">
                  <c:v>0.42215745997277876</c:v>
                </c:pt>
                <c:pt idx="8">
                  <c:v>0.38059571676668502</c:v>
                </c:pt>
                <c:pt idx="9">
                  <c:v>0.42844792049812863</c:v>
                </c:pt>
                <c:pt idx="11">
                  <c:v>0.39667743339160744</c:v>
                </c:pt>
                <c:pt idx="12">
                  <c:v>0.44123647375792263</c:v>
                </c:pt>
                <c:pt idx="13">
                  <c:v>0.41361930189414381</c:v>
                </c:pt>
                <c:pt idx="14">
                  <c:v>0.42498975741249001</c:v>
                </c:pt>
                <c:pt idx="15">
                  <c:v>0.4401135391788365</c:v>
                </c:pt>
                <c:pt idx="17">
                  <c:v>0.37118668041925285</c:v>
                </c:pt>
                <c:pt idx="18">
                  <c:v>0.47250328520118023</c:v>
                </c:pt>
                <c:pt idx="20">
                  <c:v>0.47234243948544513</c:v>
                </c:pt>
                <c:pt idx="21">
                  <c:v>0.37615555736225581</c:v>
                </c:pt>
                <c:pt idx="23" formatCode="###0%">
                  <c:v>0.49442396570913738</c:v>
                </c:pt>
                <c:pt idx="24" formatCode="###0%">
                  <c:v>0.47314667927996912</c:v>
                </c:pt>
                <c:pt idx="25">
                  <c:v>0.36506644245139114</c:v>
                </c:pt>
                <c:pt idx="27">
                  <c:v>0.48831840745532729</c:v>
                </c:pt>
                <c:pt idx="28">
                  <c:v>0.42243102837125857</c:v>
                </c:pt>
                <c:pt idx="29">
                  <c:v>0.38640487588267081</c:v>
                </c:pt>
                <c:pt idx="30">
                  <c:v>0.36800226648633749</c:v>
                </c:pt>
                <c:pt idx="31">
                  <c:v>0.39010824989501591</c:v>
                </c:pt>
                <c:pt idx="32">
                  <c:v>0.39877758340237268</c:v>
                </c:pt>
                <c:pt idx="34">
                  <c:v>0.48694839587512317</c:v>
                </c:pt>
                <c:pt idx="35">
                  <c:v>0.33420715227760256</c:v>
                </c:pt>
                <c:pt idx="37">
                  <c:v>0.4072565606659746</c:v>
                </c:pt>
              </c:numCache>
            </c:numRef>
          </c:val>
          <c:extLst>
            <c:ext xmlns:c16="http://schemas.microsoft.com/office/drawing/2014/chart" uri="{C3380CC4-5D6E-409C-BE32-E72D297353CC}">
              <c16:uniqueId val="{00000000-55AE-47F9-A393-7FCDCCEF4E04}"/>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Sheet1!$D$4:$D$41</c:f>
              <c:numCache>
                <c:formatCode>0%</c:formatCode>
                <c:ptCount val="38"/>
                <c:pt idx="0">
                  <c:v>0.30639841827011954</c:v>
                </c:pt>
                <c:pt idx="1">
                  <c:v>0.28531262067012497</c:v>
                </c:pt>
                <c:pt idx="2">
                  <c:v>0.3046432316793905</c:v>
                </c:pt>
                <c:pt idx="3">
                  <c:v>0.29887094343873211</c:v>
                </c:pt>
                <c:pt idx="4">
                  <c:v>0.28051177087698237</c:v>
                </c:pt>
                <c:pt idx="5">
                  <c:v>0.2550643452090236</c:v>
                </c:pt>
                <c:pt idx="7">
                  <c:v>0.3098944712682572</c:v>
                </c:pt>
                <c:pt idx="8">
                  <c:v>0.28341121827703591</c:v>
                </c:pt>
                <c:pt idx="9">
                  <c:v>0.2550643452090236</c:v>
                </c:pt>
                <c:pt idx="11">
                  <c:v>0.2938726993831236</c:v>
                </c:pt>
                <c:pt idx="12">
                  <c:v>0.24060543697975362</c:v>
                </c:pt>
                <c:pt idx="13">
                  <c:v>0.21825518320338244</c:v>
                </c:pt>
                <c:pt idx="14">
                  <c:v>0.26277051896057457</c:v>
                </c:pt>
                <c:pt idx="15">
                  <c:v>0.30159283773568213</c:v>
                </c:pt>
                <c:pt idx="17">
                  <c:v>0.29839261702539166</c:v>
                </c:pt>
                <c:pt idx="18">
                  <c:v>0.27036319588254482</c:v>
                </c:pt>
                <c:pt idx="20">
                  <c:v>0.2437467868268928</c:v>
                </c:pt>
                <c:pt idx="21">
                  <c:v>0.29913539925610449</c:v>
                </c:pt>
                <c:pt idx="23" formatCode="###0%">
                  <c:v>0.20490849831561433</c:v>
                </c:pt>
                <c:pt idx="24" formatCode="###0%">
                  <c:v>0.23201254010360831</c:v>
                </c:pt>
                <c:pt idx="25">
                  <c:v>0.3149013446938585</c:v>
                </c:pt>
                <c:pt idx="27">
                  <c:v>0.22626823894392561</c:v>
                </c:pt>
                <c:pt idx="28">
                  <c:v>0.27908369654340665</c:v>
                </c:pt>
                <c:pt idx="29">
                  <c:v>0.25207370594305373</c:v>
                </c:pt>
                <c:pt idx="30">
                  <c:v>0.30925033969271043</c:v>
                </c:pt>
                <c:pt idx="31">
                  <c:v>0.30173224899232098</c:v>
                </c:pt>
                <c:pt idx="32">
                  <c:v>0.33999900371682479</c:v>
                </c:pt>
                <c:pt idx="34">
                  <c:v>0.26630317940765719</c:v>
                </c:pt>
                <c:pt idx="35">
                  <c:v>0.29490513901737875</c:v>
                </c:pt>
                <c:pt idx="37">
                  <c:v>0.28122608168467672</c:v>
                </c:pt>
              </c:numCache>
            </c:numRef>
          </c:val>
          <c:extLst>
            <c:ext xmlns:c16="http://schemas.microsoft.com/office/drawing/2014/chart" uri="{C3380CC4-5D6E-409C-BE32-E72D297353CC}">
              <c16:uniqueId val="{00000001-55AE-47F9-A393-7FCDCCEF4E04}"/>
            </c:ext>
          </c:extLst>
        </c:ser>
        <c:ser>
          <c:idx val="2"/>
          <c:order val="2"/>
          <c:tx>
            <c:strRef>
              <c:f>Sheet1!$E$3</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Sheet1!$E$4:$E$41</c:f>
              <c:numCache>
                <c:formatCode>0%</c:formatCode>
                <c:ptCount val="38"/>
                <c:pt idx="0">
                  <c:v>0.24058856869611911</c:v>
                </c:pt>
                <c:pt idx="1">
                  <c:v>0.25342729992143831</c:v>
                </c:pt>
                <c:pt idx="2">
                  <c:v>0.21423345033750013</c:v>
                </c:pt>
                <c:pt idx="3">
                  <c:v>0.32508565920029536</c:v>
                </c:pt>
                <c:pt idx="4">
                  <c:v>0.30572800651758036</c:v>
                </c:pt>
                <c:pt idx="5">
                  <c:v>0.27371011699544889</c:v>
                </c:pt>
                <c:pt idx="7">
                  <c:v>0.24412129410035813</c:v>
                </c:pt>
                <c:pt idx="8">
                  <c:v>0.28443891240472829</c:v>
                </c:pt>
                <c:pt idx="9">
                  <c:v>0.27371011699544889</c:v>
                </c:pt>
                <c:pt idx="11">
                  <c:v>0.2744509382994138</c:v>
                </c:pt>
                <c:pt idx="12">
                  <c:v>0.25657411631510324</c:v>
                </c:pt>
                <c:pt idx="13">
                  <c:v>0.3304844408427775</c:v>
                </c:pt>
                <c:pt idx="14">
                  <c:v>0.25526866308054941</c:v>
                </c:pt>
                <c:pt idx="15">
                  <c:v>0.22943527250742035</c:v>
                </c:pt>
                <c:pt idx="17">
                  <c:v>0.26569243752744282</c:v>
                </c:pt>
                <c:pt idx="18">
                  <c:v>0.25713351891627489</c:v>
                </c:pt>
                <c:pt idx="20">
                  <c:v>0.23480399442928626</c:v>
                </c:pt>
                <c:pt idx="21">
                  <c:v>0.28712366246023246</c:v>
                </c:pt>
                <c:pt idx="23" formatCode="###0%">
                  <c:v>0.27678327659733648</c:v>
                </c:pt>
                <c:pt idx="24" formatCode="###0%">
                  <c:v>0.24066546052348498</c:v>
                </c:pt>
                <c:pt idx="25">
                  <c:v>0.28031269942825748</c:v>
                </c:pt>
                <c:pt idx="27">
                  <c:v>0.20728165628272394</c:v>
                </c:pt>
                <c:pt idx="28">
                  <c:v>0.26133427646865826</c:v>
                </c:pt>
                <c:pt idx="29">
                  <c:v>0.3316798416515474</c:v>
                </c:pt>
                <c:pt idx="30">
                  <c:v>0.28110791010726499</c:v>
                </c:pt>
                <c:pt idx="31">
                  <c:v>0.27833886090218152</c:v>
                </c:pt>
                <c:pt idx="32">
                  <c:v>0.22686197490964066</c:v>
                </c:pt>
                <c:pt idx="34">
                  <c:v>0.22450757114437608</c:v>
                </c:pt>
                <c:pt idx="35">
                  <c:v>0.31209665646690921</c:v>
                </c:pt>
                <c:pt idx="37">
                  <c:v>0.27020665535529009</c:v>
                </c:pt>
              </c:numCache>
            </c:numRef>
          </c:val>
          <c:extLst>
            <c:ext xmlns:c16="http://schemas.microsoft.com/office/drawing/2014/chart" uri="{C3380CC4-5D6E-409C-BE32-E72D297353CC}">
              <c16:uniqueId val="{00000002-55AE-47F9-A393-7FCDCCEF4E04}"/>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Sheet1!$F$4:$F$41</c:f>
              <c:numCache>
                <c:formatCode>0%</c:formatCode>
                <c:ptCount val="38"/>
                <c:pt idx="0">
                  <c:v>6.0694540604678063E-2</c:v>
                </c:pt>
                <c:pt idx="1">
                  <c:v>1.5976009053555659E-2</c:v>
                </c:pt>
                <c:pt idx="2">
                  <c:v>5.0262777470817574E-2</c:v>
                </c:pt>
                <c:pt idx="3">
                  <c:v>3.8526410804720565E-2</c:v>
                </c:pt>
                <c:pt idx="4">
                  <c:v>3.6224303380830172E-2</c:v>
                </c:pt>
                <c:pt idx="5">
                  <c:v>4.2777617297399019E-2</c:v>
                </c:pt>
                <c:pt idx="7">
                  <c:v>2.3826774658606151E-2</c:v>
                </c:pt>
                <c:pt idx="8">
                  <c:v>5.1554152551551331E-2</c:v>
                </c:pt>
                <c:pt idx="9">
                  <c:v>4.2777617297399019E-2</c:v>
                </c:pt>
                <c:pt idx="11">
                  <c:v>3.4998928925851339E-2</c:v>
                </c:pt>
                <c:pt idx="12">
                  <c:v>6.1583972947219623E-2</c:v>
                </c:pt>
                <c:pt idx="13">
                  <c:v>3.7641074059696703E-2</c:v>
                </c:pt>
                <c:pt idx="14">
                  <c:v>5.6971060546385927E-2</c:v>
                </c:pt>
                <c:pt idx="15">
                  <c:v>2.8858350578060771E-2</c:v>
                </c:pt>
                <c:pt idx="17">
                  <c:v>6.4728265027912735E-2</c:v>
                </c:pt>
                <c:pt idx="18">
                  <c:v>0</c:v>
                </c:pt>
                <c:pt idx="20">
                  <c:v>4.9106779258376879E-2</c:v>
                </c:pt>
                <c:pt idx="21">
                  <c:v>3.7585380921409048E-2</c:v>
                </c:pt>
                <c:pt idx="23" formatCode="###0%">
                  <c:v>2.3884259377911405E-2</c:v>
                </c:pt>
                <c:pt idx="24" formatCode="###0%">
                  <c:v>5.4175320092937046E-2</c:v>
                </c:pt>
                <c:pt idx="25">
                  <c:v>3.9719513426495406E-2</c:v>
                </c:pt>
                <c:pt idx="27">
                  <c:v>7.8131697318022969E-2</c:v>
                </c:pt>
                <c:pt idx="28">
                  <c:v>3.7150998616675861E-2</c:v>
                </c:pt>
                <c:pt idx="29">
                  <c:v>2.9841576522730007E-2</c:v>
                </c:pt>
                <c:pt idx="30">
                  <c:v>4.1639483713686622E-2</c:v>
                </c:pt>
                <c:pt idx="31">
                  <c:v>2.9820640210481433E-2</c:v>
                </c:pt>
                <c:pt idx="32">
                  <c:v>3.4361437971161528E-2</c:v>
                </c:pt>
                <c:pt idx="34">
                  <c:v>2.2240853572844596E-2</c:v>
                </c:pt>
                <c:pt idx="35">
                  <c:v>5.8791052238111804E-2</c:v>
                </c:pt>
                <c:pt idx="37">
                  <c:v>4.1310702294052995E-2</c:v>
                </c:pt>
              </c:numCache>
            </c:numRef>
          </c:val>
          <c:extLst>
            <c:ext xmlns:c16="http://schemas.microsoft.com/office/drawing/2014/chart" uri="{C3380CC4-5D6E-409C-BE32-E72D297353CC}">
              <c16:uniqueId val="{00000003-55AE-47F9-A393-7FCDCCEF4E04}"/>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0305056160069204"/>
          <c:y val="2.3597491191768767E-3"/>
          <c:w val="0.7969494383993079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Sheet1!$C$4:$C$41</c:f>
              <c:numCache>
                <c:formatCode>0%</c:formatCode>
                <c:ptCount val="38"/>
                <c:pt idx="0">
                  <c:v>0.3545436870928812</c:v>
                </c:pt>
                <c:pt idx="1">
                  <c:v>0.22796663658394978</c:v>
                </c:pt>
                <c:pt idx="2">
                  <c:v>0.26876659999234653</c:v>
                </c:pt>
                <c:pt idx="3">
                  <c:v>0.22377865937724423</c:v>
                </c:pt>
                <c:pt idx="4">
                  <c:v>0.14445975260301502</c:v>
                </c:pt>
                <c:pt idx="5">
                  <c:v>0.19164473893656275</c:v>
                </c:pt>
                <c:pt idx="7">
                  <c:v>0.21676165686567561</c:v>
                </c:pt>
                <c:pt idx="8">
                  <c:v>0.25232778849848525</c:v>
                </c:pt>
                <c:pt idx="9">
                  <c:v>0.19164473893656275</c:v>
                </c:pt>
                <c:pt idx="11">
                  <c:v>0.21860899403341938</c:v>
                </c:pt>
                <c:pt idx="12">
                  <c:v>0.23745068950083931</c:v>
                </c:pt>
                <c:pt idx="13">
                  <c:v>0.30595567154597408</c:v>
                </c:pt>
                <c:pt idx="14">
                  <c:v>0.25986475072612181</c:v>
                </c:pt>
                <c:pt idx="15">
                  <c:v>0.15166755584902444</c:v>
                </c:pt>
                <c:pt idx="17">
                  <c:v>0.24955473960348712</c:v>
                </c:pt>
                <c:pt idx="18">
                  <c:v>0.16608552373433083</c:v>
                </c:pt>
                <c:pt idx="20">
                  <c:v>0.27290453359844297</c:v>
                </c:pt>
                <c:pt idx="21">
                  <c:v>0.19927504501731169</c:v>
                </c:pt>
                <c:pt idx="23" formatCode="###0%">
                  <c:v>0.39034294323128732</c:v>
                </c:pt>
                <c:pt idx="24" formatCode="###0%">
                  <c:v>0.31005351040430079</c:v>
                </c:pt>
                <c:pt idx="25">
                  <c:v>0.15732104699275004</c:v>
                </c:pt>
                <c:pt idx="27">
                  <c:v>0.17010193812938945</c:v>
                </c:pt>
                <c:pt idx="28">
                  <c:v>0.21960748480381903</c:v>
                </c:pt>
                <c:pt idx="29">
                  <c:v>0.19408863611781083</c:v>
                </c:pt>
                <c:pt idx="30">
                  <c:v>0.27814738309222675</c:v>
                </c:pt>
                <c:pt idx="31">
                  <c:v>0.2339581730101207</c:v>
                </c:pt>
                <c:pt idx="32">
                  <c:v>0.24286639839539914</c:v>
                </c:pt>
                <c:pt idx="34">
                  <c:v>0.20521917242034665</c:v>
                </c:pt>
                <c:pt idx="35">
                  <c:v>0.2394566170958348</c:v>
                </c:pt>
                <c:pt idx="37">
                  <c:v>0.22308235550566019</c:v>
                </c:pt>
              </c:numCache>
            </c:numRef>
          </c:val>
          <c:extLst>
            <c:ext xmlns:c16="http://schemas.microsoft.com/office/drawing/2014/chart" uri="{C3380CC4-5D6E-409C-BE32-E72D297353CC}">
              <c16:uniqueId val="{00000000-2D4A-463C-ADB8-45D0755E0BFE}"/>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Sheet1!$D$4:$D$41</c:f>
              <c:numCache>
                <c:formatCode>0%</c:formatCode>
                <c:ptCount val="38"/>
                <c:pt idx="0">
                  <c:v>0.18207881877206311</c:v>
                </c:pt>
                <c:pt idx="1">
                  <c:v>0.19041873526916167</c:v>
                </c:pt>
                <c:pt idx="2">
                  <c:v>0.18798093494134885</c:v>
                </c:pt>
                <c:pt idx="3">
                  <c:v>0.21109012837627991</c:v>
                </c:pt>
                <c:pt idx="4">
                  <c:v>0.22101822531472259</c:v>
                </c:pt>
                <c:pt idx="5">
                  <c:v>0.20899052209812458</c:v>
                </c:pt>
                <c:pt idx="7">
                  <c:v>0.21227206238748064</c:v>
                </c:pt>
                <c:pt idx="8">
                  <c:v>0.19155654015714435</c:v>
                </c:pt>
                <c:pt idx="9">
                  <c:v>0.20899052209812458</c:v>
                </c:pt>
                <c:pt idx="11">
                  <c:v>0.20182913555687623</c:v>
                </c:pt>
                <c:pt idx="12">
                  <c:v>0.20572461432271638</c:v>
                </c:pt>
                <c:pt idx="13">
                  <c:v>0.23948178898680447</c:v>
                </c:pt>
                <c:pt idx="14">
                  <c:v>0.22508097810189637</c:v>
                </c:pt>
                <c:pt idx="15">
                  <c:v>0.20093788177059144</c:v>
                </c:pt>
                <c:pt idx="17">
                  <c:v>0.18694022267414198</c:v>
                </c:pt>
                <c:pt idx="18">
                  <c:v>0.2419500547832808</c:v>
                </c:pt>
                <c:pt idx="20">
                  <c:v>0.20648213935923321</c:v>
                </c:pt>
                <c:pt idx="21">
                  <c:v>0.20097251470657157</c:v>
                </c:pt>
                <c:pt idx="23" formatCode="###0%">
                  <c:v>0.17106957706144685</c:v>
                </c:pt>
                <c:pt idx="24" formatCode="###0%">
                  <c:v>0.23543557696445547</c:v>
                </c:pt>
                <c:pt idx="25">
                  <c:v>0.1962832273180127</c:v>
                </c:pt>
                <c:pt idx="27">
                  <c:v>0.25878969443437611</c:v>
                </c:pt>
                <c:pt idx="28">
                  <c:v>0.16978917769261778</c:v>
                </c:pt>
                <c:pt idx="29">
                  <c:v>0.20271674800327438</c:v>
                </c:pt>
                <c:pt idx="30">
                  <c:v>0.18278699004083596</c:v>
                </c:pt>
                <c:pt idx="31">
                  <c:v>0.24409741597613985</c:v>
                </c:pt>
                <c:pt idx="32">
                  <c:v>0.13941826681122049</c:v>
                </c:pt>
                <c:pt idx="34">
                  <c:v>0.19758387667732105</c:v>
                </c:pt>
                <c:pt idx="35">
                  <c:v>0.20749317307524534</c:v>
                </c:pt>
                <c:pt idx="37">
                  <c:v>0.20275399312381684</c:v>
                </c:pt>
              </c:numCache>
            </c:numRef>
          </c:val>
          <c:extLst>
            <c:ext xmlns:c16="http://schemas.microsoft.com/office/drawing/2014/chart" uri="{C3380CC4-5D6E-409C-BE32-E72D297353CC}">
              <c16:uniqueId val="{00000001-2D4A-463C-ADB8-45D0755E0BFE}"/>
            </c:ext>
          </c:extLst>
        </c:ser>
        <c:ser>
          <c:idx val="2"/>
          <c:order val="2"/>
          <c:tx>
            <c:strRef>
              <c:f>Sheet1!$E$3</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Sheet1!$E$4:$E$41</c:f>
              <c:numCache>
                <c:formatCode>0%</c:formatCode>
                <c:ptCount val="38"/>
                <c:pt idx="0">
                  <c:v>0.41449074844575606</c:v>
                </c:pt>
                <c:pt idx="1">
                  <c:v>0.54161733439473192</c:v>
                </c:pt>
                <c:pt idx="2">
                  <c:v>0.48938393089133125</c:v>
                </c:pt>
                <c:pt idx="3">
                  <c:v>0.51443034730021231</c:v>
                </c:pt>
                <c:pt idx="4">
                  <c:v>0.59153166324824502</c:v>
                </c:pt>
                <c:pt idx="5">
                  <c:v>0.53066652972256989</c:v>
                </c:pt>
                <c:pt idx="7">
                  <c:v>0.53212563151596903</c:v>
                </c:pt>
                <c:pt idx="8">
                  <c:v>0.5041934581601063</c:v>
                </c:pt>
                <c:pt idx="9">
                  <c:v>0.53066652972256989</c:v>
                </c:pt>
                <c:pt idx="11">
                  <c:v>0.53025806961579125</c:v>
                </c:pt>
                <c:pt idx="12">
                  <c:v>0.48813867672163791</c:v>
                </c:pt>
                <c:pt idx="13">
                  <c:v>0.38507409864086989</c:v>
                </c:pt>
                <c:pt idx="14">
                  <c:v>0.44552175483591827</c:v>
                </c:pt>
                <c:pt idx="15">
                  <c:v>0.60272956138722833</c:v>
                </c:pt>
                <c:pt idx="17">
                  <c:v>0.50149972652515018</c:v>
                </c:pt>
                <c:pt idx="18">
                  <c:v>0.58415358026406516</c:v>
                </c:pt>
                <c:pt idx="20">
                  <c:v>0.44480737987823704</c:v>
                </c:pt>
                <c:pt idx="21">
                  <c:v>0.55631198479141353</c:v>
                </c:pt>
                <c:pt idx="23" formatCode="###0%">
                  <c:v>0.40224738431404805</c:v>
                </c:pt>
                <c:pt idx="24" formatCode="###0%">
                  <c:v>0.36773288154458456</c:v>
                </c:pt>
                <c:pt idx="25">
                  <c:v>0.60175876533558759</c:v>
                </c:pt>
                <c:pt idx="27">
                  <c:v>0.48834555225867571</c:v>
                </c:pt>
                <c:pt idx="28">
                  <c:v>0.54985917981631494</c:v>
                </c:pt>
                <c:pt idx="29">
                  <c:v>0.55654910135964497</c:v>
                </c:pt>
                <c:pt idx="30">
                  <c:v>0.51170649535361235</c:v>
                </c:pt>
                <c:pt idx="31">
                  <c:v>0.4552976431818031</c:v>
                </c:pt>
                <c:pt idx="32">
                  <c:v>0.58106184373529124</c:v>
                </c:pt>
                <c:pt idx="34">
                  <c:v>0.56482109721329721</c:v>
                </c:pt>
                <c:pt idx="35">
                  <c:v>0.47940960462892368</c:v>
                </c:pt>
                <c:pt idx="37">
                  <c:v>0.52025815905929529</c:v>
                </c:pt>
              </c:numCache>
            </c:numRef>
          </c:val>
          <c:extLst>
            <c:ext xmlns:c16="http://schemas.microsoft.com/office/drawing/2014/chart" uri="{C3380CC4-5D6E-409C-BE32-E72D297353CC}">
              <c16:uniqueId val="{00000002-2D4A-463C-ADB8-45D0755E0BFE}"/>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Sheet1!$F$4:$F$41</c:f>
              <c:numCache>
                <c:formatCode>0%</c:formatCode>
                <c:ptCount val="38"/>
                <c:pt idx="0">
                  <c:v>4.8886745689299779E-2</c:v>
                </c:pt>
                <c:pt idx="1">
                  <c:v>3.9997293752155973E-2</c:v>
                </c:pt>
                <c:pt idx="2">
                  <c:v>5.3868534174973594E-2</c:v>
                </c:pt>
                <c:pt idx="3">
                  <c:v>5.0700864946263149E-2</c:v>
                </c:pt>
                <c:pt idx="4">
                  <c:v>4.2990358834017417E-2</c:v>
                </c:pt>
                <c:pt idx="5">
                  <c:v>6.8698209242743252E-2</c:v>
                </c:pt>
                <c:pt idx="7">
                  <c:v>3.8840649230874956E-2</c:v>
                </c:pt>
                <c:pt idx="8">
                  <c:v>5.1922213184264668E-2</c:v>
                </c:pt>
                <c:pt idx="9">
                  <c:v>6.8698209242743252E-2</c:v>
                </c:pt>
                <c:pt idx="11">
                  <c:v>4.9303800793909724E-2</c:v>
                </c:pt>
                <c:pt idx="12">
                  <c:v>6.8686019454805319E-2</c:v>
                </c:pt>
                <c:pt idx="13">
                  <c:v>6.9488440826351972E-2</c:v>
                </c:pt>
                <c:pt idx="14">
                  <c:v>6.9532516336063457E-2</c:v>
                </c:pt>
                <c:pt idx="15">
                  <c:v>4.4665000993155485E-2</c:v>
                </c:pt>
                <c:pt idx="17">
                  <c:v>6.200531119722117E-2</c:v>
                </c:pt>
                <c:pt idx="18">
                  <c:v>7.8108412183232777E-3</c:v>
                </c:pt>
                <c:pt idx="20">
                  <c:v>7.580594716408777E-2</c:v>
                </c:pt>
                <c:pt idx="21">
                  <c:v>4.3440455484704883E-2</c:v>
                </c:pt>
                <c:pt idx="23" formatCode="###0%">
                  <c:v>3.6340095393217343E-2</c:v>
                </c:pt>
                <c:pt idx="24" formatCode="###0%">
                  <c:v>8.6778031086658644E-2</c:v>
                </c:pt>
                <c:pt idx="25">
                  <c:v>4.4636960353651889E-2</c:v>
                </c:pt>
                <c:pt idx="27">
                  <c:v>8.2762815177558458E-2</c:v>
                </c:pt>
                <c:pt idx="28">
                  <c:v>6.0744157687247308E-2</c:v>
                </c:pt>
                <c:pt idx="29">
                  <c:v>4.6645514519271701E-2</c:v>
                </c:pt>
                <c:pt idx="30">
                  <c:v>2.7359131513324648E-2</c:v>
                </c:pt>
                <c:pt idx="31">
                  <c:v>6.664676783193639E-2</c:v>
                </c:pt>
                <c:pt idx="32">
                  <c:v>3.6653491058088794E-2</c:v>
                </c:pt>
                <c:pt idx="34">
                  <c:v>3.2375853689035644E-2</c:v>
                </c:pt>
                <c:pt idx="35">
                  <c:v>7.3640605199998571E-2</c:v>
                </c:pt>
                <c:pt idx="37">
                  <c:v>5.3905492311221874E-2</c:v>
                </c:pt>
              </c:numCache>
            </c:numRef>
          </c:val>
          <c:extLst>
            <c:ext xmlns:c16="http://schemas.microsoft.com/office/drawing/2014/chart" uri="{C3380CC4-5D6E-409C-BE32-E72D297353CC}">
              <c16:uniqueId val="{00000003-2D4A-463C-ADB8-45D0755E0BFE}"/>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0305056160069204"/>
          <c:y val="2.3597491191768767E-3"/>
          <c:w val="0.7969494383993079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Sheet1!$C$4:$C$41</c:f>
              <c:numCache>
                <c:formatCode>0%</c:formatCode>
                <c:ptCount val="38"/>
                <c:pt idx="0">
                  <c:v>0.25784153123645176</c:v>
                </c:pt>
                <c:pt idx="1">
                  <c:v>0.25421718293920348</c:v>
                </c:pt>
                <c:pt idx="2">
                  <c:v>0.22142793915731035</c:v>
                </c:pt>
                <c:pt idx="3">
                  <c:v>0.19566402204100766</c:v>
                </c:pt>
                <c:pt idx="4">
                  <c:v>0.20939062042645934</c:v>
                </c:pt>
                <c:pt idx="5">
                  <c:v>0.20194035201277055</c:v>
                </c:pt>
                <c:pt idx="7">
                  <c:v>0.22438691938007937</c:v>
                </c:pt>
                <c:pt idx="8">
                  <c:v>0.23064024978019815</c:v>
                </c:pt>
                <c:pt idx="9">
                  <c:v>0.20194035201277055</c:v>
                </c:pt>
                <c:pt idx="11">
                  <c:v>0.20804516270008289</c:v>
                </c:pt>
                <c:pt idx="12">
                  <c:v>0.25680954739673489</c:v>
                </c:pt>
                <c:pt idx="13">
                  <c:v>0.23365958479155385</c:v>
                </c:pt>
                <c:pt idx="14">
                  <c:v>0.22045085567727385</c:v>
                </c:pt>
                <c:pt idx="15">
                  <c:v>0.26057705888323252</c:v>
                </c:pt>
                <c:pt idx="17">
                  <c:v>0.20497303601025663</c:v>
                </c:pt>
                <c:pt idx="18">
                  <c:v>0.21805815175534787</c:v>
                </c:pt>
                <c:pt idx="20">
                  <c:v>0.22751002941126333</c:v>
                </c:pt>
                <c:pt idx="21">
                  <c:v>0.21585379660553891</c:v>
                </c:pt>
                <c:pt idx="23" formatCode="###0%">
                  <c:v>0.14331337927706891</c:v>
                </c:pt>
                <c:pt idx="24" formatCode="###0%">
                  <c:v>0.2414931446222609</c:v>
                </c:pt>
                <c:pt idx="25">
                  <c:v>0.22592513435704642</c:v>
                </c:pt>
                <c:pt idx="27">
                  <c:v>0.3065897043573923</c:v>
                </c:pt>
                <c:pt idx="28">
                  <c:v>0.18969306134655953</c:v>
                </c:pt>
                <c:pt idx="29">
                  <c:v>0.19511513144560205</c:v>
                </c:pt>
                <c:pt idx="30">
                  <c:v>0.20160695889835289</c:v>
                </c:pt>
                <c:pt idx="31">
                  <c:v>0.21333368373680528</c:v>
                </c:pt>
                <c:pt idx="32">
                  <c:v>0.2395376468883309</c:v>
                </c:pt>
                <c:pt idx="34">
                  <c:v>0.25827443903160624</c:v>
                </c:pt>
                <c:pt idx="35">
                  <c:v>0.18419266717210592</c:v>
                </c:pt>
                <c:pt idx="37">
                  <c:v>0.21962271526676908</c:v>
                </c:pt>
              </c:numCache>
            </c:numRef>
          </c:val>
          <c:extLst>
            <c:ext xmlns:c16="http://schemas.microsoft.com/office/drawing/2014/chart" uri="{C3380CC4-5D6E-409C-BE32-E72D297353CC}">
              <c16:uniqueId val="{00000000-5E23-4AF7-888D-AB313E730BB7}"/>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Sheet1!$D$4:$D$41</c:f>
              <c:numCache>
                <c:formatCode>0%</c:formatCode>
                <c:ptCount val="38"/>
                <c:pt idx="0">
                  <c:v>0.25511937732596118</c:v>
                </c:pt>
                <c:pt idx="1">
                  <c:v>0.22829085515574327</c:v>
                </c:pt>
                <c:pt idx="2">
                  <c:v>0.32530121734532769</c:v>
                </c:pt>
                <c:pt idx="3">
                  <c:v>0.28361451827544853</c:v>
                </c:pt>
                <c:pt idx="4">
                  <c:v>0.32844894555204202</c:v>
                </c:pt>
                <c:pt idx="5">
                  <c:v>0.31730148610900999</c:v>
                </c:pt>
                <c:pt idx="7">
                  <c:v>0.34830721615046778</c:v>
                </c:pt>
                <c:pt idx="8">
                  <c:v>0.24781728417572155</c:v>
                </c:pt>
                <c:pt idx="9">
                  <c:v>0.31730148610900999</c:v>
                </c:pt>
                <c:pt idx="11">
                  <c:v>0.29601066471248916</c:v>
                </c:pt>
                <c:pt idx="12">
                  <c:v>0.30110077577795474</c:v>
                </c:pt>
                <c:pt idx="13">
                  <c:v>0.28004012945314433</c:v>
                </c:pt>
                <c:pt idx="14">
                  <c:v>0.27960399839709144</c:v>
                </c:pt>
                <c:pt idx="15">
                  <c:v>0.32275235561845272</c:v>
                </c:pt>
                <c:pt idx="17">
                  <c:v>0.26756893674851762</c:v>
                </c:pt>
                <c:pt idx="18">
                  <c:v>0.3194968528830549</c:v>
                </c:pt>
                <c:pt idx="20">
                  <c:v>0.25264297429615767</c:v>
                </c:pt>
                <c:pt idx="21">
                  <c:v>0.31851968073381959</c:v>
                </c:pt>
                <c:pt idx="23" formatCode="###0%">
                  <c:v>0.25650346724680911</c:v>
                </c:pt>
                <c:pt idx="24" formatCode="###0%">
                  <c:v>0.25949053385231552</c:v>
                </c:pt>
                <c:pt idx="25">
                  <c:v>0.3196027631448517</c:v>
                </c:pt>
                <c:pt idx="27">
                  <c:v>0.34789532083140107</c:v>
                </c:pt>
                <c:pt idx="28">
                  <c:v>0.32818873278984301</c:v>
                </c:pt>
                <c:pt idx="29">
                  <c:v>0.29766468496421067</c:v>
                </c:pt>
                <c:pt idx="30">
                  <c:v>0.29451264190282644</c:v>
                </c:pt>
                <c:pt idx="31">
                  <c:v>0.24461872746233201</c:v>
                </c:pt>
                <c:pt idx="32">
                  <c:v>0.25410656107944524</c:v>
                </c:pt>
                <c:pt idx="34">
                  <c:v>0.2773356194968068</c:v>
                </c:pt>
                <c:pt idx="35">
                  <c:v>0.31544535969019866</c:v>
                </c:pt>
                <c:pt idx="37">
                  <c:v>0.29721914973280161</c:v>
                </c:pt>
              </c:numCache>
            </c:numRef>
          </c:val>
          <c:extLst>
            <c:ext xmlns:c16="http://schemas.microsoft.com/office/drawing/2014/chart" uri="{C3380CC4-5D6E-409C-BE32-E72D297353CC}">
              <c16:uniqueId val="{00000001-5E23-4AF7-888D-AB313E730BB7}"/>
            </c:ext>
          </c:extLst>
        </c:ser>
        <c:ser>
          <c:idx val="2"/>
          <c:order val="2"/>
          <c:tx>
            <c:strRef>
              <c:f>Sheet1!$E$3</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Sheet1!$E$4:$E$41</c:f>
              <c:numCache>
                <c:formatCode>0%</c:formatCode>
                <c:ptCount val="38"/>
                <c:pt idx="0">
                  <c:v>0.36196668674329829</c:v>
                </c:pt>
                <c:pt idx="1">
                  <c:v>0.38540415377306791</c:v>
                </c:pt>
                <c:pt idx="2">
                  <c:v>0.31619934398978811</c:v>
                </c:pt>
                <c:pt idx="3">
                  <c:v>0.41525476530177319</c:v>
                </c:pt>
                <c:pt idx="4">
                  <c:v>0.37045271367729066</c:v>
                </c:pt>
                <c:pt idx="5">
                  <c:v>0.37109995819563363</c:v>
                </c:pt>
                <c:pt idx="7">
                  <c:v>0.33665658969458584</c:v>
                </c:pt>
                <c:pt idx="8">
                  <c:v>0.38841649507787124</c:v>
                </c:pt>
                <c:pt idx="9">
                  <c:v>0.37109995819563363</c:v>
                </c:pt>
                <c:pt idx="11">
                  <c:v>0.38613920204091096</c:v>
                </c:pt>
                <c:pt idx="12">
                  <c:v>0.31390954765868928</c:v>
                </c:pt>
                <c:pt idx="13">
                  <c:v>0.30936443858311746</c:v>
                </c:pt>
                <c:pt idx="14">
                  <c:v>0.38558896365919926</c:v>
                </c:pt>
                <c:pt idx="15">
                  <c:v>0.34464138001077582</c:v>
                </c:pt>
                <c:pt idx="17">
                  <c:v>0.38601949150972681</c:v>
                </c:pt>
                <c:pt idx="18">
                  <c:v>0.38942267336616632</c:v>
                </c:pt>
                <c:pt idx="20">
                  <c:v>0.34292342387035613</c:v>
                </c:pt>
                <c:pt idx="21">
                  <c:v>0.38144663812041302</c:v>
                </c:pt>
                <c:pt idx="23" formatCode="###0%">
                  <c:v>0.36857261617516579</c:v>
                </c:pt>
                <c:pt idx="24" formatCode="###0%">
                  <c:v>0.30376884681148292</c:v>
                </c:pt>
                <c:pt idx="25">
                  <c:v>0.39418517279804649</c:v>
                </c:pt>
                <c:pt idx="27">
                  <c:v>0.20596319370090882</c:v>
                </c:pt>
                <c:pt idx="28">
                  <c:v>0.37872611345381774</c:v>
                </c:pt>
                <c:pt idx="29">
                  <c:v>0.39808591024788786</c:v>
                </c:pt>
                <c:pt idx="30">
                  <c:v>0.38508606574392223</c:v>
                </c:pt>
                <c:pt idx="31">
                  <c:v>0.42645791752772211</c:v>
                </c:pt>
                <c:pt idx="32">
                  <c:v>0.41387139486069646</c:v>
                </c:pt>
                <c:pt idx="34">
                  <c:v>0.37866427958292614</c:v>
                </c:pt>
                <c:pt idx="35">
                  <c:v>0.3601231726157007</c:v>
                </c:pt>
                <c:pt idx="37">
                  <c:v>0.36899056732141544</c:v>
                </c:pt>
              </c:numCache>
            </c:numRef>
          </c:val>
          <c:extLst>
            <c:ext xmlns:c16="http://schemas.microsoft.com/office/drawing/2014/chart" uri="{C3380CC4-5D6E-409C-BE32-E72D297353CC}">
              <c16:uniqueId val="{00000002-5E23-4AF7-888D-AB313E730BB7}"/>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Sheet1!$F$4:$F$41</c:f>
              <c:numCache>
                <c:formatCode>0%</c:formatCode>
                <c:ptCount val="38"/>
                <c:pt idx="0">
                  <c:v>0.12507240469428899</c:v>
                </c:pt>
                <c:pt idx="1">
                  <c:v>0.13208780813198476</c:v>
                </c:pt>
                <c:pt idx="2">
                  <c:v>0.13707149950757389</c:v>
                </c:pt>
                <c:pt idx="3">
                  <c:v>0.10546669438177038</c:v>
                </c:pt>
                <c:pt idx="4">
                  <c:v>9.1707720344208321E-2</c:v>
                </c:pt>
                <c:pt idx="5">
                  <c:v>0.10965820368258603</c:v>
                </c:pt>
                <c:pt idx="7">
                  <c:v>9.0649274774867367E-2</c:v>
                </c:pt>
                <c:pt idx="8">
                  <c:v>0.13312597096620976</c:v>
                </c:pt>
                <c:pt idx="9">
                  <c:v>0.10965820368258603</c:v>
                </c:pt>
                <c:pt idx="11">
                  <c:v>0.10980497054651321</c:v>
                </c:pt>
                <c:pt idx="12">
                  <c:v>0.12818012916662005</c:v>
                </c:pt>
                <c:pt idx="13">
                  <c:v>0.17693584717218463</c:v>
                </c:pt>
                <c:pt idx="14">
                  <c:v>0.11435618226643535</c:v>
                </c:pt>
                <c:pt idx="15">
                  <c:v>7.2029205487538731E-2</c:v>
                </c:pt>
                <c:pt idx="17">
                  <c:v>0.14143853573149914</c:v>
                </c:pt>
                <c:pt idx="18">
                  <c:v>7.302232199543085E-2</c:v>
                </c:pt>
                <c:pt idx="20">
                  <c:v>0.17692357242222387</c:v>
                </c:pt>
                <c:pt idx="21">
                  <c:v>8.4179884540230662E-2</c:v>
                </c:pt>
                <c:pt idx="23" formatCode="###0%">
                  <c:v>0.23161053730095574</c:v>
                </c:pt>
                <c:pt idx="24" formatCode="###0%">
                  <c:v>0.19524747471394011</c:v>
                </c:pt>
                <c:pt idx="25">
                  <c:v>6.0286929700058417E-2</c:v>
                </c:pt>
                <c:pt idx="27">
                  <c:v>0.13955178111029756</c:v>
                </c:pt>
                <c:pt idx="28">
                  <c:v>0.10339209240977913</c:v>
                </c:pt>
                <c:pt idx="29">
                  <c:v>0.10913427334230112</c:v>
                </c:pt>
                <c:pt idx="30">
                  <c:v>0.11879433345489802</c:v>
                </c:pt>
                <c:pt idx="31">
                  <c:v>0.11558967127314061</c:v>
                </c:pt>
                <c:pt idx="32">
                  <c:v>9.2484397171526969E-2</c:v>
                </c:pt>
                <c:pt idx="34">
                  <c:v>8.5725661888662291E-2</c:v>
                </c:pt>
                <c:pt idx="35">
                  <c:v>0.14023880052199728</c:v>
                </c:pt>
                <c:pt idx="37">
                  <c:v>0.11416756767900782</c:v>
                </c:pt>
              </c:numCache>
            </c:numRef>
          </c:val>
          <c:extLst>
            <c:ext xmlns:c16="http://schemas.microsoft.com/office/drawing/2014/chart" uri="{C3380CC4-5D6E-409C-BE32-E72D297353CC}">
              <c16:uniqueId val="{00000003-5E23-4AF7-888D-AB313E730BB7}"/>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0305056160069204"/>
          <c:y val="2.3597491191768767E-3"/>
          <c:w val="0.7969494383993079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Sheet1!$C$4:$C$41</c:f>
              <c:numCache>
                <c:formatCode>0%</c:formatCode>
                <c:ptCount val="38"/>
                <c:pt idx="0">
                  <c:v>0.19416107715619102</c:v>
                </c:pt>
                <c:pt idx="1">
                  <c:v>0.20375394967710952</c:v>
                </c:pt>
                <c:pt idx="2">
                  <c:v>0.18658442782430537</c:v>
                </c:pt>
                <c:pt idx="3">
                  <c:v>0.17641204622203954</c:v>
                </c:pt>
                <c:pt idx="4">
                  <c:v>0.28232511102372099</c:v>
                </c:pt>
                <c:pt idx="5">
                  <c:v>0.15925282125776163</c:v>
                </c:pt>
                <c:pt idx="7">
                  <c:v>0.24411871122439799</c:v>
                </c:pt>
                <c:pt idx="8">
                  <c:v>0.19902250188700341</c:v>
                </c:pt>
                <c:pt idx="9">
                  <c:v>0.15925282125776163</c:v>
                </c:pt>
                <c:pt idx="11">
                  <c:v>0.20670000302281166</c:v>
                </c:pt>
                <c:pt idx="12">
                  <c:v>0.17035676443680717</c:v>
                </c:pt>
                <c:pt idx="13">
                  <c:v>0.17305997584613869</c:v>
                </c:pt>
                <c:pt idx="14">
                  <c:v>0.19142861237063968</c:v>
                </c:pt>
                <c:pt idx="15">
                  <c:v>0.23101428022190398</c:v>
                </c:pt>
                <c:pt idx="17">
                  <c:v>0.18621939774911733</c:v>
                </c:pt>
                <c:pt idx="18">
                  <c:v>0.23511542559018378</c:v>
                </c:pt>
                <c:pt idx="20">
                  <c:v>0.20379657311125787</c:v>
                </c:pt>
                <c:pt idx="21">
                  <c:v>0.19533573470623883</c:v>
                </c:pt>
                <c:pt idx="23" formatCode="###0%">
                  <c:v>0.16523437005232955</c:v>
                </c:pt>
                <c:pt idx="24" formatCode="###0%">
                  <c:v>0.16243765373670654</c:v>
                </c:pt>
                <c:pt idx="25">
                  <c:v>0.21812829129026137</c:v>
                </c:pt>
                <c:pt idx="27">
                  <c:v>0.14995729745200628</c:v>
                </c:pt>
                <c:pt idx="28">
                  <c:v>0.18648837903537835</c:v>
                </c:pt>
                <c:pt idx="29">
                  <c:v>0.21781898670973165</c:v>
                </c:pt>
                <c:pt idx="30">
                  <c:v>0.21048126325115907</c:v>
                </c:pt>
                <c:pt idx="31">
                  <c:v>0.19543950667819895</c:v>
                </c:pt>
                <c:pt idx="32">
                  <c:v>0.24166039408866208</c:v>
                </c:pt>
                <c:pt idx="34">
                  <c:v>0.23300063409187888</c:v>
                </c:pt>
                <c:pt idx="35">
                  <c:v>0.16605367537519911</c:v>
                </c:pt>
                <c:pt idx="37">
                  <c:v>0.19807145664022971</c:v>
                </c:pt>
              </c:numCache>
            </c:numRef>
          </c:val>
          <c:extLst>
            <c:ext xmlns:c16="http://schemas.microsoft.com/office/drawing/2014/chart" uri="{C3380CC4-5D6E-409C-BE32-E72D297353CC}">
              <c16:uniqueId val="{00000000-07E6-4E23-B923-5AFBF356AF76}"/>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Sheet1!$D$4:$D$41</c:f>
              <c:numCache>
                <c:formatCode>0%</c:formatCode>
                <c:ptCount val="38"/>
                <c:pt idx="0">
                  <c:v>0.15707100630583365</c:v>
                </c:pt>
                <c:pt idx="1">
                  <c:v>0.17250868651508675</c:v>
                </c:pt>
                <c:pt idx="2">
                  <c:v>0.13114558597394663</c:v>
                </c:pt>
                <c:pt idx="3">
                  <c:v>0.2423416678229485</c:v>
                </c:pt>
                <c:pt idx="4">
                  <c:v>0.18589949263240424</c:v>
                </c:pt>
                <c:pt idx="5">
                  <c:v>0.15532704848345172</c:v>
                </c:pt>
                <c:pt idx="7">
                  <c:v>0.1825744878835685</c:v>
                </c:pt>
                <c:pt idx="8">
                  <c:v>0.17078792880231963</c:v>
                </c:pt>
                <c:pt idx="9">
                  <c:v>0.15532704848345172</c:v>
                </c:pt>
                <c:pt idx="11">
                  <c:v>0.16867483941819064</c:v>
                </c:pt>
                <c:pt idx="12">
                  <c:v>0.1695741754975944</c:v>
                </c:pt>
                <c:pt idx="13">
                  <c:v>0.15856732754909802</c:v>
                </c:pt>
                <c:pt idx="14">
                  <c:v>0.10868677684333193</c:v>
                </c:pt>
                <c:pt idx="15">
                  <c:v>0.15827847710200849</c:v>
                </c:pt>
                <c:pt idx="17">
                  <c:v>0.17800791746865025</c:v>
                </c:pt>
                <c:pt idx="18">
                  <c:v>0.19069614172419688</c:v>
                </c:pt>
                <c:pt idx="20">
                  <c:v>0.13900530470901235</c:v>
                </c:pt>
                <c:pt idx="21">
                  <c:v>0.18316784492857824</c:v>
                </c:pt>
                <c:pt idx="23" formatCode="###0%">
                  <c:v>0.12487306602598845</c:v>
                </c:pt>
                <c:pt idx="24" formatCode="###0%">
                  <c:v>0.12957474532961105</c:v>
                </c:pt>
                <c:pt idx="25">
                  <c:v>0.1925189363327692</c:v>
                </c:pt>
                <c:pt idx="27">
                  <c:v>0.15236139155482717</c:v>
                </c:pt>
                <c:pt idx="28">
                  <c:v>0.16037720779489853</c:v>
                </c:pt>
                <c:pt idx="29">
                  <c:v>0.16777516456433453</c:v>
                </c:pt>
                <c:pt idx="30">
                  <c:v>0.17331289496617541</c:v>
                </c:pt>
                <c:pt idx="31">
                  <c:v>0.19318837226653143</c:v>
                </c:pt>
                <c:pt idx="32">
                  <c:v>0.15985791247761136</c:v>
                </c:pt>
                <c:pt idx="34">
                  <c:v>0.16553370111663226</c:v>
                </c:pt>
                <c:pt idx="35">
                  <c:v>0.17196339983542364</c:v>
                </c:pt>
                <c:pt idx="37">
                  <c:v>0.16888835817371614</c:v>
                </c:pt>
              </c:numCache>
            </c:numRef>
          </c:val>
          <c:extLst>
            <c:ext xmlns:c16="http://schemas.microsoft.com/office/drawing/2014/chart" uri="{C3380CC4-5D6E-409C-BE32-E72D297353CC}">
              <c16:uniqueId val="{00000001-07E6-4E23-B923-5AFBF356AF76}"/>
            </c:ext>
          </c:extLst>
        </c:ser>
        <c:ser>
          <c:idx val="2"/>
          <c:order val="2"/>
          <c:tx>
            <c:strRef>
              <c:f>Sheet1!$E$3</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Sheet1!$E$4:$E$41</c:f>
              <c:numCache>
                <c:formatCode>0%</c:formatCode>
                <c:ptCount val="38"/>
                <c:pt idx="0">
                  <c:v>0.53527625158569658</c:v>
                </c:pt>
                <c:pt idx="1">
                  <c:v>0.47801053048119818</c:v>
                </c:pt>
                <c:pt idx="2">
                  <c:v>0.51917662410058862</c:v>
                </c:pt>
                <c:pt idx="3">
                  <c:v>0.41840639582015704</c:v>
                </c:pt>
                <c:pt idx="4">
                  <c:v>0.39440751811725816</c:v>
                </c:pt>
                <c:pt idx="5">
                  <c:v>0.54892078567197555</c:v>
                </c:pt>
                <c:pt idx="7">
                  <c:v>0.4306745412971269</c:v>
                </c:pt>
                <c:pt idx="8">
                  <c:v>0.48853726487864035</c:v>
                </c:pt>
                <c:pt idx="9">
                  <c:v>0.54892078567197555</c:v>
                </c:pt>
                <c:pt idx="11">
                  <c:v>0.48255218471219119</c:v>
                </c:pt>
                <c:pt idx="12">
                  <c:v>0.52574148056282111</c:v>
                </c:pt>
                <c:pt idx="13">
                  <c:v>0.51270033378800295</c:v>
                </c:pt>
                <c:pt idx="14">
                  <c:v>0.54010086759823561</c:v>
                </c:pt>
                <c:pt idx="15">
                  <c:v>0.42243413597961771</c:v>
                </c:pt>
                <c:pt idx="17">
                  <c:v>0.47226084809335794</c:v>
                </c:pt>
                <c:pt idx="18">
                  <c:v>0.52838701578859792</c:v>
                </c:pt>
                <c:pt idx="20">
                  <c:v>0.47807511601347574</c:v>
                </c:pt>
                <c:pt idx="21">
                  <c:v>0.49984525078804931</c:v>
                </c:pt>
                <c:pt idx="23" formatCode="###0%">
                  <c:v>0.57669155480166168</c:v>
                </c:pt>
                <c:pt idx="24" formatCode="###0%">
                  <c:v>0.51671286043876363</c:v>
                </c:pt>
                <c:pt idx="25">
                  <c:v>0.46741515352777419</c:v>
                </c:pt>
                <c:pt idx="27">
                  <c:v>0.56408531464076006</c:v>
                </c:pt>
                <c:pt idx="28">
                  <c:v>0.48089545873762474</c:v>
                </c:pt>
                <c:pt idx="29">
                  <c:v>0.46512532865492395</c:v>
                </c:pt>
                <c:pt idx="30">
                  <c:v>0.43563644931804646</c:v>
                </c:pt>
                <c:pt idx="31">
                  <c:v>0.50674209237302426</c:v>
                </c:pt>
                <c:pt idx="32">
                  <c:v>0.54987467746794461</c:v>
                </c:pt>
                <c:pt idx="34">
                  <c:v>0.50020423811495551</c:v>
                </c:pt>
                <c:pt idx="35">
                  <c:v>0.48602462572964444</c:v>
                </c:pt>
                <c:pt idx="37">
                  <c:v>0.49280610970559169</c:v>
                </c:pt>
              </c:numCache>
            </c:numRef>
          </c:val>
          <c:extLst>
            <c:ext xmlns:c16="http://schemas.microsoft.com/office/drawing/2014/chart" uri="{C3380CC4-5D6E-409C-BE32-E72D297353CC}">
              <c16:uniqueId val="{00000002-07E6-4E23-B923-5AFBF356AF76}"/>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Sheet1!$F$4:$F$41</c:f>
              <c:numCache>
                <c:formatCode>0%</c:formatCode>
                <c:ptCount val="38"/>
                <c:pt idx="0">
                  <c:v>0.11349166495227908</c:v>
                </c:pt>
                <c:pt idx="1">
                  <c:v>0.14572683332660491</c:v>
                </c:pt>
                <c:pt idx="2">
                  <c:v>0.16309336210115952</c:v>
                </c:pt>
                <c:pt idx="3">
                  <c:v>0.16283989013485475</c:v>
                </c:pt>
                <c:pt idx="4">
                  <c:v>0.13736787822661661</c:v>
                </c:pt>
                <c:pt idx="5">
                  <c:v>0.13649934458681179</c:v>
                </c:pt>
                <c:pt idx="7">
                  <c:v>0.14263225959490688</c:v>
                </c:pt>
                <c:pt idx="8">
                  <c:v>0.14165230443203705</c:v>
                </c:pt>
                <c:pt idx="9">
                  <c:v>0.13649934458681179</c:v>
                </c:pt>
                <c:pt idx="11">
                  <c:v>0.14207297284680229</c:v>
                </c:pt>
                <c:pt idx="12">
                  <c:v>0.1343275795027763</c:v>
                </c:pt>
                <c:pt idx="13">
                  <c:v>0.1556723628167607</c:v>
                </c:pt>
                <c:pt idx="14">
                  <c:v>0.15978374318779268</c:v>
                </c:pt>
                <c:pt idx="15">
                  <c:v>0.18827310669646954</c:v>
                </c:pt>
                <c:pt idx="17">
                  <c:v>0.16351183668887503</c:v>
                </c:pt>
                <c:pt idx="18">
                  <c:v>4.5801416897021351E-2</c:v>
                </c:pt>
                <c:pt idx="20">
                  <c:v>0.17912300616625515</c:v>
                </c:pt>
                <c:pt idx="21">
                  <c:v>0.12165116957713548</c:v>
                </c:pt>
                <c:pt idx="23" formatCode="###0%">
                  <c:v>0.13320100912001998</c:v>
                </c:pt>
                <c:pt idx="24" formatCode="###0%">
                  <c:v>0.19127474049491802</c:v>
                </c:pt>
                <c:pt idx="25">
                  <c:v>0.12193761884919767</c:v>
                </c:pt>
                <c:pt idx="27">
                  <c:v>0.13359599635240615</c:v>
                </c:pt>
                <c:pt idx="28">
                  <c:v>0.17223895443209775</c:v>
                </c:pt>
                <c:pt idx="29">
                  <c:v>0.14928052007101189</c:v>
                </c:pt>
                <c:pt idx="30">
                  <c:v>0.1805693924646187</c:v>
                </c:pt>
                <c:pt idx="31">
                  <c:v>0.10463002868224516</c:v>
                </c:pt>
                <c:pt idx="32">
                  <c:v>4.8607015965781632E-2</c:v>
                </c:pt>
                <c:pt idx="34">
                  <c:v>0.10126142667653454</c:v>
                </c:pt>
                <c:pt idx="35">
                  <c:v>0.17595829905973553</c:v>
                </c:pt>
                <c:pt idx="37">
                  <c:v>0.14023407548045655</c:v>
                </c:pt>
              </c:numCache>
            </c:numRef>
          </c:val>
          <c:extLst>
            <c:ext xmlns:c16="http://schemas.microsoft.com/office/drawing/2014/chart" uri="{C3380CC4-5D6E-409C-BE32-E72D297353CC}">
              <c16:uniqueId val="{00000003-07E6-4E23-B923-5AFBF356AF76}"/>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0305056160069204"/>
          <c:y val="2.3597491191768767E-3"/>
          <c:w val="0.7969494383993079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03259942961324"/>
          <c:y val="0.19448123718230226"/>
          <c:w val="0.51932681487152632"/>
          <c:h val="0.5391989779849804"/>
        </c:manualLayout>
      </c:layout>
      <c:doughnutChart>
        <c:varyColors val="1"/>
        <c:ser>
          <c:idx val="0"/>
          <c:order val="0"/>
          <c:tx>
            <c:strRef>
              <c:f>Sheet1!$B$1</c:f>
              <c:strCache>
                <c:ptCount val="1"/>
                <c:pt idx="0">
                  <c:v>Sales</c:v>
                </c:pt>
              </c:strCache>
            </c:strRef>
          </c:tx>
          <c:dPt>
            <c:idx val="0"/>
            <c:bubble3D val="0"/>
            <c:spPr>
              <a:solidFill>
                <a:schemeClr val="accent6">
                  <a:lumMod val="75000"/>
                </a:schemeClr>
              </a:solidFill>
            </c:spPr>
            <c:extLst>
              <c:ext xmlns:c16="http://schemas.microsoft.com/office/drawing/2014/chart" uri="{C3380CC4-5D6E-409C-BE32-E72D297353CC}">
                <c16:uniqueId val="{00000001-8177-47B6-B2D3-87B2E4E1DCB1}"/>
              </c:ext>
            </c:extLst>
          </c:dPt>
          <c:dPt>
            <c:idx val="1"/>
            <c:bubble3D val="0"/>
            <c:spPr>
              <a:solidFill>
                <a:schemeClr val="accent6"/>
              </a:solidFill>
            </c:spPr>
            <c:extLst>
              <c:ext xmlns:c16="http://schemas.microsoft.com/office/drawing/2014/chart" uri="{C3380CC4-5D6E-409C-BE32-E72D297353CC}">
                <c16:uniqueId val="{00000003-8177-47B6-B2D3-87B2E4E1DCB1}"/>
              </c:ext>
            </c:extLst>
          </c:dPt>
          <c:dPt>
            <c:idx val="2"/>
            <c:bubble3D val="0"/>
            <c:spPr>
              <a:solidFill>
                <a:schemeClr val="accent5"/>
              </a:solidFill>
            </c:spPr>
            <c:extLst>
              <c:ext xmlns:c16="http://schemas.microsoft.com/office/drawing/2014/chart" uri="{C3380CC4-5D6E-409C-BE32-E72D297353CC}">
                <c16:uniqueId val="{00000005-8177-47B6-B2D3-87B2E4E1DCB1}"/>
              </c:ext>
            </c:extLst>
          </c:dPt>
          <c:dPt>
            <c:idx val="3"/>
            <c:bubble3D val="0"/>
            <c:spPr>
              <a:solidFill>
                <a:schemeClr val="accent2"/>
              </a:solidFill>
            </c:spPr>
            <c:extLst>
              <c:ext xmlns:c16="http://schemas.microsoft.com/office/drawing/2014/chart" uri="{C3380CC4-5D6E-409C-BE32-E72D297353CC}">
                <c16:uniqueId val="{00000007-8177-47B6-B2D3-87B2E4E1DCB1}"/>
              </c:ext>
            </c:extLst>
          </c:dPt>
          <c:dPt>
            <c:idx val="4"/>
            <c:bubble3D val="0"/>
            <c:spPr>
              <a:solidFill>
                <a:schemeClr val="bg1">
                  <a:lumMod val="65000"/>
                </a:schemeClr>
              </a:solidFill>
            </c:spPr>
            <c:extLst>
              <c:ext xmlns:c16="http://schemas.microsoft.com/office/drawing/2014/chart" uri="{C3380CC4-5D6E-409C-BE32-E72D297353CC}">
                <c16:uniqueId val="{00000009-8177-47B6-B2D3-87B2E4E1DCB1}"/>
              </c:ext>
            </c:extLst>
          </c:dPt>
          <c:dPt>
            <c:idx val="6"/>
            <c:bubble3D val="0"/>
            <c:spPr>
              <a:solidFill>
                <a:schemeClr val="bg1">
                  <a:lumMod val="65000"/>
                </a:schemeClr>
              </a:solidFill>
            </c:spPr>
            <c:extLst>
              <c:ext xmlns:c16="http://schemas.microsoft.com/office/drawing/2014/chart" uri="{C3380CC4-5D6E-409C-BE32-E72D297353CC}">
                <c16:uniqueId val="{0000000D-8177-47B6-B2D3-87B2E4E1DCB1}"/>
              </c:ext>
            </c:extLst>
          </c:dPt>
          <c:dLbls>
            <c:dLbl>
              <c:idx val="0"/>
              <c:layout>
                <c:manualLayout>
                  <c:x val="-0.19671330966395639"/>
                  <c:y val="-0.129051589879194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77-47B6-B2D3-87B2E4E1DCB1}"/>
                </c:ext>
              </c:extLst>
            </c:dLbl>
            <c:dLbl>
              <c:idx val="1"/>
              <c:layout>
                <c:manualLayout>
                  <c:x val="0.18314469114125509"/>
                  <c:y val="-0.1139418994452144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77-47B6-B2D3-87B2E4E1DCB1}"/>
                </c:ext>
              </c:extLst>
            </c:dLbl>
            <c:dLbl>
              <c:idx val="2"/>
              <c:layout>
                <c:manualLayout>
                  <c:x val="0.15127858497107782"/>
                  <c:y val="0.1320591649069854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77-47B6-B2D3-87B2E4E1DCB1}"/>
                </c:ext>
              </c:extLst>
            </c:dLbl>
            <c:dLbl>
              <c:idx val="3"/>
              <c:layout>
                <c:manualLayout>
                  <c:x val="3.6531657464532123E-2"/>
                  <c:y val="0.2006388094311806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177-47B6-B2D3-87B2E4E1DCB1}"/>
                </c:ext>
              </c:extLst>
            </c:dLbl>
            <c:dLbl>
              <c:idx val="4"/>
              <c:layout>
                <c:manualLayout>
                  <c:x val="-0.12534063200752171"/>
                  <c:y val="0.1672045797356553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177-47B6-B2D3-87B2E4E1DCB1}"/>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177-47B6-B2D3-87B2E4E1DCB1}"/>
                </c:ext>
              </c:extLst>
            </c:dLbl>
            <c:spPr>
              <a:noFill/>
              <a:ln>
                <a:noFill/>
              </a:ln>
              <a:effectLst/>
            </c:spPr>
            <c:txPr>
              <a:bodyPr wrap="square" lIns="38100" tIns="19050" rIns="38100" bIns="19050" anchor="ctr">
                <a:spAutoFit/>
              </a:bodyPr>
              <a:lstStyle/>
              <a:p>
                <a:pPr>
                  <a:defRPr sz="900" b="1"/>
                </a:pPr>
                <a:endParaRPr lang="lv-LV"/>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Sheet1!$A$2:$A$6</c:f>
              <c:strCache>
                <c:ptCount val="5"/>
                <c:pt idx="0">
                  <c:v>Esmu sniedzis/-gusi atbalstu (materiālu vai morālu)</c:v>
                </c:pt>
                <c:pt idx="1">
                  <c:v>Esmu sniedzis/-gusi atbalstu un domāju, ka sniegšu arī turpmāk</c:v>
                </c:pt>
                <c:pt idx="2">
                  <c:v>Vēl neesmu, bet gribētu to darīt</c:v>
                </c:pt>
                <c:pt idx="3">
                  <c:v>Neesmu sniedzis/-gusi atbalstu un nedomāju to darīt</c:v>
                </c:pt>
                <c:pt idx="4">
                  <c:v>Neesmu par to domājis/-usi</c:v>
                </c:pt>
              </c:strCache>
            </c:strRef>
          </c:cat>
          <c:val>
            <c:numRef>
              <c:f>Sheet1!$B$2:$B$6</c:f>
              <c:numCache>
                <c:formatCode>0%</c:formatCode>
                <c:ptCount val="5"/>
                <c:pt idx="0">
                  <c:v>0.35779774834151795</c:v>
                </c:pt>
                <c:pt idx="1">
                  <c:v>0.3213268465227565</c:v>
                </c:pt>
                <c:pt idx="2">
                  <c:v>0.10712293537044022</c:v>
                </c:pt>
                <c:pt idx="3">
                  <c:v>0.12003386777498984</c:v>
                </c:pt>
                <c:pt idx="4">
                  <c:v>9.3718601990288961E-2</c:v>
                </c:pt>
              </c:numCache>
            </c:numRef>
          </c:val>
          <c:extLst>
            <c:ext xmlns:c16="http://schemas.microsoft.com/office/drawing/2014/chart" uri="{C3380CC4-5D6E-409C-BE32-E72D297353CC}">
              <c16:uniqueId val="{0000000E-8177-47B6-B2D3-87B2E4E1DCB1}"/>
            </c:ext>
          </c:extLst>
        </c:ser>
        <c:dLbls>
          <c:showLegendKey val="0"/>
          <c:showVal val="0"/>
          <c:showCatName val="0"/>
          <c:showSerName val="0"/>
          <c:showPercent val="0"/>
          <c:showBubbleSize val="0"/>
          <c:showLeaderLines val="1"/>
        </c:dLbls>
        <c:firstSliceAng val="228"/>
        <c:holeSize val="40"/>
      </c:doughnutChart>
    </c:plotArea>
    <c:plotVisOnly val="1"/>
    <c:dispBlanksAs val="zero"/>
    <c:showDLblsOverMax val="0"/>
  </c:chart>
  <c:txPr>
    <a:bodyPr/>
    <a:lstStyle/>
    <a:p>
      <a:pPr>
        <a:defRPr sz="1800"/>
      </a:pPr>
      <a:endParaRPr lang="lv-LV"/>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9063024624708301"/>
          <c:y val="0"/>
          <c:w val="0.50936975375291704"/>
          <c:h val="0.88445189145464898"/>
        </c:manualLayout>
      </c:layout>
      <c:barChart>
        <c:barDir val="bar"/>
        <c:grouping val="percentStacked"/>
        <c:varyColors val="0"/>
        <c:ser>
          <c:idx val="0"/>
          <c:order val="0"/>
          <c:tx>
            <c:strRef>
              <c:f>Sheet1!$B$1</c:f>
              <c:strCache>
                <c:ptCount val="1"/>
                <c:pt idx="0">
                  <c:v>Pilnībā atbalsta</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Krievijas prezidentu V.Putinu un viņa sabiedroto iebrukumu Ukrainā</c:v>
                </c:pt>
                <c:pt idx="1">
                  <c:v>Ukrainas uzņemšanu ES</c:v>
                </c:pt>
                <c:pt idx="2">
                  <c:v>Ukrainas uzņemšanu NATO</c:v>
                </c:pt>
                <c:pt idx="3">
                  <c:v>Ukrainas kara bēgļu uzņemšanu Latvijā</c:v>
                </c:pt>
                <c:pt idx="4">
                  <c:v>Ukrainas cīņu par savas zemes neatkarību un brīvību</c:v>
                </c:pt>
              </c:strCache>
            </c:strRef>
          </c:cat>
          <c:val>
            <c:numRef>
              <c:f>Sheet1!$B$2:$B$6</c:f>
              <c:numCache>
                <c:formatCode>0%</c:formatCode>
                <c:ptCount val="5"/>
                <c:pt idx="0">
                  <c:v>2.4891124633344197E-2</c:v>
                </c:pt>
                <c:pt idx="1">
                  <c:v>0.43277592075701671</c:v>
                </c:pt>
                <c:pt idx="2">
                  <c:v>0.47401988051934862</c:v>
                </c:pt>
                <c:pt idx="3">
                  <c:v>0.53932528747167874</c:v>
                </c:pt>
                <c:pt idx="4">
                  <c:v>0.76773255233982662</c:v>
                </c:pt>
              </c:numCache>
            </c:numRef>
          </c:val>
          <c:extLst>
            <c:ext xmlns:c16="http://schemas.microsoft.com/office/drawing/2014/chart" uri="{C3380CC4-5D6E-409C-BE32-E72D297353CC}">
              <c16:uniqueId val="{00000000-3BC0-4FD0-918D-C5000E1DA154}"/>
            </c:ext>
          </c:extLst>
        </c:ser>
        <c:ser>
          <c:idx val="1"/>
          <c:order val="1"/>
          <c:tx>
            <c:strRef>
              <c:f>Sheet1!$C$1</c:f>
              <c:strCache>
                <c:ptCount val="1"/>
                <c:pt idx="0">
                  <c:v>Drīzāk atbalsta</c:v>
                </c:pt>
              </c:strCache>
            </c:strRef>
          </c:tx>
          <c:spPr>
            <a:solidFill>
              <a:srgbClr val="70AD47">
                <a:lumMod val="60000"/>
                <a:lumOff val="40000"/>
              </a:srgbClr>
            </a:solidFill>
          </c:spPr>
          <c:invertIfNegative val="0"/>
          <c:dLbls>
            <c:dLbl>
              <c:idx val="0"/>
              <c:layout>
                <c:manualLayout>
                  <c:x val="8.8467834627842992E-3"/>
                  <c:y val="2.9117861767651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BC0-4FD0-918D-C5000E1DA154}"/>
                </c:ext>
              </c:extLst>
            </c:dLbl>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Krievijas prezidentu V.Putinu un viņa sabiedroto iebrukumu Ukrainā</c:v>
                </c:pt>
                <c:pt idx="1">
                  <c:v>Ukrainas uzņemšanu ES</c:v>
                </c:pt>
                <c:pt idx="2">
                  <c:v>Ukrainas uzņemšanu NATO</c:v>
                </c:pt>
                <c:pt idx="3">
                  <c:v>Ukrainas kara bēgļu uzņemšanu Latvijā</c:v>
                </c:pt>
                <c:pt idx="4">
                  <c:v>Ukrainas cīņu par savas zemes neatkarību un brīvību</c:v>
                </c:pt>
              </c:strCache>
            </c:strRef>
          </c:cat>
          <c:val>
            <c:numRef>
              <c:f>Sheet1!$C$2:$C$6</c:f>
              <c:numCache>
                <c:formatCode>0%</c:formatCode>
                <c:ptCount val="5"/>
                <c:pt idx="0">
                  <c:v>1.0347026883784772E-2</c:v>
                </c:pt>
                <c:pt idx="1">
                  <c:v>0.19001138689124336</c:v>
                </c:pt>
                <c:pt idx="2">
                  <c:v>0.15976965641530907</c:v>
                </c:pt>
                <c:pt idx="3">
                  <c:v>0.19542486134017026</c:v>
                </c:pt>
                <c:pt idx="4">
                  <c:v>5.5387295168907162E-2</c:v>
                </c:pt>
              </c:numCache>
            </c:numRef>
          </c:val>
          <c:extLst>
            <c:ext xmlns:c16="http://schemas.microsoft.com/office/drawing/2014/chart" uri="{C3380CC4-5D6E-409C-BE32-E72D297353CC}">
              <c16:uniqueId val="{00000001-3BC0-4FD0-918D-C5000E1DA154}"/>
            </c:ext>
          </c:extLst>
        </c:ser>
        <c:ser>
          <c:idx val="2"/>
          <c:order val="2"/>
          <c:tx>
            <c:strRef>
              <c:f>Sheet1!$D$1</c:f>
              <c:strCache>
                <c:ptCount val="1"/>
                <c:pt idx="0">
                  <c:v>Ne atbalsta, ne neatbalsta</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Krievijas prezidentu V.Putinu un viņa sabiedroto iebrukumu Ukrainā</c:v>
                </c:pt>
                <c:pt idx="1">
                  <c:v>Ukrainas uzņemšanu ES</c:v>
                </c:pt>
                <c:pt idx="2">
                  <c:v>Ukrainas uzņemšanu NATO</c:v>
                </c:pt>
                <c:pt idx="3">
                  <c:v>Ukrainas kara bēgļu uzņemšanu Latvijā</c:v>
                </c:pt>
                <c:pt idx="4">
                  <c:v>Ukrainas cīņu par savas zemes neatkarību un brīvību</c:v>
                </c:pt>
              </c:strCache>
            </c:strRef>
          </c:cat>
          <c:val>
            <c:numRef>
              <c:f>Sheet1!$D$2:$D$6</c:f>
              <c:numCache>
                <c:formatCode>0%</c:formatCode>
                <c:ptCount val="5"/>
                <c:pt idx="0">
                  <c:v>2.851986783855745E-2</c:v>
                </c:pt>
                <c:pt idx="1">
                  <c:v>0.1295558475275228</c:v>
                </c:pt>
                <c:pt idx="2">
                  <c:v>0.10893877069127318</c:v>
                </c:pt>
                <c:pt idx="3">
                  <c:v>0.150402373964479</c:v>
                </c:pt>
                <c:pt idx="4">
                  <c:v>4.341182486645985E-2</c:v>
                </c:pt>
              </c:numCache>
            </c:numRef>
          </c:val>
          <c:extLst>
            <c:ext xmlns:c16="http://schemas.microsoft.com/office/drawing/2014/chart" uri="{C3380CC4-5D6E-409C-BE32-E72D297353CC}">
              <c16:uniqueId val="{00000002-3BC0-4FD0-918D-C5000E1DA154}"/>
            </c:ext>
          </c:extLst>
        </c:ser>
        <c:ser>
          <c:idx val="3"/>
          <c:order val="3"/>
          <c:tx>
            <c:strRef>
              <c:f>Sheet1!$E$1</c:f>
              <c:strCache>
                <c:ptCount val="1"/>
                <c:pt idx="0">
                  <c:v>Drīzāk neatbalsta</c:v>
                </c:pt>
              </c:strCache>
            </c:strRef>
          </c:tx>
          <c:spPr>
            <a:solidFill>
              <a:srgbClr val="ED7D31">
                <a:lumMod val="60000"/>
                <a:lumOff val="40000"/>
              </a:srgbClr>
            </a:solidFill>
          </c:spPr>
          <c:invertIfNegative val="0"/>
          <c:dLbls>
            <c:dLbl>
              <c:idx val="4"/>
              <c:layout>
                <c:manualLayout>
                  <c:x val="-1.6218915652806911E-16"/>
                  <c:y val="1.74707170605908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BC0-4FD0-918D-C5000E1DA154}"/>
                </c:ext>
              </c:extLst>
            </c:dLbl>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Krievijas prezidentu V.Putinu un viņa sabiedroto iebrukumu Ukrainā</c:v>
                </c:pt>
                <c:pt idx="1">
                  <c:v>Ukrainas uzņemšanu ES</c:v>
                </c:pt>
                <c:pt idx="2">
                  <c:v>Ukrainas uzņemšanu NATO</c:v>
                </c:pt>
                <c:pt idx="3">
                  <c:v>Ukrainas kara bēgļu uzņemšanu Latvijā</c:v>
                </c:pt>
                <c:pt idx="4">
                  <c:v>Ukrainas cīņu par savas zemes neatkarību un brīvību</c:v>
                </c:pt>
              </c:strCache>
            </c:strRef>
          </c:cat>
          <c:val>
            <c:numRef>
              <c:f>Sheet1!$E$2:$E$6</c:f>
              <c:numCache>
                <c:formatCode>0%</c:formatCode>
                <c:ptCount val="5"/>
                <c:pt idx="0">
                  <c:v>3.8066546663405677E-2</c:v>
                </c:pt>
                <c:pt idx="1">
                  <c:v>4.54517001368182E-2</c:v>
                </c:pt>
                <c:pt idx="2">
                  <c:v>4.2675051017275395E-2</c:v>
                </c:pt>
                <c:pt idx="3">
                  <c:v>3.5745456543047775E-2</c:v>
                </c:pt>
                <c:pt idx="4">
                  <c:v>1.6926665317863937E-2</c:v>
                </c:pt>
              </c:numCache>
            </c:numRef>
          </c:val>
          <c:extLst>
            <c:ext xmlns:c16="http://schemas.microsoft.com/office/drawing/2014/chart" uri="{C3380CC4-5D6E-409C-BE32-E72D297353CC}">
              <c16:uniqueId val="{00000003-3BC0-4FD0-918D-C5000E1DA154}"/>
            </c:ext>
          </c:extLst>
        </c:ser>
        <c:ser>
          <c:idx val="4"/>
          <c:order val="4"/>
          <c:tx>
            <c:strRef>
              <c:f>Sheet1!$F$1</c:f>
              <c:strCache>
                <c:ptCount val="1"/>
                <c:pt idx="0">
                  <c:v>Pilnībā neatbalsta</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Krievijas prezidentu V.Putinu un viņa sabiedroto iebrukumu Ukrainā</c:v>
                </c:pt>
                <c:pt idx="1">
                  <c:v>Ukrainas uzņemšanu ES</c:v>
                </c:pt>
                <c:pt idx="2">
                  <c:v>Ukrainas uzņemšanu NATO</c:v>
                </c:pt>
                <c:pt idx="3">
                  <c:v>Ukrainas kara bēgļu uzņemšanu Latvijā</c:v>
                </c:pt>
                <c:pt idx="4">
                  <c:v>Ukrainas cīņu par savas zemes neatkarību un brīvību</c:v>
                </c:pt>
              </c:strCache>
            </c:strRef>
          </c:cat>
          <c:val>
            <c:numRef>
              <c:f>Sheet1!$F$2:$F$6</c:f>
              <c:numCache>
                <c:formatCode>0%</c:formatCode>
                <c:ptCount val="5"/>
                <c:pt idx="0">
                  <c:v>0.82496824464818841</c:v>
                </c:pt>
                <c:pt idx="1">
                  <c:v>0.10394862192259671</c:v>
                </c:pt>
                <c:pt idx="2">
                  <c:v>0.1131521397405682</c:v>
                </c:pt>
                <c:pt idx="3">
                  <c:v>3.8325104608140252E-2</c:v>
                </c:pt>
                <c:pt idx="4">
                  <c:v>4.5729097485452543E-2</c:v>
                </c:pt>
              </c:numCache>
            </c:numRef>
          </c:val>
          <c:extLst>
            <c:ext xmlns:c16="http://schemas.microsoft.com/office/drawing/2014/chart" uri="{C3380CC4-5D6E-409C-BE32-E72D297353CC}">
              <c16:uniqueId val="{00000004-3BC0-4FD0-918D-C5000E1DA154}"/>
            </c:ext>
          </c:extLst>
        </c:ser>
        <c:ser>
          <c:idx val="5"/>
          <c:order val="5"/>
          <c:tx>
            <c:strRef>
              <c:f>Sheet1!$G$1</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Krievijas prezidentu V.Putinu un viņa sabiedroto iebrukumu Ukrainā</c:v>
                </c:pt>
                <c:pt idx="1">
                  <c:v>Ukrainas uzņemšanu ES</c:v>
                </c:pt>
                <c:pt idx="2">
                  <c:v>Ukrainas uzņemšanu NATO</c:v>
                </c:pt>
                <c:pt idx="3">
                  <c:v>Ukrainas kara bēgļu uzņemšanu Latvijā</c:v>
                </c:pt>
                <c:pt idx="4">
                  <c:v>Ukrainas cīņu par savas zemes neatkarību un brīvību</c:v>
                </c:pt>
              </c:strCache>
            </c:strRef>
          </c:cat>
          <c:val>
            <c:numRef>
              <c:f>Sheet1!$G$2:$G$6</c:f>
              <c:numCache>
                <c:formatCode>0%</c:formatCode>
                <c:ptCount val="5"/>
                <c:pt idx="0">
                  <c:v>7.3207189332715708E-2</c:v>
                </c:pt>
                <c:pt idx="1">
                  <c:v>9.8256522764796031E-2</c:v>
                </c:pt>
                <c:pt idx="2">
                  <c:v>0.10144450161621915</c:v>
                </c:pt>
                <c:pt idx="3">
                  <c:v>4.0776916072476847E-2</c:v>
                </c:pt>
                <c:pt idx="4">
                  <c:v>7.0812564821484472E-2</c:v>
                </c:pt>
              </c:numCache>
            </c:numRef>
          </c:val>
          <c:extLst>
            <c:ext xmlns:c16="http://schemas.microsoft.com/office/drawing/2014/chart" uri="{C3380CC4-5D6E-409C-BE32-E72D297353CC}">
              <c16:uniqueId val="{00000005-3BC0-4FD0-918D-C5000E1DA154}"/>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lv-LV"/>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5260701473302915"/>
          <c:y val="0.90279517716499336"/>
          <c:w val="0.8404998084357912"/>
          <c:h val="8.2645891951181036E-2"/>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161703127034483"/>
          <c:y val="9.5234742569758717E-3"/>
          <c:w val="0.74546900405144156"/>
          <c:h val="0.98095305148604828"/>
        </c:manualLayout>
      </c:layout>
      <c:barChart>
        <c:barDir val="bar"/>
        <c:grouping val="clustered"/>
        <c:varyColors val="0"/>
        <c:ser>
          <c:idx val="0"/>
          <c:order val="0"/>
          <c:tx>
            <c:strRef>
              <c:f>Sheet1!$C$2</c:f>
              <c:strCache>
                <c:ptCount val="1"/>
                <c:pt idx="0">
                  <c:v>Ir sniedzi atbalstu Ukrainai</c:v>
                </c:pt>
              </c:strCache>
            </c:strRef>
          </c:tx>
          <c:invertIfNegative val="0"/>
          <c:dPt>
            <c:idx val="0"/>
            <c:invertIfNegative val="0"/>
            <c:bubble3D val="0"/>
            <c:spPr>
              <a:solidFill>
                <a:srgbClr val="7030A0"/>
              </a:solidFill>
            </c:spPr>
            <c:extLst>
              <c:ext xmlns:c16="http://schemas.microsoft.com/office/drawing/2014/chart" uri="{C3380CC4-5D6E-409C-BE32-E72D297353CC}">
                <c16:uniqueId val="{00000001-9DDF-4891-B9A2-34764214E539}"/>
              </c:ext>
            </c:extLst>
          </c:dPt>
          <c:dPt>
            <c:idx val="1"/>
            <c:invertIfNegative val="0"/>
            <c:bubble3D val="0"/>
            <c:spPr>
              <a:solidFill>
                <a:srgbClr val="7030A0"/>
              </a:solidFill>
            </c:spPr>
            <c:extLst>
              <c:ext xmlns:c16="http://schemas.microsoft.com/office/drawing/2014/chart" uri="{C3380CC4-5D6E-409C-BE32-E72D297353CC}">
                <c16:uniqueId val="{00000003-9DDF-4891-B9A2-34764214E539}"/>
              </c:ext>
            </c:extLst>
          </c:dPt>
          <c:dPt>
            <c:idx val="2"/>
            <c:invertIfNegative val="0"/>
            <c:bubble3D val="0"/>
            <c:spPr>
              <a:solidFill>
                <a:srgbClr val="7030A0"/>
              </a:solidFill>
            </c:spPr>
            <c:extLst>
              <c:ext xmlns:c16="http://schemas.microsoft.com/office/drawing/2014/chart" uri="{C3380CC4-5D6E-409C-BE32-E72D297353CC}">
                <c16:uniqueId val="{0000002A-9DDF-4891-B9A2-34764214E539}"/>
              </c:ext>
            </c:extLst>
          </c:dPt>
          <c:dPt>
            <c:idx val="3"/>
            <c:invertIfNegative val="0"/>
            <c:bubble3D val="0"/>
            <c:spPr>
              <a:solidFill>
                <a:srgbClr val="7030A0"/>
              </a:solidFill>
            </c:spPr>
            <c:extLst>
              <c:ext xmlns:c16="http://schemas.microsoft.com/office/drawing/2014/chart" uri="{C3380CC4-5D6E-409C-BE32-E72D297353CC}">
                <c16:uniqueId val="{00000005-9DDF-4891-B9A2-34764214E539}"/>
              </c:ext>
            </c:extLst>
          </c:dPt>
          <c:dPt>
            <c:idx val="4"/>
            <c:invertIfNegative val="0"/>
            <c:bubble3D val="0"/>
            <c:spPr>
              <a:solidFill>
                <a:srgbClr val="7030A0"/>
              </a:solidFill>
            </c:spPr>
            <c:extLst>
              <c:ext xmlns:c16="http://schemas.microsoft.com/office/drawing/2014/chart" uri="{C3380CC4-5D6E-409C-BE32-E72D297353CC}">
                <c16:uniqueId val="{00000007-9DDF-4891-B9A2-34764214E539}"/>
              </c:ext>
            </c:extLst>
          </c:dPt>
          <c:dPt>
            <c:idx val="5"/>
            <c:invertIfNegative val="0"/>
            <c:bubble3D val="0"/>
            <c:spPr>
              <a:solidFill>
                <a:srgbClr val="7030A0"/>
              </a:solidFill>
            </c:spPr>
            <c:extLst>
              <c:ext xmlns:c16="http://schemas.microsoft.com/office/drawing/2014/chart" uri="{C3380CC4-5D6E-409C-BE32-E72D297353CC}">
                <c16:uniqueId val="{000000C7-8FB7-4F01-8E23-0E0B35D4652F}"/>
              </c:ext>
            </c:extLst>
          </c:dPt>
          <c:dPt>
            <c:idx val="7"/>
            <c:invertIfNegative val="0"/>
            <c:bubble3D val="0"/>
            <c:spPr>
              <a:solidFill>
                <a:srgbClr val="70AD47">
                  <a:lumMod val="75000"/>
                </a:srgbClr>
              </a:solidFill>
            </c:spPr>
            <c:extLst>
              <c:ext xmlns:c16="http://schemas.microsoft.com/office/drawing/2014/chart" uri="{C3380CC4-5D6E-409C-BE32-E72D297353CC}">
                <c16:uniqueId val="{0000000B-9DDF-4891-B9A2-34764214E539}"/>
              </c:ext>
            </c:extLst>
          </c:dPt>
          <c:dPt>
            <c:idx val="8"/>
            <c:invertIfNegative val="0"/>
            <c:bubble3D val="0"/>
            <c:spPr>
              <a:solidFill>
                <a:srgbClr val="70AD47">
                  <a:lumMod val="75000"/>
                </a:srgbClr>
              </a:solidFill>
            </c:spPr>
            <c:extLst>
              <c:ext xmlns:c16="http://schemas.microsoft.com/office/drawing/2014/chart" uri="{C3380CC4-5D6E-409C-BE32-E72D297353CC}">
                <c16:uniqueId val="{000000C6-8FB7-4F01-8E23-0E0B35D4652F}"/>
              </c:ext>
            </c:extLst>
          </c:dPt>
          <c:dPt>
            <c:idx val="9"/>
            <c:invertIfNegative val="0"/>
            <c:bubble3D val="0"/>
            <c:spPr>
              <a:solidFill>
                <a:srgbClr val="70AD47">
                  <a:lumMod val="75000"/>
                </a:srgbClr>
              </a:solidFill>
            </c:spPr>
            <c:extLst>
              <c:ext xmlns:c16="http://schemas.microsoft.com/office/drawing/2014/chart" uri="{C3380CC4-5D6E-409C-BE32-E72D297353CC}">
                <c16:uniqueId val="{0000000F-9DDF-4891-B9A2-34764214E539}"/>
              </c:ext>
            </c:extLst>
          </c:dPt>
          <c:dPt>
            <c:idx val="10"/>
            <c:invertIfNegative val="0"/>
            <c:bubble3D val="0"/>
            <c:spPr>
              <a:solidFill>
                <a:srgbClr val="70AD47">
                  <a:lumMod val="75000"/>
                </a:srgbClr>
              </a:solidFill>
            </c:spPr>
            <c:extLst>
              <c:ext xmlns:c16="http://schemas.microsoft.com/office/drawing/2014/chart" uri="{C3380CC4-5D6E-409C-BE32-E72D297353CC}">
                <c16:uniqueId val="{00000011-9DDF-4891-B9A2-34764214E539}"/>
              </c:ext>
            </c:extLst>
          </c:dPt>
          <c:dPt>
            <c:idx val="11"/>
            <c:invertIfNegative val="0"/>
            <c:bubble3D val="0"/>
            <c:spPr>
              <a:solidFill>
                <a:srgbClr val="FFC000"/>
              </a:solidFill>
            </c:spPr>
            <c:extLst>
              <c:ext xmlns:c16="http://schemas.microsoft.com/office/drawing/2014/chart" uri="{C3380CC4-5D6E-409C-BE32-E72D297353CC}">
                <c16:uniqueId val="{00000029-9DDF-4891-B9A2-34764214E539}"/>
              </c:ext>
            </c:extLst>
          </c:dPt>
          <c:dPt>
            <c:idx val="12"/>
            <c:invertIfNegative val="0"/>
            <c:bubble3D val="0"/>
            <c:spPr>
              <a:solidFill>
                <a:srgbClr val="FFC000"/>
              </a:solidFill>
            </c:spPr>
            <c:extLst>
              <c:ext xmlns:c16="http://schemas.microsoft.com/office/drawing/2014/chart" uri="{C3380CC4-5D6E-409C-BE32-E72D297353CC}">
                <c16:uniqueId val="{00000049-1C35-42C4-AFDF-EF37D577690F}"/>
              </c:ext>
            </c:extLst>
          </c:dPt>
          <c:dPt>
            <c:idx val="13"/>
            <c:invertIfNegative val="0"/>
            <c:bubble3D val="0"/>
            <c:spPr>
              <a:solidFill>
                <a:srgbClr val="FFC000"/>
              </a:solidFill>
            </c:spPr>
            <c:extLst>
              <c:ext xmlns:c16="http://schemas.microsoft.com/office/drawing/2014/chart" uri="{C3380CC4-5D6E-409C-BE32-E72D297353CC}">
                <c16:uniqueId val="{00000028-9DDF-4891-B9A2-34764214E539}"/>
              </c:ext>
            </c:extLst>
          </c:dPt>
          <c:dPt>
            <c:idx val="14"/>
            <c:invertIfNegative val="0"/>
            <c:bubble3D val="0"/>
            <c:spPr>
              <a:solidFill>
                <a:srgbClr val="FFC000"/>
              </a:solidFill>
            </c:spPr>
            <c:extLst>
              <c:ext xmlns:c16="http://schemas.microsoft.com/office/drawing/2014/chart" uri="{C3380CC4-5D6E-409C-BE32-E72D297353CC}">
                <c16:uniqueId val="{00000027-9DDF-4891-B9A2-34764214E539}"/>
              </c:ext>
            </c:extLst>
          </c:dPt>
          <c:dPt>
            <c:idx val="15"/>
            <c:invertIfNegative val="0"/>
            <c:bubble3D val="0"/>
            <c:spPr>
              <a:solidFill>
                <a:srgbClr val="FFC000"/>
              </a:solidFill>
            </c:spPr>
            <c:extLst>
              <c:ext xmlns:c16="http://schemas.microsoft.com/office/drawing/2014/chart" uri="{C3380CC4-5D6E-409C-BE32-E72D297353CC}">
                <c16:uniqueId val="{00000026-9DDF-4891-B9A2-34764214E539}"/>
              </c:ext>
            </c:extLst>
          </c:dPt>
          <c:dPt>
            <c:idx val="16"/>
            <c:invertIfNegative val="0"/>
            <c:bubble3D val="0"/>
            <c:spPr>
              <a:solidFill>
                <a:srgbClr val="5B9BD5"/>
              </a:solidFill>
            </c:spPr>
            <c:extLst>
              <c:ext xmlns:c16="http://schemas.microsoft.com/office/drawing/2014/chart" uri="{C3380CC4-5D6E-409C-BE32-E72D297353CC}">
                <c16:uniqueId val="{000000C5-8FB7-4F01-8E23-0E0B35D4652F}"/>
              </c:ext>
            </c:extLst>
          </c:dPt>
          <c:dPt>
            <c:idx val="17"/>
            <c:invertIfNegative val="0"/>
            <c:bubble3D val="0"/>
            <c:spPr>
              <a:solidFill>
                <a:srgbClr val="5B9BD5"/>
              </a:solidFill>
            </c:spPr>
            <c:extLst>
              <c:ext xmlns:c16="http://schemas.microsoft.com/office/drawing/2014/chart" uri="{C3380CC4-5D6E-409C-BE32-E72D297353CC}">
                <c16:uniqueId val="{00000025-9DDF-4891-B9A2-34764214E539}"/>
              </c:ext>
            </c:extLst>
          </c:dPt>
          <c:dPt>
            <c:idx val="18"/>
            <c:invertIfNegative val="0"/>
            <c:bubble3D val="0"/>
            <c:spPr>
              <a:solidFill>
                <a:srgbClr val="5B9BD5"/>
              </a:solidFill>
            </c:spPr>
            <c:extLst>
              <c:ext xmlns:c16="http://schemas.microsoft.com/office/drawing/2014/chart" uri="{C3380CC4-5D6E-409C-BE32-E72D297353CC}">
                <c16:uniqueId val="{00000024-9DDF-4891-B9A2-34764214E539}"/>
              </c:ext>
            </c:extLst>
          </c:dPt>
          <c:dPt>
            <c:idx val="20"/>
            <c:invertIfNegative val="0"/>
            <c:bubble3D val="0"/>
            <c:spPr>
              <a:solidFill>
                <a:srgbClr val="70AD47"/>
              </a:solidFill>
            </c:spPr>
            <c:extLst>
              <c:ext xmlns:c16="http://schemas.microsoft.com/office/drawing/2014/chart" uri="{C3380CC4-5D6E-409C-BE32-E72D297353CC}">
                <c16:uniqueId val="{00000057-1C35-42C4-AFDF-EF37D577690F}"/>
              </c:ext>
            </c:extLst>
          </c:dPt>
          <c:dPt>
            <c:idx val="21"/>
            <c:invertIfNegative val="0"/>
            <c:bubble3D val="0"/>
            <c:spPr>
              <a:solidFill>
                <a:srgbClr val="70AD47"/>
              </a:solidFill>
            </c:spPr>
            <c:extLst>
              <c:ext xmlns:c16="http://schemas.microsoft.com/office/drawing/2014/chart" uri="{C3380CC4-5D6E-409C-BE32-E72D297353CC}">
                <c16:uniqueId val="{00000059-1C35-42C4-AFDF-EF37D577690F}"/>
              </c:ext>
            </c:extLst>
          </c:dPt>
          <c:dPt>
            <c:idx val="22"/>
            <c:invertIfNegative val="0"/>
            <c:bubble3D val="0"/>
            <c:spPr>
              <a:solidFill>
                <a:srgbClr val="70AD47"/>
              </a:solidFill>
            </c:spPr>
            <c:extLst>
              <c:ext xmlns:c16="http://schemas.microsoft.com/office/drawing/2014/chart" uri="{C3380CC4-5D6E-409C-BE32-E72D297353CC}">
                <c16:uniqueId val="{0000005B-1C35-42C4-AFDF-EF37D577690F}"/>
              </c:ext>
            </c:extLst>
          </c:dPt>
          <c:dPt>
            <c:idx val="23"/>
            <c:invertIfNegative val="0"/>
            <c:bubble3D val="0"/>
            <c:spPr>
              <a:solidFill>
                <a:srgbClr val="ED7D31"/>
              </a:solidFill>
            </c:spPr>
            <c:extLst>
              <c:ext xmlns:c16="http://schemas.microsoft.com/office/drawing/2014/chart" uri="{C3380CC4-5D6E-409C-BE32-E72D297353CC}">
                <c16:uniqueId val="{0000005D-1C35-42C4-AFDF-EF37D577690F}"/>
              </c:ext>
            </c:extLst>
          </c:dPt>
          <c:dPt>
            <c:idx val="24"/>
            <c:invertIfNegative val="0"/>
            <c:bubble3D val="0"/>
            <c:spPr>
              <a:solidFill>
                <a:srgbClr val="ED7D31"/>
              </a:solidFill>
            </c:spPr>
            <c:extLst>
              <c:ext xmlns:c16="http://schemas.microsoft.com/office/drawing/2014/chart" uri="{C3380CC4-5D6E-409C-BE32-E72D297353CC}">
                <c16:uniqueId val="{0000005F-1C35-42C4-AFDF-EF37D577690F}"/>
              </c:ext>
            </c:extLst>
          </c:dPt>
          <c:dPt>
            <c:idx val="25"/>
            <c:invertIfNegative val="0"/>
            <c:bubble3D val="0"/>
            <c:spPr>
              <a:solidFill>
                <a:srgbClr val="ED7D31"/>
              </a:solidFill>
            </c:spPr>
            <c:extLst>
              <c:ext xmlns:c16="http://schemas.microsoft.com/office/drawing/2014/chart" uri="{C3380CC4-5D6E-409C-BE32-E72D297353CC}">
                <c16:uniqueId val="{00000061-1C35-42C4-AFDF-EF37D577690F}"/>
              </c:ext>
            </c:extLst>
          </c:dPt>
          <c:dPt>
            <c:idx val="26"/>
            <c:invertIfNegative val="0"/>
            <c:bubble3D val="0"/>
            <c:spPr>
              <a:solidFill>
                <a:srgbClr val="ED7D31"/>
              </a:solidFill>
            </c:spPr>
            <c:extLst>
              <c:ext xmlns:c16="http://schemas.microsoft.com/office/drawing/2014/chart" uri="{C3380CC4-5D6E-409C-BE32-E72D297353CC}">
                <c16:uniqueId val="{00000031-8D88-4BF1-B4AF-9BCBD210512C}"/>
              </c:ext>
            </c:extLst>
          </c:dPt>
          <c:dPt>
            <c:idx val="32"/>
            <c:invertIfNegative val="0"/>
            <c:bubble3D val="0"/>
            <c:spPr>
              <a:solidFill>
                <a:srgbClr val="4472C4"/>
              </a:solidFill>
            </c:spPr>
            <c:extLst>
              <c:ext xmlns:c16="http://schemas.microsoft.com/office/drawing/2014/chart" uri="{C3380CC4-5D6E-409C-BE32-E72D297353CC}">
                <c16:uniqueId val="{0000001D-9DDF-4891-B9A2-34764214E539}"/>
              </c:ext>
            </c:extLst>
          </c:dPt>
          <c:dPt>
            <c:idx val="33"/>
            <c:invertIfNegative val="0"/>
            <c:bubble3D val="0"/>
            <c:spPr>
              <a:solidFill>
                <a:srgbClr val="4472C4"/>
              </a:solidFill>
            </c:spPr>
            <c:extLst>
              <c:ext xmlns:c16="http://schemas.microsoft.com/office/drawing/2014/chart" uri="{C3380CC4-5D6E-409C-BE32-E72D297353CC}">
                <c16:uniqueId val="{00000076-5F05-48C5-9435-296FDA33FA95}"/>
              </c:ext>
            </c:extLst>
          </c:dPt>
          <c:dPt>
            <c:idx val="34"/>
            <c:invertIfNegative val="0"/>
            <c:bubble3D val="0"/>
            <c:spPr>
              <a:solidFill>
                <a:srgbClr val="00B050"/>
              </a:solidFill>
            </c:spPr>
            <c:extLst>
              <c:ext xmlns:c16="http://schemas.microsoft.com/office/drawing/2014/chart" uri="{C3380CC4-5D6E-409C-BE32-E72D297353CC}">
                <c16:uniqueId val="{0000001F-9DDF-4891-B9A2-34764214E539}"/>
              </c:ext>
            </c:extLst>
          </c:dPt>
          <c:dPt>
            <c:idx val="35"/>
            <c:invertIfNegative val="0"/>
            <c:bubble3D val="0"/>
            <c:spPr>
              <a:solidFill>
                <a:srgbClr val="00B050"/>
              </a:solidFill>
            </c:spPr>
            <c:extLst>
              <c:ext xmlns:c16="http://schemas.microsoft.com/office/drawing/2014/chart" uri="{C3380CC4-5D6E-409C-BE32-E72D297353CC}">
                <c16:uniqueId val="{00000069-1C35-42C4-AFDF-EF37D577690F}"/>
              </c:ext>
            </c:extLst>
          </c:dPt>
          <c:dPt>
            <c:idx val="36"/>
            <c:invertIfNegative val="0"/>
            <c:bubble3D val="0"/>
            <c:spPr>
              <a:solidFill>
                <a:srgbClr val="00B050"/>
              </a:solidFill>
            </c:spPr>
            <c:extLst>
              <c:ext xmlns:c16="http://schemas.microsoft.com/office/drawing/2014/chart" uri="{C3380CC4-5D6E-409C-BE32-E72D297353CC}">
                <c16:uniqueId val="{00000077-5F05-48C5-9435-296FDA33FA95}"/>
              </c:ext>
            </c:extLst>
          </c:dPt>
          <c:dPt>
            <c:idx val="37"/>
            <c:invertIfNegative val="0"/>
            <c:bubble3D val="0"/>
            <c:spPr>
              <a:solidFill>
                <a:srgbClr val="C00000"/>
              </a:solidFill>
            </c:spPr>
            <c:extLst>
              <c:ext xmlns:c16="http://schemas.microsoft.com/office/drawing/2014/chart" uri="{C3380CC4-5D6E-409C-BE32-E72D297353CC}">
                <c16:uniqueId val="{0000006B-1C35-42C4-AFDF-EF37D577690F}"/>
              </c:ext>
            </c:extLst>
          </c:dPt>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Sheet1!$C$3:$C$40</c:f>
              <c:numCache>
                <c:formatCode>0%</c:formatCode>
                <c:ptCount val="38"/>
                <c:pt idx="0">
                  <c:v>0.58275670865990892</c:v>
                </c:pt>
                <c:pt idx="1">
                  <c:v>0.71902170399360643</c:v>
                </c:pt>
                <c:pt idx="2">
                  <c:v>0.67584608380721867</c:v>
                </c:pt>
                <c:pt idx="3">
                  <c:v>0.67721015450206312</c:v>
                </c:pt>
                <c:pt idx="4">
                  <c:v>0.75136314496850098</c:v>
                </c:pt>
                <c:pt idx="5">
                  <c:v>0.66637241160263727</c:v>
                </c:pt>
                <c:pt idx="7">
                  <c:v>0.68968985689506512</c:v>
                </c:pt>
                <c:pt idx="8">
                  <c:v>0.68241533593306558</c:v>
                </c:pt>
                <c:pt idx="9">
                  <c:v>0.66637241160263727</c:v>
                </c:pt>
                <c:pt idx="11">
                  <c:v>0.70418061041227076</c:v>
                </c:pt>
                <c:pt idx="12">
                  <c:v>0.59864525014421166</c:v>
                </c:pt>
                <c:pt idx="13">
                  <c:v>0.5534180147472747</c:v>
                </c:pt>
                <c:pt idx="14">
                  <c:v>0.58872538394839391</c:v>
                </c:pt>
                <c:pt idx="15">
                  <c:v>0.72212670029596282</c:v>
                </c:pt>
                <c:pt idx="17">
                  <c:v>0.68407873844689704</c:v>
                </c:pt>
                <c:pt idx="18">
                  <c:v>0.79717493581475807</c:v>
                </c:pt>
                <c:pt idx="20">
                  <c:v>0.533554878923725</c:v>
                </c:pt>
                <c:pt idx="21">
                  <c:v>0.74868444868367467</c:v>
                </c:pt>
                <c:pt idx="23" formatCode="###0%">
                  <c:v>0.5101609365660984</c:v>
                </c:pt>
                <c:pt idx="24" formatCode="###0%">
                  <c:v>0.55904206887278962</c:v>
                </c:pt>
                <c:pt idx="25">
                  <c:v>0.75796421321194829</c:v>
                </c:pt>
                <c:pt idx="27">
                  <c:v>0.60922326116059589</c:v>
                </c:pt>
                <c:pt idx="28">
                  <c:v>0.70499346247914274</c:v>
                </c:pt>
                <c:pt idx="29">
                  <c:v>0.6847308626373777</c:v>
                </c:pt>
                <c:pt idx="30">
                  <c:v>0.71217193533216672</c:v>
                </c:pt>
                <c:pt idx="31">
                  <c:v>0.6890457726144632</c:v>
                </c:pt>
                <c:pt idx="32">
                  <c:v>0.63988067351946443</c:v>
                </c:pt>
                <c:pt idx="34">
                  <c:v>0.662588345925744</c:v>
                </c:pt>
                <c:pt idx="35">
                  <c:v>0.69428252413962921</c:v>
                </c:pt>
                <c:pt idx="37">
                  <c:v>0.67912459486427446</c:v>
                </c:pt>
              </c:numCache>
            </c:numRef>
          </c:val>
          <c:extLst>
            <c:ext xmlns:c16="http://schemas.microsoft.com/office/drawing/2014/chart" uri="{C3380CC4-5D6E-409C-BE32-E72D297353CC}">
              <c16:uniqueId val="{00000020-9DDF-4891-B9A2-34764214E539}"/>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lv-LV"/>
          </a:p>
        </c:txPr>
        <c:crossAx val="-1720593120"/>
        <c:crosses val="autoZero"/>
        <c:auto val="1"/>
        <c:lblAlgn val="ctr"/>
        <c:lblOffset val="100"/>
        <c:noMultiLvlLbl val="0"/>
      </c:catAx>
      <c:valAx>
        <c:axId val="-1720593120"/>
        <c:scaling>
          <c:orientation val="minMax"/>
          <c:max val="1"/>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lv-LV"/>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4999024764027731"/>
          <c:y val="0"/>
          <c:w val="0.6500097523597228"/>
          <c:h val="0.89357323742883688"/>
        </c:manualLayout>
      </c:layout>
      <c:barChart>
        <c:barDir val="bar"/>
        <c:grouping val="percentStacked"/>
        <c:varyColors val="0"/>
        <c:ser>
          <c:idx val="0"/>
          <c:order val="0"/>
          <c:tx>
            <c:strRef>
              <c:f>Sheet1!$B$1</c:f>
              <c:strCache>
                <c:ptCount val="1"/>
                <c:pt idx="0">
                  <c:v>Interesējas</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Par kriminālziņām</c:v>
                </c:pt>
                <c:pt idx="1">
                  <c:v>Par sportu</c:v>
                </c:pt>
                <c:pt idx="2">
                  <c:v>Par izklaides ziņām</c:v>
                </c:pt>
                <c:pt idx="3">
                  <c:v>Par vides aizsardzību</c:v>
                </c:pt>
                <c:pt idx="4">
                  <c:v>Par ziņām Latvijas reģionos</c:v>
                </c:pt>
                <c:pt idx="5">
                  <c:v>Par tehnoloģiju ziņām</c:v>
                </c:pt>
                <c:pt idx="6">
                  <c:v>Par kultūras ziņām</c:v>
                </c:pt>
                <c:pt idx="7">
                  <c:v>Par veselības aprūpi</c:v>
                </c:pt>
                <c:pt idx="8">
                  <c:v>Par iekšpolitikas aktualitātēm</c:v>
                </c:pt>
                <c:pt idx="9">
                  <c:v>Par sociāliem jautājumiem</c:v>
                </c:pt>
                <c:pt idx="10">
                  <c:v>Par ekonomiku</c:v>
                </c:pt>
                <c:pt idx="11">
                  <c:v>Par Krievijas karu Ukrainā</c:v>
                </c:pt>
                <c:pt idx="12">
                  <c:v>Par starptautiskām aktualitātēm</c:v>
                </c:pt>
              </c:strCache>
            </c:strRef>
          </c:cat>
          <c:val>
            <c:numRef>
              <c:f>Sheet1!$B$2:$B$14</c:f>
              <c:numCache>
                <c:formatCode>0%</c:formatCode>
                <c:ptCount val="13"/>
                <c:pt idx="0">
                  <c:v>9.3522501531612151E-2</c:v>
                </c:pt>
                <c:pt idx="1">
                  <c:v>0.17883423110998567</c:v>
                </c:pt>
                <c:pt idx="2">
                  <c:v>0.11416558418138889</c:v>
                </c:pt>
                <c:pt idx="3">
                  <c:v>0.178083494259172</c:v>
                </c:pt>
                <c:pt idx="4">
                  <c:v>0.16105490026665642</c:v>
                </c:pt>
                <c:pt idx="5">
                  <c:v>0.20653513188154901</c:v>
                </c:pt>
                <c:pt idx="6">
                  <c:v>0.21155888811371651</c:v>
                </c:pt>
                <c:pt idx="7">
                  <c:v>0.26291520954444486</c:v>
                </c:pt>
                <c:pt idx="8">
                  <c:v>0.29358417006337523</c:v>
                </c:pt>
                <c:pt idx="9">
                  <c:v>0.28619017562762128</c:v>
                </c:pt>
                <c:pt idx="10">
                  <c:v>0.32944321741844912</c:v>
                </c:pt>
                <c:pt idx="11">
                  <c:v>0.51967781377246303</c:v>
                </c:pt>
                <c:pt idx="12">
                  <c:v>0.41585921063079712</c:v>
                </c:pt>
              </c:numCache>
            </c:numRef>
          </c:val>
          <c:extLst>
            <c:ext xmlns:c16="http://schemas.microsoft.com/office/drawing/2014/chart" uri="{C3380CC4-5D6E-409C-BE32-E72D297353CC}">
              <c16:uniqueId val="{00000000-20E0-4EB3-8D37-D958E234BA98}"/>
            </c:ext>
          </c:extLst>
        </c:ser>
        <c:ser>
          <c:idx val="1"/>
          <c:order val="1"/>
          <c:tx>
            <c:strRef>
              <c:f>Sheet1!$C$1</c:f>
              <c:strCache>
                <c:ptCount val="1"/>
                <c:pt idx="0">
                  <c:v>Drīzāk interesējas</c:v>
                </c:pt>
              </c:strCache>
            </c:strRef>
          </c:tx>
          <c:spPr>
            <a:solidFill>
              <a:srgbClr val="70AD47">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Par kriminālziņām</c:v>
                </c:pt>
                <c:pt idx="1">
                  <c:v>Par sportu</c:v>
                </c:pt>
                <c:pt idx="2">
                  <c:v>Par izklaides ziņām</c:v>
                </c:pt>
                <c:pt idx="3">
                  <c:v>Par vides aizsardzību</c:v>
                </c:pt>
                <c:pt idx="4">
                  <c:v>Par ziņām Latvijas reģionos</c:v>
                </c:pt>
                <c:pt idx="5">
                  <c:v>Par tehnoloģiju ziņām</c:v>
                </c:pt>
                <c:pt idx="6">
                  <c:v>Par kultūras ziņām</c:v>
                </c:pt>
                <c:pt idx="7">
                  <c:v>Par veselības aprūpi</c:v>
                </c:pt>
                <c:pt idx="8">
                  <c:v>Par iekšpolitikas aktualitātēm</c:v>
                </c:pt>
                <c:pt idx="9">
                  <c:v>Par sociāliem jautājumiem</c:v>
                </c:pt>
                <c:pt idx="10">
                  <c:v>Par ekonomiku</c:v>
                </c:pt>
                <c:pt idx="11">
                  <c:v>Par Krievijas karu Ukrainā</c:v>
                </c:pt>
                <c:pt idx="12">
                  <c:v>Par starptautiskām aktualitātēm</c:v>
                </c:pt>
              </c:strCache>
            </c:strRef>
          </c:cat>
          <c:val>
            <c:numRef>
              <c:f>Sheet1!$C$2:$C$14</c:f>
              <c:numCache>
                <c:formatCode>0%</c:formatCode>
                <c:ptCount val="13"/>
                <c:pt idx="0">
                  <c:v>0.30697424880553786</c:v>
                </c:pt>
                <c:pt idx="1">
                  <c:v>0.27175747174584147</c:v>
                </c:pt>
                <c:pt idx="2">
                  <c:v>0.36375247065109856</c:v>
                </c:pt>
                <c:pt idx="3">
                  <c:v>0.41658860009723575</c:v>
                </c:pt>
                <c:pt idx="4">
                  <c:v>0.43525898916132261</c:v>
                </c:pt>
                <c:pt idx="5">
                  <c:v>0.39818045829515752</c:v>
                </c:pt>
                <c:pt idx="6">
                  <c:v>0.40700670042612896</c:v>
                </c:pt>
                <c:pt idx="7">
                  <c:v>0.45193562432868178</c:v>
                </c:pt>
                <c:pt idx="8">
                  <c:v>0.42942039405233529</c:v>
                </c:pt>
                <c:pt idx="9">
                  <c:v>0.46511104457076163</c:v>
                </c:pt>
                <c:pt idx="10">
                  <c:v>0.45073918026748466</c:v>
                </c:pt>
                <c:pt idx="11">
                  <c:v>0.28374008217389068</c:v>
                </c:pt>
                <c:pt idx="12">
                  <c:v>0.39560288219168305</c:v>
                </c:pt>
              </c:numCache>
            </c:numRef>
          </c:val>
          <c:extLst>
            <c:ext xmlns:c16="http://schemas.microsoft.com/office/drawing/2014/chart" uri="{C3380CC4-5D6E-409C-BE32-E72D297353CC}">
              <c16:uniqueId val="{00000001-20E0-4EB3-8D37-D958E234BA98}"/>
            </c:ext>
          </c:extLst>
        </c:ser>
        <c:ser>
          <c:idx val="2"/>
          <c:order val="2"/>
          <c:tx>
            <c:strRef>
              <c:f>Sheet1!$D$1</c:f>
              <c:strCache>
                <c:ptCount val="1"/>
                <c:pt idx="0">
                  <c:v>Drīzāk neinteresējas</c:v>
                </c:pt>
              </c:strCache>
            </c:strRef>
          </c:tx>
          <c:spPr>
            <a:solidFill>
              <a:srgbClr val="ED7D31">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Par kriminālziņām</c:v>
                </c:pt>
                <c:pt idx="1">
                  <c:v>Par sportu</c:v>
                </c:pt>
                <c:pt idx="2">
                  <c:v>Par izklaides ziņām</c:v>
                </c:pt>
                <c:pt idx="3">
                  <c:v>Par vides aizsardzību</c:v>
                </c:pt>
                <c:pt idx="4">
                  <c:v>Par ziņām Latvijas reģionos</c:v>
                </c:pt>
                <c:pt idx="5">
                  <c:v>Par tehnoloģiju ziņām</c:v>
                </c:pt>
                <c:pt idx="6">
                  <c:v>Par kultūras ziņām</c:v>
                </c:pt>
                <c:pt idx="7">
                  <c:v>Par veselības aprūpi</c:v>
                </c:pt>
                <c:pt idx="8">
                  <c:v>Par iekšpolitikas aktualitātēm</c:v>
                </c:pt>
                <c:pt idx="9">
                  <c:v>Par sociāliem jautājumiem</c:v>
                </c:pt>
                <c:pt idx="10">
                  <c:v>Par ekonomiku</c:v>
                </c:pt>
                <c:pt idx="11">
                  <c:v>Par Krievijas karu Ukrainā</c:v>
                </c:pt>
                <c:pt idx="12">
                  <c:v>Par starptautiskām aktualitātēm</c:v>
                </c:pt>
              </c:strCache>
            </c:strRef>
          </c:cat>
          <c:val>
            <c:numRef>
              <c:f>Sheet1!$D$2:$D$14</c:f>
              <c:numCache>
                <c:formatCode>0%</c:formatCode>
                <c:ptCount val="13"/>
                <c:pt idx="0">
                  <c:v>0.42930813641953786</c:v>
                </c:pt>
                <c:pt idx="1">
                  <c:v>0.30570702350725859</c:v>
                </c:pt>
                <c:pt idx="2">
                  <c:v>0.36371905015820244</c:v>
                </c:pt>
                <c:pt idx="3">
                  <c:v>0.30104919546043024</c:v>
                </c:pt>
                <c:pt idx="4">
                  <c:v>0.31091882731915188</c:v>
                </c:pt>
                <c:pt idx="5">
                  <c:v>0.27924515044760495</c:v>
                </c:pt>
                <c:pt idx="6">
                  <c:v>0.28773262998350924</c:v>
                </c:pt>
                <c:pt idx="7">
                  <c:v>0.2222107965094654</c:v>
                </c:pt>
                <c:pt idx="8">
                  <c:v>0.1843692605569347</c:v>
                </c:pt>
                <c:pt idx="9">
                  <c:v>0.18741776331039051</c:v>
                </c:pt>
                <c:pt idx="10">
                  <c:v>0.16302406160213978</c:v>
                </c:pt>
                <c:pt idx="11">
                  <c:v>9.7978865507059504E-2</c:v>
                </c:pt>
                <c:pt idx="12">
                  <c:v>0.12802575856393139</c:v>
                </c:pt>
              </c:numCache>
            </c:numRef>
          </c:val>
          <c:extLst>
            <c:ext xmlns:c16="http://schemas.microsoft.com/office/drawing/2014/chart" uri="{C3380CC4-5D6E-409C-BE32-E72D297353CC}">
              <c16:uniqueId val="{00000002-20E0-4EB3-8D37-D958E234BA98}"/>
            </c:ext>
          </c:extLst>
        </c:ser>
        <c:ser>
          <c:idx val="3"/>
          <c:order val="3"/>
          <c:tx>
            <c:strRef>
              <c:f>Sheet1!$E$1</c:f>
              <c:strCache>
                <c:ptCount val="1"/>
                <c:pt idx="0">
                  <c:v>Nemaz neinteresējas</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Par kriminālziņām</c:v>
                </c:pt>
                <c:pt idx="1">
                  <c:v>Par sportu</c:v>
                </c:pt>
                <c:pt idx="2">
                  <c:v>Par izklaides ziņām</c:v>
                </c:pt>
                <c:pt idx="3">
                  <c:v>Par vides aizsardzību</c:v>
                </c:pt>
                <c:pt idx="4">
                  <c:v>Par ziņām Latvijas reģionos</c:v>
                </c:pt>
                <c:pt idx="5">
                  <c:v>Par tehnoloģiju ziņām</c:v>
                </c:pt>
                <c:pt idx="6">
                  <c:v>Par kultūras ziņām</c:v>
                </c:pt>
                <c:pt idx="7">
                  <c:v>Par veselības aprūpi</c:v>
                </c:pt>
                <c:pt idx="8">
                  <c:v>Par iekšpolitikas aktualitātēm</c:v>
                </c:pt>
                <c:pt idx="9">
                  <c:v>Par sociāliem jautājumiem</c:v>
                </c:pt>
                <c:pt idx="10">
                  <c:v>Par ekonomiku</c:v>
                </c:pt>
                <c:pt idx="11">
                  <c:v>Par Krievijas karu Ukrainā</c:v>
                </c:pt>
                <c:pt idx="12">
                  <c:v>Par starptautiskām aktualitātēm</c:v>
                </c:pt>
              </c:strCache>
            </c:strRef>
          </c:cat>
          <c:val>
            <c:numRef>
              <c:f>Sheet1!$E$2:$E$14</c:f>
              <c:numCache>
                <c:formatCode>0%</c:formatCode>
                <c:ptCount val="13"/>
                <c:pt idx="0">
                  <c:v>0.15598220759386672</c:v>
                </c:pt>
                <c:pt idx="1">
                  <c:v>0.23261757841932107</c:v>
                </c:pt>
                <c:pt idx="2">
                  <c:v>0.14343129725223938</c:v>
                </c:pt>
                <c:pt idx="3">
                  <c:v>9.2774774066114618E-2</c:v>
                </c:pt>
                <c:pt idx="4">
                  <c:v>7.6736879451569581E-2</c:v>
                </c:pt>
                <c:pt idx="5">
                  <c:v>9.6461540786374519E-2</c:v>
                </c:pt>
                <c:pt idx="6">
                  <c:v>8.0727643276952768E-2</c:v>
                </c:pt>
                <c:pt idx="7">
                  <c:v>5.2458789309882008E-2</c:v>
                </c:pt>
                <c:pt idx="8">
                  <c:v>8.2537871285398107E-2</c:v>
                </c:pt>
                <c:pt idx="9">
                  <c:v>5.1976147659754182E-2</c:v>
                </c:pt>
                <c:pt idx="10">
                  <c:v>4.5790942538895367E-2</c:v>
                </c:pt>
                <c:pt idx="11">
                  <c:v>8.2839497866292897E-2</c:v>
                </c:pt>
                <c:pt idx="12">
                  <c:v>4.8621471499766769E-2</c:v>
                </c:pt>
              </c:numCache>
            </c:numRef>
          </c:val>
          <c:extLst>
            <c:ext xmlns:c16="http://schemas.microsoft.com/office/drawing/2014/chart" uri="{C3380CC4-5D6E-409C-BE32-E72D297353CC}">
              <c16:uniqueId val="{00000003-20E0-4EB3-8D37-D958E234BA98}"/>
            </c:ext>
          </c:extLst>
        </c:ser>
        <c:ser>
          <c:idx val="4"/>
          <c:order val="4"/>
          <c:tx>
            <c:strRef>
              <c:f>Sheet1!$F$1</c:f>
              <c:strCache>
                <c:ptCount val="1"/>
                <c:pt idx="0">
                  <c:v>Grūti pateikt</c:v>
                </c:pt>
              </c:strCache>
            </c:strRef>
          </c:tx>
          <c:spPr>
            <a:solidFill>
              <a:sysClr val="window" lastClr="FFFFFF">
                <a:lumMod val="65000"/>
              </a:sysClr>
            </a:solidFill>
          </c:spPr>
          <c:invertIfNegative val="0"/>
          <c:cat>
            <c:strRef>
              <c:f>Sheet1!$A$2:$A$14</c:f>
              <c:strCache>
                <c:ptCount val="13"/>
                <c:pt idx="0">
                  <c:v>Par kriminālziņām</c:v>
                </c:pt>
                <c:pt idx="1">
                  <c:v>Par sportu</c:v>
                </c:pt>
                <c:pt idx="2">
                  <c:v>Par izklaides ziņām</c:v>
                </c:pt>
                <c:pt idx="3">
                  <c:v>Par vides aizsardzību</c:v>
                </c:pt>
                <c:pt idx="4">
                  <c:v>Par ziņām Latvijas reģionos</c:v>
                </c:pt>
                <c:pt idx="5">
                  <c:v>Par tehnoloģiju ziņām</c:v>
                </c:pt>
                <c:pt idx="6">
                  <c:v>Par kultūras ziņām</c:v>
                </c:pt>
                <c:pt idx="7">
                  <c:v>Par veselības aprūpi</c:v>
                </c:pt>
                <c:pt idx="8">
                  <c:v>Par iekšpolitikas aktualitātēm</c:v>
                </c:pt>
                <c:pt idx="9">
                  <c:v>Par sociāliem jautājumiem</c:v>
                </c:pt>
                <c:pt idx="10">
                  <c:v>Par ekonomiku</c:v>
                </c:pt>
                <c:pt idx="11">
                  <c:v>Par Krievijas karu Ukrainā</c:v>
                </c:pt>
                <c:pt idx="12">
                  <c:v>Par starptautiskām aktualitātēm</c:v>
                </c:pt>
              </c:strCache>
            </c:strRef>
          </c:cat>
          <c:val>
            <c:numRef>
              <c:f>Sheet1!$F$2:$F$14</c:f>
              <c:numCache>
                <c:formatCode>0%</c:formatCode>
                <c:ptCount val="13"/>
                <c:pt idx="0">
                  <c:v>1.4212905649439134E-2</c:v>
                </c:pt>
                <c:pt idx="1">
                  <c:v>1.1083695217587165E-2</c:v>
                </c:pt>
                <c:pt idx="2">
                  <c:v>1.4931597757063819E-2</c:v>
                </c:pt>
                <c:pt idx="3">
                  <c:v>1.1503936117040632E-2</c:v>
                </c:pt>
                <c:pt idx="4">
                  <c:v>1.6030403801292337E-2</c:v>
                </c:pt>
                <c:pt idx="5">
                  <c:v>1.9577718589307437E-2</c:v>
                </c:pt>
                <c:pt idx="6">
                  <c:v>1.297413819968588E-2</c:v>
                </c:pt>
                <c:pt idx="7">
                  <c:v>1.0479580307519278E-2</c:v>
                </c:pt>
                <c:pt idx="8">
                  <c:v>1.0088304041950326E-2</c:v>
                </c:pt>
                <c:pt idx="9">
                  <c:v>9.3048688314657339E-3</c:v>
                </c:pt>
                <c:pt idx="10">
                  <c:v>1.1002598173024722E-2</c:v>
                </c:pt>
                <c:pt idx="11">
                  <c:v>1.5763740680287009E-2</c:v>
                </c:pt>
                <c:pt idx="12">
                  <c:v>1.1890677113814706E-2</c:v>
                </c:pt>
              </c:numCache>
            </c:numRef>
          </c:val>
          <c:extLst>
            <c:ext xmlns:c16="http://schemas.microsoft.com/office/drawing/2014/chart" uri="{C3380CC4-5D6E-409C-BE32-E72D297353CC}">
              <c16:uniqueId val="{00000004-20E0-4EB3-8D37-D958E234BA98}"/>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00" b="1"/>
            </a:pPr>
            <a:endParaRPr lang="lv-LV"/>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5.7986523137558373E-2"/>
          <c:y val="0.90376084268767309"/>
          <c:w val="0.94175527960749605"/>
          <c:h val="4.9318908250778018E-2"/>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431830955554763E-2"/>
          <c:y val="0"/>
          <c:w val="0.95774167427522949"/>
          <c:h val="0.94660960876877265"/>
        </c:manualLayout>
      </c:layout>
      <c:barChart>
        <c:barDir val="bar"/>
        <c:grouping val="percentStacked"/>
        <c:varyColors val="0"/>
        <c:ser>
          <c:idx val="0"/>
          <c:order val="0"/>
          <c:tx>
            <c:strRef>
              <c:f>Sheet1!$B$1</c:f>
              <c:strCache>
                <c:ptCount val="1"/>
                <c:pt idx="0">
                  <c:v>Interesējas</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Par kriminālziņām</c:v>
                </c:pt>
                <c:pt idx="1">
                  <c:v>Par sportu</c:v>
                </c:pt>
                <c:pt idx="2">
                  <c:v>Par izklaides ziņām</c:v>
                </c:pt>
                <c:pt idx="3">
                  <c:v>Par vides aizsardzību</c:v>
                </c:pt>
                <c:pt idx="4">
                  <c:v>Par ziņām Latvijas reģionos</c:v>
                </c:pt>
                <c:pt idx="5">
                  <c:v>Par tehnoloģiju ziņām</c:v>
                </c:pt>
                <c:pt idx="6">
                  <c:v>Par kultūras ziņām</c:v>
                </c:pt>
                <c:pt idx="7">
                  <c:v>Par veselības aprūpi</c:v>
                </c:pt>
                <c:pt idx="8">
                  <c:v>Par iekšpolitikas aktualitātēm</c:v>
                </c:pt>
                <c:pt idx="9">
                  <c:v>Par sociāliem jautājumiem</c:v>
                </c:pt>
                <c:pt idx="10">
                  <c:v>Par ekonomiku</c:v>
                </c:pt>
                <c:pt idx="11">
                  <c:v>Par Krievijas karu Ukrainā</c:v>
                </c:pt>
                <c:pt idx="12">
                  <c:v>Par starptautiskām aktualitātēm</c:v>
                </c:pt>
              </c:strCache>
            </c:strRef>
          </c:cat>
          <c:val>
            <c:numRef>
              <c:f>Sheet1!$B$2:$B$14</c:f>
              <c:numCache>
                <c:formatCode>0%</c:formatCode>
                <c:ptCount val="13"/>
                <c:pt idx="0">
                  <c:v>0.40049675033715004</c:v>
                </c:pt>
                <c:pt idx="1">
                  <c:v>0.45059170285582711</c:v>
                </c:pt>
                <c:pt idx="2">
                  <c:v>0.47791805483248745</c:v>
                </c:pt>
                <c:pt idx="3">
                  <c:v>0.59467209435640778</c:v>
                </c:pt>
                <c:pt idx="4">
                  <c:v>0.59631388942797903</c:v>
                </c:pt>
                <c:pt idx="5">
                  <c:v>0.60471559017670662</c:v>
                </c:pt>
                <c:pt idx="6">
                  <c:v>0.61856558853984556</c:v>
                </c:pt>
                <c:pt idx="7">
                  <c:v>0.71485083387312676</c:v>
                </c:pt>
                <c:pt idx="8">
                  <c:v>0.72300456411571046</c:v>
                </c:pt>
                <c:pt idx="9">
                  <c:v>0.75130122019838297</c:v>
                </c:pt>
                <c:pt idx="10">
                  <c:v>0.78018239768593378</c:v>
                </c:pt>
                <c:pt idx="11">
                  <c:v>0.80341789594635371</c:v>
                </c:pt>
                <c:pt idx="12">
                  <c:v>0.81146209282248005</c:v>
                </c:pt>
              </c:numCache>
            </c:numRef>
          </c:val>
          <c:extLst>
            <c:ext xmlns:c16="http://schemas.microsoft.com/office/drawing/2014/chart" uri="{C3380CC4-5D6E-409C-BE32-E72D297353CC}">
              <c16:uniqueId val="{00000000-445D-483E-B957-E45AAC7BBD4F}"/>
            </c:ext>
          </c:extLst>
        </c:ser>
        <c:ser>
          <c:idx val="1"/>
          <c:order val="1"/>
          <c:tx>
            <c:strRef>
              <c:f>Sheet1!$C$1</c:f>
              <c:strCache>
                <c:ptCount val="1"/>
                <c:pt idx="0">
                  <c:v>Neinteresējas</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Par kriminālziņām</c:v>
                </c:pt>
                <c:pt idx="1">
                  <c:v>Par sportu</c:v>
                </c:pt>
                <c:pt idx="2">
                  <c:v>Par izklaides ziņām</c:v>
                </c:pt>
                <c:pt idx="3">
                  <c:v>Par vides aizsardzību</c:v>
                </c:pt>
                <c:pt idx="4">
                  <c:v>Par ziņām Latvijas reģionos</c:v>
                </c:pt>
                <c:pt idx="5">
                  <c:v>Par tehnoloģiju ziņām</c:v>
                </c:pt>
                <c:pt idx="6">
                  <c:v>Par kultūras ziņām</c:v>
                </c:pt>
                <c:pt idx="7">
                  <c:v>Par veselības aprūpi</c:v>
                </c:pt>
                <c:pt idx="8">
                  <c:v>Par iekšpolitikas aktualitātēm</c:v>
                </c:pt>
                <c:pt idx="9">
                  <c:v>Par sociāliem jautājumiem</c:v>
                </c:pt>
                <c:pt idx="10">
                  <c:v>Par ekonomiku</c:v>
                </c:pt>
                <c:pt idx="11">
                  <c:v>Par Krievijas karu Ukrainā</c:v>
                </c:pt>
                <c:pt idx="12">
                  <c:v>Par starptautiskām aktualitātēm</c:v>
                </c:pt>
              </c:strCache>
            </c:strRef>
          </c:cat>
          <c:val>
            <c:numRef>
              <c:f>Sheet1!$C$2:$C$14</c:f>
              <c:numCache>
                <c:formatCode>0%</c:formatCode>
                <c:ptCount val="13"/>
                <c:pt idx="0">
                  <c:v>0.58529034401340452</c:v>
                </c:pt>
                <c:pt idx="1">
                  <c:v>0.5383246019265796</c:v>
                </c:pt>
                <c:pt idx="2">
                  <c:v>0.50715034741044185</c:v>
                </c:pt>
                <c:pt idx="3">
                  <c:v>0.39382396952654486</c:v>
                </c:pt>
                <c:pt idx="4">
                  <c:v>0.38765570677072148</c:v>
                </c:pt>
                <c:pt idx="5">
                  <c:v>0.37570669123397948</c:v>
                </c:pt>
                <c:pt idx="6">
                  <c:v>0.36846027326046199</c:v>
                </c:pt>
                <c:pt idx="7">
                  <c:v>0.27466958581934742</c:v>
                </c:pt>
                <c:pt idx="8">
                  <c:v>0.26690713184233283</c:v>
                </c:pt>
                <c:pt idx="9">
                  <c:v>0.23939391097014473</c:v>
                </c:pt>
                <c:pt idx="10">
                  <c:v>0.20881500414103513</c:v>
                </c:pt>
                <c:pt idx="11">
                  <c:v>0.18081836337335239</c:v>
                </c:pt>
                <c:pt idx="12">
                  <c:v>0.17664723006369815</c:v>
                </c:pt>
              </c:numCache>
            </c:numRef>
          </c:val>
          <c:extLst>
            <c:ext xmlns:c16="http://schemas.microsoft.com/office/drawing/2014/chart" uri="{C3380CC4-5D6E-409C-BE32-E72D297353CC}">
              <c16:uniqueId val="{00000001-445D-483E-B957-E45AAC7BBD4F}"/>
            </c:ext>
          </c:extLst>
        </c:ser>
        <c:ser>
          <c:idx val="2"/>
          <c:order val="2"/>
          <c:tx>
            <c:strRef>
              <c:f>Sheet1!$D$1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Par kriminālziņām</c:v>
                </c:pt>
                <c:pt idx="1">
                  <c:v>Par sportu</c:v>
                </c:pt>
                <c:pt idx="2">
                  <c:v>Par izklaides ziņām</c:v>
                </c:pt>
                <c:pt idx="3">
                  <c:v>Par vides aizsardzību</c:v>
                </c:pt>
                <c:pt idx="4">
                  <c:v>Par ziņām Latvijas reģionos</c:v>
                </c:pt>
                <c:pt idx="5">
                  <c:v>Par tehnoloģiju ziņām</c:v>
                </c:pt>
                <c:pt idx="6">
                  <c:v>Par kultūras ziņām</c:v>
                </c:pt>
                <c:pt idx="7">
                  <c:v>Par veselības aprūpi</c:v>
                </c:pt>
                <c:pt idx="8">
                  <c:v>Par iekšpolitikas aktualitātēm</c:v>
                </c:pt>
                <c:pt idx="9">
                  <c:v>Par sociāliem jautājumiem</c:v>
                </c:pt>
                <c:pt idx="10">
                  <c:v>Par ekonomiku</c:v>
                </c:pt>
                <c:pt idx="11">
                  <c:v>Par Krievijas karu Ukrainā</c:v>
                </c:pt>
                <c:pt idx="12">
                  <c:v>Par starptautiskām aktualitātēm</c:v>
                </c:pt>
              </c:strCache>
            </c:strRef>
          </c:cat>
          <c:val>
            <c:numRef>
              <c:f>Sheet1!$D$2:$D$14</c:f>
              <c:numCache>
                <c:formatCode>0%</c:formatCode>
                <c:ptCount val="13"/>
                <c:pt idx="0">
                  <c:v>1.4212905649439134E-2</c:v>
                </c:pt>
                <c:pt idx="1">
                  <c:v>1.1083695217587165E-2</c:v>
                </c:pt>
                <c:pt idx="2">
                  <c:v>1.4931597757063819E-2</c:v>
                </c:pt>
                <c:pt idx="3">
                  <c:v>1.1503936117040632E-2</c:v>
                </c:pt>
                <c:pt idx="4">
                  <c:v>1.6030403801292337E-2</c:v>
                </c:pt>
                <c:pt idx="5">
                  <c:v>1.9577718589307437E-2</c:v>
                </c:pt>
                <c:pt idx="6">
                  <c:v>1.297413819968588E-2</c:v>
                </c:pt>
                <c:pt idx="7">
                  <c:v>1.0479580307519278E-2</c:v>
                </c:pt>
                <c:pt idx="8">
                  <c:v>1.0088304041950326E-2</c:v>
                </c:pt>
                <c:pt idx="9">
                  <c:v>9.3048688314657339E-3</c:v>
                </c:pt>
                <c:pt idx="10">
                  <c:v>1.1002598173024722E-2</c:v>
                </c:pt>
                <c:pt idx="11">
                  <c:v>1.5763740680287009E-2</c:v>
                </c:pt>
                <c:pt idx="12">
                  <c:v>1.1890677113814706E-2</c:v>
                </c:pt>
              </c:numCache>
            </c:numRef>
          </c:val>
          <c:extLst>
            <c:ext xmlns:c16="http://schemas.microsoft.com/office/drawing/2014/chart" uri="{C3380CC4-5D6E-409C-BE32-E72D297353CC}">
              <c16:uniqueId val="{00000002-445D-483E-B957-E45AAC7BBD4F}"/>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1"/>
        <c:axPos val="l"/>
        <c:numFmt formatCode="General" sourceLinked="1"/>
        <c:majorTickMark val="out"/>
        <c:minorTickMark val="none"/>
        <c:tickLblPos val="nextTo"/>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
          <c:y val="0.94585837070720935"/>
          <c:w val="1"/>
          <c:h val="4.3123796713875048E-2"/>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4999024764027731"/>
          <c:y val="0"/>
          <c:w val="0.6500097523597228"/>
          <c:h val="0.89357323742883688"/>
        </c:manualLayout>
      </c:layout>
      <c:barChart>
        <c:barDir val="bar"/>
        <c:grouping val="percentStacked"/>
        <c:varyColors val="0"/>
        <c:ser>
          <c:idx val="0"/>
          <c:order val="0"/>
          <c:tx>
            <c:strRef>
              <c:f>Sheet1!$B$1</c:f>
              <c:strCache>
                <c:ptCount val="1"/>
                <c:pt idx="0">
                  <c:v>Ļoti bieži informē</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Par tehnoloģiju ziņām</c:v>
                </c:pt>
                <c:pt idx="1">
                  <c:v>Par veselības aprūpi</c:v>
                </c:pt>
                <c:pt idx="2">
                  <c:v>Par ziņām Latvijas reģionos</c:v>
                </c:pt>
                <c:pt idx="3">
                  <c:v>Par vides aizsardzības jautājumiem</c:v>
                </c:pt>
                <c:pt idx="4">
                  <c:v>Par sociāliem jautājumiem</c:v>
                </c:pt>
                <c:pt idx="5">
                  <c:v>Par izklaides ziņām</c:v>
                </c:pt>
                <c:pt idx="6">
                  <c:v>Par kultūras ziņām</c:v>
                </c:pt>
                <c:pt idx="7">
                  <c:v>Par ekonomiku</c:v>
                </c:pt>
                <c:pt idx="8">
                  <c:v>Par kriminālziņām</c:v>
                </c:pt>
                <c:pt idx="9">
                  <c:v>Par iekšpolitikas aktualitātēm</c:v>
                </c:pt>
                <c:pt idx="10">
                  <c:v>Par starptautiskām aktualitātēm</c:v>
                </c:pt>
                <c:pt idx="11">
                  <c:v>Par sportu</c:v>
                </c:pt>
                <c:pt idx="12">
                  <c:v>Par Krievijas karu Ukrainā</c:v>
                </c:pt>
              </c:strCache>
            </c:strRef>
          </c:cat>
          <c:val>
            <c:numRef>
              <c:f>Sheet1!$B$2:$B$14</c:f>
              <c:numCache>
                <c:formatCode>0%</c:formatCode>
                <c:ptCount val="13"/>
                <c:pt idx="0">
                  <c:v>5.6461487861611266E-2</c:v>
                </c:pt>
                <c:pt idx="1">
                  <c:v>7.1018874358666301E-2</c:v>
                </c:pt>
                <c:pt idx="2">
                  <c:v>7.6015028633522372E-2</c:v>
                </c:pt>
                <c:pt idx="3">
                  <c:v>8.8756623246046301E-2</c:v>
                </c:pt>
                <c:pt idx="4">
                  <c:v>0.1176126061831415</c:v>
                </c:pt>
                <c:pt idx="5">
                  <c:v>0.17425643332877339</c:v>
                </c:pt>
                <c:pt idx="6">
                  <c:v>0.16657795959967564</c:v>
                </c:pt>
                <c:pt idx="7">
                  <c:v>0.13631489936092359</c:v>
                </c:pt>
                <c:pt idx="8">
                  <c:v>0.17395207480923902</c:v>
                </c:pt>
                <c:pt idx="9">
                  <c:v>0.29246318271780469</c:v>
                </c:pt>
                <c:pt idx="10">
                  <c:v>0.28023542707165372</c:v>
                </c:pt>
                <c:pt idx="11">
                  <c:v>0.30582916590501541</c:v>
                </c:pt>
                <c:pt idx="12">
                  <c:v>0.58148680624705329</c:v>
                </c:pt>
              </c:numCache>
            </c:numRef>
          </c:val>
          <c:extLst>
            <c:ext xmlns:c16="http://schemas.microsoft.com/office/drawing/2014/chart" uri="{C3380CC4-5D6E-409C-BE32-E72D297353CC}">
              <c16:uniqueId val="{00000000-1E90-44C1-AD3D-E2CCF540588E}"/>
            </c:ext>
          </c:extLst>
        </c:ser>
        <c:ser>
          <c:idx val="1"/>
          <c:order val="1"/>
          <c:tx>
            <c:strRef>
              <c:f>Sheet1!$C$1</c:f>
              <c:strCache>
                <c:ptCount val="1"/>
                <c:pt idx="0">
                  <c:v>Bieži informē</c:v>
                </c:pt>
              </c:strCache>
            </c:strRef>
          </c:tx>
          <c:spPr>
            <a:solidFill>
              <a:srgbClr val="5B9BD5">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Par tehnoloģiju ziņām</c:v>
                </c:pt>
                <c:pt idx="1">
                  <c:v>Par veselības aprūpi</c:v>
                </c:pt>
                <c:pt idx="2">
                  <c:v>Par ziņām Latvijas reģionos</c:v>
                </c:pt>
                <c:pt idx="3">
                  <c:v>Par vides aizsardzības jautājumiem</c:v>
                </c:pt>
                <c:pt idx="4">
                  <c:v>Par sociāliem jautājumiem</c:v>
                </c:pt>
                <c:pt idx="5">
                  <c:v>Par izklaides ziņām</c:v>
                </c:pt>
                <c:pt idx="6">
                  <c:v>Par kultūras ziņām</c:v>
                </c:pt>
                <c:pt idx="7">
                  <c:v>Par ekonomiku</c:v>
                </c:pt>
                <c:pt idx="8">
                  <c:v>Par kriminālziņām</c:v>
                </c:pt>
                <c:pt idx="9">
                  <c:v>Par iekšpolitikas aktualitātēm</c:v>
                </c:pt>
                <c:pt idx="10">
                  <c:v>Par starptautiskām aktualitātēm</c:v>
                </c:pt>
                <c:pt idx="11">
                  <c:v>Par sportu</c:v>
                </c:pt>
                <c:pt idx="12">
                  <c:v>Par Krievijas karu Ukrainā</c:v>
                </c:pt>
              </c:strCache>
            </c:strRef>
          </c:cat>
          <c:val>
            <c:numRef>
              <c:f>Sheet1!$C$2:$C$14</c:f>
              <c:numCache>
                <c:formatCode>0%</c:formatCode>
                <c:ptCount val="13"/>
                <c:pt idx="0">
                  <c:v>0.2820020001424775</c:v>
                </c:pt>
                <c:pt idx="1">
                  <c:v>0.36287930471117691</c:v>
                </c:pt>
                <c:pt idx="2">
                  <c:v>0.37048616730790007</c:v>
                </c:pt>
                <c:pt idx="3">
                  <c:v>0.37590254672047857</c:v>
                </c:pt>
                <c:pt idx="4">
                  <c:v>0.46923859022605618</c:v>
                </c:pt>
                <c:pt idx="5">
                  <c:v>0.42913172856771686</c:v>
                </c:pt>
                <c:pt idx="6">
                  <c:v>0.47419494210926472</c:v>
                </c:pt>
                <c:pt idx="7">
                  <c:v>0.50518327360957882</c:v>
                </c:pt>
                <c:pt idx="8">
                  <c:v>0.47927134735742188</c:v>
                </c:pt>
                <c:pt idx="9">
                  <c:v>0.46610195529263093</c:v>
                </c:pt>
                <c:pt idx="10">
                  <c:v>0.48718113673693275</c:v>
                </c:pt>
                <c:pt idx="11">
                  <c:v>0.47763309684800015</c:v>
                </c:pt>
                <c:pt idx="12">
                  <c:v>0.28956123715321719</c:v>
                </c:pt>
              </c:numCache>
            </c:numRef>
          </c:val>
          <c:extLst>
            <c:ext xmlns:c16="http://schemas.microsoft.com/office/drawing/2014/chart" uri="{C3380CC4-5D6E-409C-BE32-E72D297353CC}">
              <c16:uniqueId val="{00000001-1E90-44C1-AD3D-E2CCF540588E}"/>
            </c:ext>
          </c:extLst>
        </c:ser>
        <c:ser>
          <c:idx val="2"/>
          <c:order val="2"/>
          <c:tx>
            <c:strRef>
              <c:f>Sheet1!$D$1</c:f>
              <c:strCache>
                <c:ptCount val="1"/>
                <c:pt idx="0">
                  <c:v>Dažreiz informē</c:v>
                </c:pt>
              </c:strCache>
            </c:strRef>
          </c:tx>
          <c:spPr>
            <a:solidFill>
              <a:srgbClr val="FFC000"/>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Par tehnoloģiju ziņām</c:v>
                </c:pt>
                <c:pt idx="1">
                  <c:v>Par veselības aprūpi</c:v>
                </c:pt>
                <c:pt idx="2">
                  <c:v>Par ziņām Latvijas reģionos</c:v>
                </c:pt>
                <c:pt idx="3">
                  <c:v>Par vides aizsardzības jautājumiem</c:v>
                </c:pt>
                <c:pt idx="4">
                  <c:v>Par sociāliem jautājumiem</c:v>
                </c:pt>
                <c:pt idx="5">
                  <c:v>Par izklaides ziņām</c:v>
                </c:pt>
                <c:pt idx="6">
                  <c:v>Par kultūras ziņām</c:v>
                </c:pt>
                <c:pt idx="7">
                  <c:v>Par ekonomiku</c:v>
                </c:pt>
                <c:pt idx="8">
                  <c:v>Par kriminālziņām</c:v>
                </c:pt>
                <c:pt idx="9">
                  <c:v>Par iekšpolitikas aktualitātēm</c:v>
                </c:pt>
                <c:pt idx="10">
                  <c:v>Par starptautiskām aktualitātēm</c:v>
                </c:pt>
                <c:pt idx="11">
                  <c:v>Par sportu</c:v>
                </c:pt>
                <c:pt idx="12">
                  <c:v>Par Krievijas karu Ukrainā</c:v>
                </c:pt>
              </c:strCache>
            </c:strRef>
          </c:cat>
          <c:val>
            <c:numRef>
              <c:f>Sheet1!$D$2:$D$14</c:f>
              <c:numCache>
                <c:formatCode>0%</c:formatCode>
                <c:ptCount val="13"/>
                <c:pt idx="0">
                  <c:v>0.49617372351431965</c:v>
                </c:pt>
                <c:pt idx="1">
                  <c:v>0.4552885703115479</c:v>
                </c:pt>
                <c:pt idx="2">
                  <c:v>0.43990725565702476</c:v>
                </c:pt>
                <c:pt idx="3">
                  <c:v>0.4120422388600487</c:v>
                </c:pt>
                <c:pt idx="4">
                  <c:v>0.30730444034334981</c:v>
                </c:pt>
                <c:pt idx="5">
                  <c:v>0.29179312910642513</c:v>
                </c:pt>
                <c:pt idx="6">
                  <c:v>0.27140938368348605</c:v>
                </c:pt>
                <c:pt idx="7">
                  <c:v>0.26683016347674515</c:v>
                </c:pt>
                <c:pt idx="8">
                  <c:v>0.25922385575244561</c:v>
                </c:pt>
                <c:pt idx="9">
                  <c:v>0.16194126108503365</c:v>
                </c:pt>
                <c:pt idx="10">
                  <c:v>0.15556877900591937</c:v>
                </c:pt>
                <c:pt idx="11">
                  <c:v>0.1341517642974194</c:v>
                </c:pt>
                <c:pt idx="12">
                  <c:v>5.5243699786246096E-2</c:v>
                </c:pt>
              </c:numCache>
            </c:numRef>
          </c:val>
          <c:extLst>
            <c:ext xmlns:c16="http://schemas.microsoft.com/office/drawing/2014/chart" uri="{C3380CC4-5D6E-409C-BE32-E72D297353CC}">
              <c16:uniqueId val="{00000002-1E90-44C1-AD3D-E2CCF540588E}"/>
            </c:ext>
          </c:extLst>
        </c:ser>
        <c:ser>
          <c:idx val="3"/>
          <c:order val="3"/>
          <c:tx>
            <c:strRef>
              <c:f>Sheet1!$E$1</c:f>
              <c:strCache>
                <c:ptCount val="1"/>
                <c:pt idx="0">
                  <c:v>Nemaz neinformē</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Par tehnoloģiju ziņām</c:v>
                </c:pt>
                <c:pt idx="1">
                  <c:v>Par veselības aprūpi</c:v>
                </c:pt>
                <c:pt idx="2">
                  <c:v>Par ziņām Latvijas reģionos</c:v>
                </c:pt>
                <c:pt idx="3">
                  <c:v>Par vides aizsardzības jautājumiem</c:v>
                </c:pt>
                <c:pt idx="4">
                  <c:v>Par sociāliem jautājumiem</c:v>
                </c:pt>
                <c:pt idx="5">
                  <c:v>Par izklaides ziņām</c:v>
                </c:pt>
                <c:pt idx="6">
                  <c:v>Par kultūras ziņām</c:v>
                </c:pt>
                <c:pt idx="7">
                  <c:v>Par ekonomiku</c:v>
                </c:pt>
                <c:pt idx="8">
                  <c:v>Par kriminālziņām</c:v>
                </c:pt>
                <c:pt idx="9">
                  <c:v>Par iekšpolitikas aktualitātēm</c:v>
                </c:pt>
                <c:pt idx="10">
                  <c:v>Par starptautiskām aktualitātēm</c:v>
                </c:pt>
                <c:pt idx="11">
                  <c:v>Par sportu</c:v>
                </c:pt>
                <c:pt idx="12">
                  <c:v>Par Krievijas karu Ukrainā</c:v>
                </c:pt>
              </c:strCache>
            </c:strRef>
          </c:cat>
          <c:val>
            <c:numRef>
              <c:f>Sheet1!$E$2:$E$14</c:f>
              <c:numCache>
                <c:formatCode>0%</c:formatCode>
                <c:ptCount val="13"/>
                <c:pt idx="0">
                  <c:v>8.3462969278402688E-2</c:v>
                </c:pt>
                <c:pt idx="1">
                  <c:v>5.4604550063541424E-2</c:v>
                </c:pt>
                <c:pt idx="2">
                  <c:v>4.359243980848939E-2</c:v>
                </c:pt>
                <c:pt idx="3">
                  <c:v>5.7169420691061477E-2</c:v>
                </c:pt>
                <c:pt idx="4">
                  <c:v>4.3822853201670432E-2</c:v>
                </c:pt>
                <c:pt idx="5">
                  <c:v>3.4426830307443111E-2</c:v>
                </c:pt>
                <c:pt idx="6">
                  <c:v>2.8031990002546626E-2</c:v>
                </c:pt>
                <c:pt idx="7">
                  <c:v>3.3613250216622696E-2</c:v>
                </c:pt>
                <c:pt idx="8">
                  <c:v>2.4643407787124844E-2</c:v>
                </c:pt>
                <c:pt idx="9">
                  <c:v>1.695557863254428E-2</c:v>
                </c:pt>
                <c:pt idx="10">
                  <c:v>2.0303208078866139E-2</c:v>
                </c:pt>
                <c:pt idx="11">
                  <c:v>1.5710699349930028E-2</c:v>
                </c:pt>
                <c:pt idx="12">
                  <c:v>2.094926367404424E-2</c:v>
                </c:pt>
              </c:numCache>
            </c:numRef>
          </c:val>
          <c:extLst>
            <c:ext xmlns:c16="http://schemas.microsoft.com/office/drawing/2014/chart" uri="{C3380CC4-5D6E-409C-BE32-E72D297353CC}">
              <c16:uniqueId val="{00000003-1E90-44C1-AD3D-E2CCF540588E}"/>
            </c:ext>
          </c:extLst>
        </c:ser>
        <c:ser>
          <c:idx val="4"/>
          <c:order val="4"/>
          <c:tx>
            <c:strRef>
              <c:f>Sheet1!$F$1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Par tehnoloģiju ziņām</c:v>
                </c:pt>
                <c:pt idx="1">
                  <c:v>Par veselības aprūpi</c:v>
                </c:pt>
                <c:pt idx="2">
                  <c:v>Par ziņām Latvijas reģionos</c:v>
                </c:pt>
                <c:pt idx="3">
                  <c:v>Par vides aizsardzības jautājumiem</c:v>
                </c:pt>
                <c:pt idx="4">
                  <c:v>Par sociāliem jautājumiem</c:v>
                </c:pt>
                <c:pt idx="5">
                  <c:v>Par izklaides ziņām</c:v>
                </c:pt>
                <c:pt idx="6">
                  <c:v>Par kultūras ziņām</c:v>
                </c:pt>
                <c:pt idx="7">
                  <c:v>Par ekonomiku</c:v>
                </c:pt>
                <c:pt idx="8">
                  <c:v>Par kriminālziņām</c:v>
                </c:pt>
                <c:pt idx="9">
                  <c:v>Par iekšpolitikas aktualitātēm</c:v>
                </c:pt>
                <c:pt idx="10">
                  <c:v>Par starptautiskām aktualitātēm</c:v>
                </c:pt>
                <c:pt idx="11">
                  <c:v>Par sportu</c:v>
                </c:pt>
                <c:pt idx="12">
                  <c:v>Par Krievijas karu Ukrainā</c:v>
                </c:pt>
              </c:strCache>
            </c:strRef>
          </c:cat>
          <c:val>
            <c:numRef>
              <c:f>Sheet1!$F$2:$F$14</c:f>
              <c:numCache>
                <c:formatCode>0%</c:formatCode>
                <c:ptCount val="13"/>
                <c:pt idx="0">
                  <c:v>8.1899819203182511E-2</c:v>
                </c:pt>
                <c:pt idx="1">
                  <c:v>5.6208700555060422E-2</c:v>
                </c:pt>
                <c:pt idx="2">
                  <c:v>6.9999108593056525E-2</c:v>
                </c:pt>
                <c:pt idx="3">
                  <c:v>6.6129170482357988E-2</c:v>
                </c:pt>
                <c:pt idx="4">
                  <c:v>6.2021510045775372E-2</c:v>
                </c:pt>
                <c:pt idx="5">
                  <c:v>7.0391878689635159E-2</c:v>
                </c:pt>
                <c:pt idx="6">
                  <c:v>5.9785724605020622E-2</c:v>
                </c:pt>
                <c:pt idx="7">
                  <c:v>5.8058413336122855E-2</c:v>
                </c:pt>
                <c:pt idx="8">
                  <c:v>6.2909314293762675E-2</c:v>
                </c:pt>
                <c:pt idx="9">
                  <c:v>6.2538022271980021E-2</c:v>
                </c:pt>
                <c:pt idx="10">
                  <c:v>5.6711449106621521E-2</c:v>
                </c:pt>
                <c:pt idx="11">
                  <c:v>6.6675273599628493E-2</c:v>
                </c:pt>
                <c:pt idx="12">
                  <c:v>5.2758993139431769E-2</c:v>
                </c:pt>
              </c:numCache>
            </c:numRef>
          </c:val>
          <c:extLst>
            <c:ext xmlns:c16="http://schemas.microsoft.com/office/drawing/2014/chart" uri="{C3380CC4-5D6E-409C-BE32-E72D297353CC}">
              <c16:uniqueId val="{00000004-1E90-44C1-AD3D-E2CCF540588E}"/>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00" b="1"/>
            </a:pPr>
            <a:endParaRPr lang="lv-LV"/>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0020676096345625"/>
          <c:y val="0.90376084268767309"/>
          <c:w val="0.89953504178159815"/>
          <c:h val="4.9318908250778018E-2"/>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657013293622329E-2"/>
          <c:y val="2.5838307331164011E-2"/>
          <c:w val="0.92290770819735102"/>
          <c:h val="0.97416169266883601"/>
        </c:manualLayout>
      </c:layout>
      <c:barChart>
        <c:barDir val="bar"/>
        <c:grouping val="clustered"/>
        <c:varyColors val="0"/>
        <c:ser>
          <c:idx val="0"/>
          <c:order val="0"/>
          <c:tx>
            <c:strRef>
              <c:f>Sheet1!$B$1</c:f>
              <c:strCache>
                <c:ptCount val="1"/>
                <c:pt idx="0">
                  <c:v>Ļoti bieži + bieži informē</c:v>
                </c:pt>
              </c:strCache>
            </c:strRef>
          </c:tx>
          <c:spPr>
            <a:solidFill>
              <a:schemeClr val="accent5"/>
            </a:solidFill>
          </c:spPr>
          <c:invertIfNegative val="0"/>
          <c:dPt>
            <c:idx val="0"/>
            <c:invertIfNegative val="0"/>
            <c:bubble3D val="0"/>
            <c:extLst>
              <c:ext xmlns:c16="http://schemas.microsoft.com/office/drawing/2014/chart" uri="{C3380CC4-5D6E-409C-BE32-E72D297353CC}">
                <c16:uniqueId val="{00000001-3D6A-4402-997D-AF8DEAB55D3A}"/>
              </c:ext>
            </c:extLst>
          </c:dPt>
          <c:dPt>
            <c:idx val="1"/>
            <c:invertIfNegative val="0"/>
            <c:bubble3D val="0"/>
            <c:extLst>
              <c:ext xmlns:c16="http://schemas.microsoft.com/office/drawing/2014/chart" uri="{C3380CC4-5D6E-409C-BE32-E72D297353CC}">
                <c16:uniqueId val="{00000002-3D6A-4402-997D-AF8DEAB55D3A}"/>
              </c:ext>
            </c:extLst>
          </c:dPt>
          <c:dPt>
            <c:idx val="3"/>
            <c:invertIfNegative val="0"/>
            <c:bubble3D val="0"/>
            <c:extLst>
              <c:ext xmlns:c16="http://schemas.microsoft.com/office/drawing/2014/chart" uri="{C3380CC4-5D6E-409C-BE32-E72D297353CC}">
                <c16:uniqueId val="{00000003-3D6A-4402-997D-AF8DEAB55D3A}"/>
              </c:ext>
            </c:extLst>
          </c:dPt>
          <c:dLbls>
            <c:spPr>
              <a:noFill/>
              <a:ln>
                <a:noFill/>
              </a:ln>
              <a:effectLst/>
            </c:spPr>
            <c:txPr>
              <a:bodyPr/>
              <a:lstStyle/>
              <a:p>
                <a:pPr>
                  <a:defRPr lang="en-US"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Par tehnoloģiju ziņām</c:v>
                </c:pt>
                <c:pt idx="1">
                  <c:v>Par veselības aprūpi</c:v>
                </c:pt>
                <c:pt idx="2">
                  <c:v>Par ziņām Latvijas reģionos</c:v>
                </c:pt>
                <c:pt idx="3">
                  <c:v>Par vides aizsardzības jautājumiem</c:v>
                </c:pt>
                <c:pt idx="4">
                  <c:v>Par sociāliem jautājumiem</c:v>
                </c:pt>
                <c:pt idx="5">
                  <c:v>Par izklaides ziņām</c:v>
                </c:pt>
                <c:pt idx="6">
                  <c:v>Par kultūras ziņām</c:v>
                </c:pt>
                <c:pt idx="7">
                  <c:v>Par ekonomiku</c:v>
                </c:pt>
                <c:pt idx="8">
                  <c:v>Par kriminālziņām</c:v>
                </c:pt>
                <c:pt idx="9">
                  <c:v>Par iekšpolitikas aktualitātēm</c:v>
                </c:pt>
                <c:pt idx="10">
                  <c:v>Par starptautiskām aktualitātēm</c:v>
                </c:pt>
                <c:pt idx="11">
                  <c:v>Par sportu</c:v>
                </c:pt>
                <c:pt idx="12">
                  <c:v>Par Krievijas karu Ukrainā</c:v>
                </c:pt>
              </c:strCache>
            </c:strRef>
          </c:cat>
          <c:val>
            <c:numRef>
              <c:f>Sheet1!$B$2:$B$14</c:f>
              <c:numCache>
                <c:formatCode>0%</c:formatCode>
                <c:ptCount val="13"/>
                <c:pt idx="0">
                  <c:v>0.33846348800408876</c:v>
                </c:pt>
                <c:pt idx="1">
                  <c:v>0.43389817906984318</c:v>
                </c:pt>
                <c:pt idx="2">
                  <c:v>0.44650119594142246</c:v>
                </c:pt>
                <c:pt idx="3">
                  <c:v>0.46465916996652479</c:v>
                </c:pt>
                <c:pt idx="4">
                  <c:v>0.5868511964091977</c:v>
                </c:pt>
                <c:pt idx="5">
                  <c:v>0.60338816189649025</c:v>
                </c:pt>
                <c:pt idx="6">
                  <c:v>0.6407729017089403</c:v>
                </c:pt>
                <c:pt idx="7">
                  <c:v>0.64149817297050249</c:v>
                </c:pt>
                <c:pt idx="8">
                  <c:v>0.65322342216666085</c:v>
                </c:pt>
                <c:pt idx="9">
                  <c:v>0.75856513801043557</c:v>
                </c:pt>
                <c:pt idx="10">
                  <c:v>0.76741656380858647</c:v>
                </c:pt>
                <c:pt idx="11">
                  <c:v>0.78346226275301545</c:v>
                </c:pt>
                <c:pt idx="12">
                  <c:v>0.87104804340027042</c:v>
                </c:pt>
              </c:numCache>
            </c:numRef>
          </c:val>
          <c:extLst>
            <c:ext xmlns:c16="http://schemas.microsoft.com/office/drawing/2014/chart" uri="{C3380CC4-5D6E-409C-BE32-E72D297353CC}">
              <c16:uniqueId val="{00000004-3D6A-4402-997D-AF8DEAB55D3A}"/>
            </c:ext>
          </c:extLst>
        </c:ser>
        <c:dLbls>
          <c:showLegendKey val="0"/>
          <c:showVal val="0"/>
          <c:showCatName val="0"/>
          <c:showSerName val="0"/>
          <c:showPercent val="0"/>
          <c:showBubbleSize val="0"/>
        </c:dLbls>
        <c:gapWidth val="50"/>
        <c:axId val="-1642242512"/>
        <c:axId val="-1642271344"/>
      </c:barChart>
      <c:catAx>
        <c:axId val="-1642242512"/>
        <c:scaling>
          <c:orientation val="minMax"/>
        </c:scaling>
        <c:delete val="1"/>
        <c:axPos val="l"/>
        <c:numFmt formatCode="General" sourceLinked="0"/>
        <c:majorTickMark val="out"/>
        <c:minorTickMark val="none"/>
        <c:tickLblPos val="nextTo"/>
        <c:crossAx val="-1642271344"/>
        <c:crosses val="autoZero"/>
        <c:auto val="1"/>
        <c:lblAlgn val="ctr"/>
        <c:lblOffset val="100"/>
        <c:noMultiLvlLbl val="0"/>
      </c:catAx>
      <c:valAx>
        <c:axId val="-1642271344"/>
        <c:scaling>
          <c:orientation val="minMax"/>
        </c:scaling>
        <c:delete val="1"/>
        <c:axPos val="b"/>
        <c:numFmt formatCode="0%" sourceLinked="1"/>
        <c:majorTickMark val="out"/>
        <c:minorTickMark val="none"/>
        <c:tickLblPos val="nextTo"/>
        <c:crossAx val="-1642242512"/>
        <c:crosses val="autoZero"/>
        <c:crossBetween val="between"/>
      </c:valAx>
    </c:plotArea>
    <c:plotVisOnly val="1"/>
    <c:dispBlanksAs val="gap"/>
    <c:showDLblsOverMax val="0"/>
  </c:chart>
  <c:txPr>
    <a:bodyPr/>
    <a:lstStyle/>
    <a:p>
      <a:pPr>
        <a:defRPr sz="1800"/>
      </a:pPr>
      <a:endParaRPr lang="lv-LV"/>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255737666575056"/>
          <c:y val="0"/>
          <c:w val="0.58853476054057596"/>
          <c:h val="0.98915360063486613"/>
        </c:manualLayout>
      </c:layout>
      <c:barChart>
        <c:barDir val="bar"/>
        <c:grouping val="clustered"/>
        <c:varyColors val="0"/>
        <c:ser>
          <c:idx val="0"/>
          <c:order val="0"/>
          <c:tx>
            <c:strRef>
              <c:f>Sheet1!$B$1</c:f>
              <c:strCache>
                <c:ptCount val="1"/>
                <c:pt idx="0">
                  <c:v>Mediji bieži informē par tēmu</c:v>
                </c:pt>
              </c:strCache>
            </c:strRef>
          </c:tx>
          <c:spPr>
            <a:solidFill>
              <a:schemeClr val="accent5"/>
            </a:solidFill>
          </c:spPr>
          <c:invertIfNegative val="0"/>
          <c:dPt>
            <c:idx val="0"/>
            <c:invertIfNegative val="0"/>
            <c:bubble3D val="0"/>
            <c:extLst>
              <c:ext xmlns:c16="http://schemas.microsoft.com/office/drawing/2014/chart" uri="{C3380CC4-5D6E-409C-BE32-E72D297353CC}">
                <c16:uniqueId val="{00000000-B753-4894-93D1-58F31346D8C1}"/>
              </c:ext>
            </c:extLst>
          </c:dPt>
          <c:dPt>
            <c:idx val="3"/>
            <c:invertIfNegative val="0"/>
            <c:bubble3D val="0"/>
            <c:extLst>
              <c:ext xmlns:c16="http://schemas.microsoft.com/office/drawing/2014/chart" uri="{C3380CC4-5D6E-409C-BE32-E72D297353CC}">
                <c16:uniqueId val="{00000001-B753-4894-93D1-58F31346D8C1}"/>
              </c:ext>
            </c:extLst>
          </c:dPt>
          <c:dLbls>
            <c:spPr>
              <a:noFill/>
              <a:ln>
                <a:noFill/>
              </a:ln>
              <a:effectLst/>
            </c:spPr>
            <c:txPr>
              <a:bodyPr/>
              <a:lstStyle/>
              <a:p>
                <a:pPr>
                  <a:defRPr lang="en-US"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Par kriminālziņām</c:v>
                </c:pt>
                <c:pt idx="1">
                  <c:v>Par sportu</c:v>
                </c:pt>
                <c:pt idx="2">
                  <c:v>Par izklaides ziņām</c:v>
                </c:pt>
                <c:pt idx="3">
                  <c:v>Par vides aizsardzību</c:v>
                </c:pt>
                <c:pt idx="4">
                  <c:v>Par ziņām Latvijas reģionos</c:v>
                </c:pt>
                <c:pt idx="5">
                  <c:v>Par tehnoloģiju ziņām</c:v>
                </c:pt>
                <c:pt idx="6">
                  <c:v>Par kultūras ziņām</c:v>
                </c:pt>
                <c:pt idx="7">
                  <c:v>Par veselības aprūpi</c:v>
                </c:pt>
                <c:pt idx="8">
                  <c:v>Par iekšpolitikas aktualitātēm</c:v>
                </c:pt>
                <c:pt idx="9">
                  <c:v>Par sociāliem jautājumiem</c:v>
                </c:pt>
                <c:pt idx="10">
                  <c:v>Par ekonomiku</c:v>
                </c:pt>
                <c:pt idx="11">
                  <c:v>Par Krievijas karu Ukrainā</c:v>
                </c:pt>
                <c:pt idx="12">
                  <c:v>Par starptautiskām aktualitātēm</c:v>
                </c:pt>
              </c:strCache>
            </c:strRef>
          </c:cat>
          <c:val>
            <c:numRef>
              <c:f>Sheet1!$B$2:$B$14</c:f>
              <c:numCache>
                <c:formatCode>0%</c:formatCode>
                <c:ptCount val="13"/>
                <c:pt idx="0">
                  <c:v>0.65322342216666085</c:v>
                </c:pt>
                <c:pt idx="1">
                  <c:v>0.78346226275301545</c:v>
                </c:pt>
                <c:pt idx="2">
                  <c:v>0.60338816189649025</c:v>
                </c:pt>
                <c:pt idx="3">
                  <c:v>0.46465916996652479</c:v>
                </c:pt>
                <c:pt idx="4">
                  <c:v>0.44650119594142246</c:v>
                </c:pt>
                <c:pt idx="5">
                  <c:v>0.33846348800408876</c:v>
                </c:pt>
                <c:pt idx="6">
                  <c:v>0.6407729017089403</c:v>
                </c:pt>
                <c:pt idx="7">
                  <c:v>0.43389817906984318</c:v>
                </c:pt>
                <c:pt idx="8">
                  <c:v>0.75856513801043557</c:v>
                </c:pt>
                <c:pt idx="9">
                  <c:v>0.5868511964091977</c:v>
                </c:pt>
                <c:pt idx="10">
                  <c:v>0.64149817297050249</c:v>
                </c:pt>
                <c:pt idx="11">
                  <c:v>0.87104804340027042</c:v>
                </c:pt>
                <c:pt idx="12">
                  <c:v>0.76741656380858647</c:v>
                </c:pt>
              </c:numCache>
            </c:numRef>
          </c:val>
          <c:extLst>
            <c:ext xmlns:c16="http://schemas.microsoft.com/office/drawing/2014/chart" uri="{C3380CC4-5D6E-409C-BE32-E72D297353CC}">
              <c16:uniqueId val="{00000002-B753-4894-93D1-58F31346D8C1}"/>
            </c:ext>
          </c:extLst>
        </c:ser>
        <c:ser>
          <c:idx val="1"/>
          <c:order val="1"/>
          <c:tx>
            <c:strRef>
              <c:f>Sheet1!$C$1</c:f>
              <c:strCache>
                <c:ptCount val="1"/>
                <c:pt idx="0">
                  <c:v>Interesējas par tēmu</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Par kriminālziņām</c:v>
                </c:pt>
                <c:pt idx="1">
                  <c:v>Par sportu</c:v>
                </c:pt>
                <c:pt idx="2">
                  <c:v>Par izklaides ziņām</c:v>
                </c:pt>
                <c:pt idx="3">
                  <c:v>Par vides aizsardzību</c:v>
                </c:pt>
                <c:pt idx="4">
                  <c:v>Par ziņām Latvijas reģionos</c:v>
                </c:pt>
                <c:pt idx="5">
                  <c:v>Par tehnoloģiju ziņām</c:v>
                </c:pt>
                <c:pt idx="6">
                  <c:v>Par kultūras ziņām</c:v>
                </c:pt>
                <c:pt idx="7">
                  <c:v>Par veselības aprūpi</c:v>
                </c:pt>
                <c:pt idx="8">
                  <c:v>Par iekšpolitikas aktualitātēm</c:v>
                </c:pt>
                <c:pt idx="9">
                  <c:v>Par sociāliem jautājumiem</c:v>
                </c:pt>
                <c:pt idx="10">
                  <c:v>Par ekonomiku</c:v>
                </c:pt>
                <c:pt idx="11">
                  <c:v>Par Krievijas karu Ukrainā</c:v>
                </c:pt>
                <c:pt idx="12">
                  <c:v>Par starptautiskām aktualitātēm</c:v>
                </c:pt>
              </c:strCache>
            </c:strRef>
          </c:cat>
          <c:val>
            <c:numRef>
              <c:f>Sheet1!$C$2:$C$14</c:f>
              <c:numCache>
                <c:formatCode>0%</c:formatCode>
                <c:ptCount val="13"/>
                <c:pt idx="0">
                  <c:v>0.40049675033715004</c:v>
                </c:pt>
                <c:pt idx="1">
                  <c:v>0.45059170285582711</c:v>
                </c:pt>
                <c:pt idx="2">
                  <c:v>0.47791805483248745</c:v>
                </c:pt>
                <c:pt idx="3">
                  <c:v>0.59467209435640778</c:v>
                </c:pt>
                <c:pt idx="4">
                  <c:v>0.59631388942797903</c:v>
                </c:pt>
                <c:pt idx="5">
                  <c:v>0.60471559017670662</c:v>
                </c:pt>
                <c:pt idx="6">
                  <c:v>0.61856558853984556</c:v>
                </c:pt>
                <c:pt idx="7">
                  <c:v>0.71485083387312676</c:v>
                </c:pt>
                <c:pt idx="8">
                  <c:v>0.72300456411571046</c:v>
                </c:pt>
                <c:pt idx="9">
                  <c:v>0.75130122019838297</c:v>
                </c:pt>
                <c:pt idx="10">
                  <c:v>0.78018239768593378</c:v>
                </c:pt>
                <c:pt idx="11">
                  <c:v>0.80341789594635371</c:v>
                </c:pt>
                <c:pt idx="12">
                  <c:v>0.81146209282248005</c:v>
                </c:pt>
              </c:numCache>
            </c:numRef>
          </c:val>
          <c:extLst>
            <c:ext xmlns:c16="http://schemas.microsoft.com/office/drawing/2014/chart" uri="{C3380CC4-5D6E-409C-BE32-E72D297353CC}">
              <c16:uniqueId val="{00000003-B753-4894-93D1-58F31346D8C1}"/>
            </c:ext>
          </c:extLst>
        </c:ser>
        <c:dLbls>
          <c:showLegendKey val="0"/>
          <c:showVal val="0"/>
          <c:showCatName val="0"/>
          <c:showSerName val="0"/>
          <c:showPercent val="0"/>
          <c:showBubbleSize val="0"/>
        </c:dLbls>
        <c:gapWidth val="50"/>
        <c:axId val="-1642242512"/>
        <c:axId val="-1642271344"/>
      </c:barChart>
      <c:catAx>
        <c:axId val="-1642242512"/>
        <c:scaling>
          <c:orientation val="minMax"/>
        </c:scaling>
        <c:delete val="0"/>
        <c:axPos val="l"/>
        <c:numFmt formatCode="General" sourceLinked="0"/>
        <c:majorTickMark val="out"/>
        <c:minorTickMark val="none"/>
        <c:tickLblPos val="nextTo"/>
        <c:txPr>
          <a:bodyPr/>
          <a:lstStyle/>
          <a:p>
            <a:pPr>
              <a:defRPr lang="en-US" sz="1050" b="1"/>
            </a:pPr>
            <a:endParaRPr lang="lv-LV"/>
          </a:p>
        </c:txPr>
        <c:crossAx val="-1642271344"/>
        <c:crosses val="autoZero"/>
        <c:auto val="1"/>
        <c:lblAlgn val="ctr"/>
        <c:lblOffset val="100"/>
        <c:noMultiLvlLbl val="0"/>
      </c:catAx>
      <c:valAx>
        <c:axId val="-1642271344"/>
        <c:scaling>
          <c:orientation val="minMax"/>
        </c:scaling>
        <c:delete val="1"/>
        <c:axPos val="b"/>
        <c:numFmt formatCode="0%" sourceLinked="1"/>
        <c:majorTickMark val="out"/>
        <c:minorTickMark val="none"/>
        <c:tickLblPos val="nextTo"/>
        <c:crossAx val="-1642242512"/>
        <c:crosses val="autoZero"/>
        <c:crossBetween val="between"/>
      </c:valAx>
    </c:plotArea>
    <c:legend>
      <c:legendPos val="r"/>
      <c:layout>
        <c:manualLayout>
          <c:xMode val="edge"/>
          <c:yMode val="edge"/>
          <c:x val="0.74520261697436541"/>
          <c:y val="0.54911270741888474"/>
          <c:w val="0.24595621253677236"/>
          <c:h val="9.738858649807762E-2"/>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3145943870451164"/>
          <c:y val="0"/>
          <c:w val="0.56854056129548824"/>
          <c:h val="0.88445189145464898"/>
        </c:manualLayout>
      </c:layout>
      <c:barChart>
        <c:barDir val="bar"/>
        <c:grouping val="percentStacked"/>
        <c:varyColors val="0"/>
        <c:ser>
          <c:idx val="0"/>
          <c:order val="0"/>
          <c:tx>
            <c:strRef>
              <c:f>Sheet1!$B$1</c:f>
              <c:strCache>
                <c:ptCount val="1"/>
                <c:pt idx="0">
                  <c:v>Vienu vai vairākas reizes dienā</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Komentēju</c:v>
                </c:pt>
                <c:pt idx="1">
                  <c:v>Dalos (share) ar publicēto saturu </c:v>
                </c:pt>
                <c:pt idx="2">
                  <c:v>Pievienoju reakcijas (emodži, patīk (like) zīmes u.tml.)</c:v>
                </c:pt>
              </c:strCache>
            </c:strRef>
          </c:cat>
          <c:val>
            <c:numRef>
              <c:f>Sheet1!$B$2:$B$4</c:f>
              <c:numCache>
                <c:formatCode>0%</c:formatCode>
                <c:ptCount val="3"/>
                <c:pt idx="0">
                  <c:v>3.6265767999575475E-2</c:v>
                </c:pt>
                <c:pt idx="1">
                  <c:v>4.9992137326482E-2</c:v>
                </c:pt>
                <c:pt idx="2">
                  <c:v>0.10823319991677377</c:v>
                </c:pt>
              </c:numCache>
            </c:numRef>
          </c:val>
          <c:extLst>
            <c:ext xmlns:c16="http://schemas.microsoft.com/office/drawing/2014/chart" uri="{C3380CC4-5D6E-409C-BE32-E72D297353CC}">
              <c16:uniqueId val="{00000000-42A2-43E0-9166-071347783B4E}"/>
            </c:ext>
          </c:extLst>
        </c:ser>
        <c:ser>
          <c:idx val="1"/>
          <c:order val="1"/>
          <c:tx>
            <c:strRef>
              <c:f>Sheet1!$C$1</c:f>
              <c:strCache>
                <c:ptCount val="1"/>
                <c:pt idx="0">
                  <c:v>Vienu vai vairākas reizes nedēļā</c:v>
                </c:pt>
              </c:strCache>
            </c:strRef>
          </c:tx>
          <c:spPr>
            <a:solidFill>
              <a:srgbClr val="70AD47">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Komentēju</c:v>
                </c:pt>
                <c:pt idx="1">
                  <c:v>Dalos (share) ar publicēto saturu </c:v>
                </c:pt>
                <c:pt idx="2">
                  <c:v>Pievienoju reakcijas (emodži, patīk (like) zīmes u.tml.)</c:v>
                </c:pt>
              </c:strCache>
            </c:strRef>
          </c:cat>
          <c:val>
            <c:numRef>
              <c:f>Sheet1!$C$2:$C$4</c:f>
              <c:numCache>
                <c:formatCode>0%</c:formatCode>
                <c:ptCount val="3"/>
                <c:pt idx="0">
                  <c:v>8.6013574946611188E-2</c:v>
                </c:pt>
                <c:pt idx="1">
                  <c:v>0.16214087230142571</c:v>
                </c:pt>
                <c:pt idx="2">
                  <c:v>0.18911760062013877</c:v>
                </c:pt>
              </c:numCache>
            </c:numRef>
          </c:val>
          <c:extLst>
            <c:ext xmlns:c16="http://schemas.microsoft.com/office/drawing/2014/chart" uri="{C3380CC4-5D6E-409C-BE32-E72D297353CC}">
              <c16:uniqueId val="{00000002-42A2-43E0-9166-071347783B4E}"/>
            </c:ext>
          </c:extLst>
        </c:ser>
        <c:ser>
          <c:idx val="2"/>
          <c:order val="2"/>
          <c:tx>
            <c:strRef>
              <c:f>Sheet1!$D$1</c:f>
              <c:strCache>
                <c:ptCount val="1"/>
                <c:pt idx="0">
                  <c:v> Retāk</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Komentēju</c:v>
                </c:pt>
                <c:pt idx="1">
                  <c:v>Dalos (share) ar publicēto saturu </c:v>
                </c:pt>
                <c:pt idx="2">
                  <c:v>Pievienoju reakcijas (emodži, patīk (like) zīmes u.tml.)</c:v>
                </c:pt>
              </c:strCache>
            </c:strRef>
          </c:cat>
          <c:val>
            <c:numRef>
              <c:f>Sheet1!$D$2:$D$4</c:f>
              <c:numCache>
                <c:formatCode>0%</c:formatCode>
                <c:ptCount val="3"/>
                <c:pt idx="0">
                  <c:v>0.24737902399659176</c:v>
                </c:pt>
                <c:pt idx="1">
                  <c:v>0.36738504805929417</c:v>
                </c:pt>
                <c:pt idx="2">
                  <c:v>0.27325170863570741</c:v>
                </c:pt>
              </c:numCache>
            </c:numRef>
          </c:val>
          <c:extLst>
            <c:ext xmlns:c16="http://schemas.microsoft.com/office/drawing/2014/chart" uri="{C3380CC4-5D6E-409C-BE32-E72D297353CC}">
              <c16:uniqueId val="{00000003-42A2-43E0-9166-071347783B4E}"/>
            </c:ext>
          </c:extLst>
        </c:ser>
        <c:ser>
          <c:idx val="3"/>
          <c:order val="3"/>
          <c:tx>
            <c:strRef>
              <c:f>Sheet1!$E$1</c:f>
              <c:strCache>
                <c:ptCount val="1"/>
                <c:pt idx="0">
                  <c:v> Nekad</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Komentēju</c:v>
                </c:pt>
                <c:pt idx="1">
                  <c:v>Dalos (share) ar publicēto saturu </c:v>
                </c:pt>
                <c:pt idx="2">
                  <c:v>Pievienoju reakcijas (emodži, patīk (like) zīmes u.tml.)</c:v>
                </c:pt>
              </c:strCache>
            </c:strRef>
          </c:cat>
          <c:val>
            <c:numRef>
              <c:f>Sheet1!$E$2:$E$4</c:f>
              <c:numCache>
                <c:formatCode>0%</c:formatCode>
                <c:ptCount val="3"/>
                <c:pt idx="0">
                  <c:v>0.60669957956929133</c:v>
                </c:pt>
                <c:pt idx="1">
                  <c:v>0.39091959177103502</c:v>
                </c:pt>
                <c:pt idx="2">
                  <c:v>0.40190070991730581</c:v>
                </c:pt>
              </c:numCache>
            </c:numRef>
          </c:val>
          <c:extLst>
            <c:ext xmlns:c16="http://schemas.microsoft.com/office/drawing/2014/chart" uri="{C3380CC4-5D6E-409C-BE32-E72D297353CC}">
              <c16:uniqueId val="{00000005-42A2-43E0-9166-071347783B4E}"/>
            </c:ext>
          </c:extLst>
        </c:ser>
        <c:ser>
          <c:idx val="4"/>
          <c:order val="4"/>
          <c:tx>
            <c:strRef>
              <c:f>Sheet1!$F$1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Komentēju</c:v>
                </c:pt>
                <c:pt idx="1">
                  <c:v>Dalos (share) ar publicēto saturu </c:v>
                </c:pt>
                <c:pt idx="2">
                  <c:v>Pievienoju reakcijas (emodži, patīk (like) zīmes u.tml.)</c:v>
                </c:pt>
              </c:strCache>
            </c:strRef>
          </c:cat>
          <c:val>
            <c:numRef>
              <c:f>Sheet1!$F$2:$F$4</c:f>
              <c:numCache>
                <c:formatCode>0%</c:formatCode>
                <c:ptCount val="3"/>
                <c:pt idx="0">
                  <c:v>2.3642053487923184E-2</c:v>
                </c:pt>
                <c:pt idx="1">
                  <c:v>2.9562350541756058E-2</c:v>
                </c:pt>
                <c:pt idx="2">
                  <c:v>2.7496780910067676E-2</c:v>
                </c:pt>
              </c:numCache>
            </c:numRef>
          </c:val>
          <c:extLst>
            <c:ext xmlns:c16="http://schemas.microsoft.com/office/drawing/2014/chart" uri="{C3380CC4-5D6E-409C-BE32-E72D297353CC}">
              <c16:uniqueId val="{00000006-42A2-43E0-9166-071347783B4E}"/>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lv-LV"/>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22396005980669295"/>
          <c:y val="0.90279517716499336"/>
          <c:w val="0.7691467679870575"/>
          <c:h val="8.2645891951181036E-2"/>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469886597561042"/>
          <c:y val="4.8241636390504092E-2"/>
          <c:w val="0.77319945818723534"/>
          <c:h val="0.939459344325002"/>
        </c:manualLayout>
      </c:layout>
      <c:barChart>
        <c:barDir val="bar"/>
        <c:grouping val="stacked"/>
        <c:varyColors val="0"/>
        <c:ser>
          <c:idx val="0"/>
          <c:order val="0"/>
          <c:tx>
            <c:strRef>
              <c:f>Sheet1!$B$1</c:f>
              <c:strCache>
                <c:ptCount val="1"/>
                <c:pt idx="0">
                  <c:v>Pievienoju reakcijas (emodži, patīk (like) zīmes u.tml.)</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Sheet1!$A$2:$A$39</c:f>
              <c:strCache>
                <c:ptCount val="38"/>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strCache>
            </c:strRef>
          </c:cat>
          <c:val>
            <c:numRef>
              <c:f>Sheet1!$B$2:$B$39</c:f>
              <c:numCache>
                <c:formatCode>0%</c:formatCode>
                <c:ptCount val="38"/>
                <c:pt idx="0">
                  <c:v>0.26335260754171397</c:v>
                </c:pt>
                <c:pt idx="1">
                  <c:v>0.32476491897262355</c:v>
                </c:pt>
                <c:pt idx="2">
                  <c:v>0.30708067920774385</c:v>
                </c:pt>
                <c:pt idx="3">
                  <c:v>0.32808759686681488</c:v>
                </c:pt>
                <c:pt idx="4">
                  <c:v>0.28021202746424401</c:v>
                </c:pt>
                <c:pt idx="5">
                  <c:v>0.29933022294559364</c:v>
                </c:pt>
                <c:pt idx="7">
                  <c:v>0.31054535879357537</c:v>
                </c:pt>
                <c:pt idx="8">
                  <c:v>0.28715432918882483</c:v>
                </c:pt>
                <c:pt idx="9">
                  <c:v>0.29933022294559364</c:v>
                </c:pt>
                <c:pt idx="11">
                  <c:v>0.33578505579950646</c:v>
                </c:pt>
                <c:pt idx="12">
                  <c:v>0.28022882578518288</c:v>
                </c:pt>
                <c:pt idx="13">
                  <c:v>0.30109152886199242</c:v>
                </c:pt>
                <c:pt idx="14">
                  <c:v>0.29026868225810865</c:v>
                </c:pt>
                <c:pt idx="15">
                  <c:v>0.33996652425132351</c:v>
                </c:pt>
                <c:pt idx="17">
                  <c:v>0.29155311872664058</c:v>
                </c:pt>
                <c:pt idx="18">
                  <c:v>0.29915582027316745</c:v>
                </c:pt>
                <c:pt idx="20">
                  <c:v>0.3385634006114408</c:v>
                </c:pt>
                <c:pt idx="21">
                  <c:v>0.27765753935151904</c:v>
                </c:pt>
                <c:pt idx="23" formatCode="###0%">
                  <c:v>0.32536631623549089</c:v>
                </c:pt>
                <c:pt idx="24" formatCode="###0%">
                  <c:v>0.30346063709523441</c:v>
                </c:pt>
                <c:pt idx="25">
                  <c:v>0.28959263559180765</c:v>
                </c:pt>
                <c:pt idx="27">
                  <c:v>0.25225144892769991</c:v>
                </c:pt>
                <c:pt idx="28">
                  <c:v>0.26977012800045735</c:v>
                </c:pt>
                <c:pt idx="29">
                  <c:v>0.32675489935474472</c:v>
                </c:pt>
                <c:pt idx="30">
                  <c:v>0.29064850966186723</c:v>
                </c:pt>
                <c:pt idx="31">
                  <c:v>0.26897538954174022</c:v>
                </c:pt>
                <c:pt idx="32">
                  <c:v>0.44165151908315603</c:v>
                </c:pt>
                <c:pt idx="34">
                  <c:v>0.2852988439470337</c:v>
                </c:pt>
                <c:pt idx="35">
                  <c:v>0.3083982095531923</c:v>
                </c:pt>
                <c:pt idx="37">
                  <c:v>0.29735080053691254</c:v>
                </c:pt>
              </c:numCache>
            </c:numRef>
          </c:val>
          <c:extLst>
            <c:ext xmlns:c16="http://schemas.microsoft.com/office/drawing/2014/chart" uri="{C3380CC4-5D6E-409C-BE32-E72D297353CC}">
              <c16:uniqueId val="{00000000-F841-4609-B9CD-41F7D65CE19C}"/>
            </c:ext>
          </c:extLst>
        </c:ser>
        <c:ser>
          <c:idx val="1"/>
          <c:order val="1"/>
          <c:tx>
            <c:strRef>
              <c:f>Sheet1!$C$1</c:f>
              <c:strCache>
                <c:ptCount val="1"/>
              </c:strCache>
            </c:strRef>
          </c:tx>
          <c:spPr>
            <a:noFill/>
          </c:spPr>
          <c:invertIfNegative val="0"/>
          <c:dLbls>
            <c:delete val="1"/>
          </c:dLbls>
          <c:cat>
            <c:strRef>
              <c:f>Sheet1!$A$2:$A$39</c:f>
              <c:strCache>
                <c:ptCount val="38"/>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strCache>
            </c:strRef>
          </c:cat>
          <c:val>
            <c:numRef>
              <c:f>Sheet1!$C$2:$C$39</c:f>
              <c:numCache>
                <c:formatCode>0%</c:formatCode>
                <c:ptCount val="38"/>
                <c:pt idx="0">
                  <c:v>0.23664739245828603</c:v>
                </c:pt>
                <c:pt idx="1">
                  <c:v>0.17523508102737645</c:v>
                </c:pt>
                <c:pt idx="2">
                  <c:v>0.19291932079225615</c:v>
                </c:pt>
                <c:pt idx="3">
                  <c:v>0.17191240313318512</c:v>
                </c:pt>
                <c:pt idx="4">
                  <c:v>0.21978797253575599</c:v>
                </c:pt>
                <c:pt idx="5">
                  <c:v>0.20066977705440636</c:v>
                </c:pt>
                <c:pt idx="6">
                  <c:v>0.5</c:v>
                </c:pt>
                <c:pt idx="7">
                  <c:v>0.18945464120642463</c:v>
                </c:pt>
                <c:pt idx="8">
                  <c:v>0.21284567081117517</c:v>
                </c:pt>
                <c:pt idx="9">
                  <c:v>0.20066977705440636</c:v>
                </c:pt>
                <c:pt idx="10">
                  <c:v>0.5</c:v>
                </c:pt>
                <c:pt idx="11">
                  <c:v>0.16421494420049354</c:v>
                </c:pt>
                <c:pt idx="12">
                  <c:v>0.21977117421481712</c:v>
                </c:pt>
                <c:pt idx="13">
                  <c:v>0.19890847113800758</c:v>
                </c:pt>
                <c:pt idx="14">
                  <c:v>0.20973131774189135</c:v>
                </c:pt>
                <c:pt idx="15">
                  <c:v>0.16003347574867649</c:v>
                </c:pt>
                <c:pt idx="16">
                  <c:v>0.5</c:v>
                </c:pt>
                <c:pt idx="17">
                  <c:v>0.20844688127335942</c:v>
                </c:pt>
                <c:pt idx="18">
                  <c:v>0.20084417972683255</c:v>
                </c:pt>
                <c:pt idx="19">
                  <c:v>0.5</c:v>
                </c:pt>
                <c:pt idx="20">
                  <c:v>0.1614365993885592</c:v>
                </c:pt>
                <c:pt idx="21">
                  <c:v>0.22234246064848096</c:v>
                </c:pt>
                <c:pt idx="22">
                  <c:v>0.5</c:v>
                </c:pt>
                <c:pt idx="23">
                  <c:v>0.17463368376450911</c:v>
                </c:pt>
                <c:pt idx="24">
                  <c:v>0.19653936290476559</c:v>
                </c:pt>
                <c:pt idx="25">
                  <c:v>0.21040736440819235</c:v>
                </c:pt>
                <c:pt idx="26">
                  <c:v>0.5</c:v>
                </c:pt>
                <c:pt idx="27">
                  <c:v>0.24774855107230009</c:v>
                </c:pt>
                <c:pt idx="28">
                  <c:v>0.23022987199954265</c:v>
                </c:pt>
                <c:pt idx="29">
                  <c:v>0.17324510064525528</c:v>
                </c:pt>
                <c:pt idx="30">
                  <c:v>0.20935149033813277</c:v>
                </c:pt>
                <c:pt idx="31">
                  <c:v>0.23102461045825978</c:v>
                </c:pt>
                <c:pt idx="32">
                  <c:v>5.834848091684397E-2</c:v>
                </c:pt>
                <c:pt idx="33">
                  <c:v>0.5</c:v>
                </c:pt>
                <c:pt idx="34">
                  <c:v>0.2147011560529663</c:v>
                </c:pt>
                <c:pt idx="35">
                  <c:v>0.1916017904468077</c:v>
                </c:pt>
                <c:pt idx="36">
                  <c:v>0.5</c:v>
                </c:pt>
                <c:pt idx="37">
                  <c:v>0.20264919946308746</c:v>
                </c:pt>
              </c:numCache>
            </c:numRef>
          </c:val>
          <c:extLst>
            <c:ext xmlns:c16="http://schemas.microsoft.com/office/drawing/2014/chart" uri="{C3380CC4-5D6E-409C-BE32-E72D297353CC}">
              <c16:uniqueId val="{00000001-F841-4609-B9CD-41F7D65CE19C}"/>
            </c:ext>
          </c:extLst>
        </c:ser>
        <c:ser>
          <c:idx val="2"/>
          <c:order val="2"/>
          <c:tx>
            <c:strRef>
              <c:f>Sheet1!$D$1</c:f>
              <c:strCache>
                <c:ptCount val="1"/>
                <c:pt idx="0">
                  <c:v>Dalos (share) ar publicēto saturu</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Sheet1!$A$2:$A$39</c:f>
              <c:strCache>
                <c:ptCount val="38"/>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strCache>
            </c:strRef>
          </c:cat>
          <c:val>
            <c:numRef>
              <c:f>Sheet1!$D$2:$D$39</c:f>
              <c:numCache>
                <c:formatCode>0%</c:formatCode>
                <c:ptCount val="38"/>
                <c:pt idx="0">
                  <c:v>0.19081242194975334</c:v>
                </c:pt>
                <c:pt idx="1">
                  <c:v>0.2130471573078746</c:v>
                </c:pt>
                <c:pt idx="2">
                  <c:v>0.27764776448424</c:v>
                </c:pt>
                <c:pt idx="3">
                  <c:v>0.25604182377681706</c:v>
                </c:pt>
                <c:pt idx="4">
                  <c:v>0.24817616301217985</c:v>
                </c:pt>
                <c:pt idx="5">
                  <c:v>0.16295537104403851</c:v>
                </c:pt>
                <c:pt idx="7">
                  <c:v>0.27996566878864559</c:v>
                </c:pt>
                <c:pt idx="8">
                  <c:v>0.20713685827605999</c:v>
                </c:pt>
                <c:pt idx="9">
                  <c:v>0.16295537104403851</c:v>
                </c:pt>
                <c:pt idx="11">
                  <c:v>0.25119500129039157</c:v>
                </c:pt>
                <c:pt idx="12">
                  <c:v>0.21898049008578147</c:v>
                </c:pt>
                <c:pt idx="13">
                  <c:v>0.2210787190821486</c:v>
                </c:pt>
                <c:pt idx="14">
                  <c:v>0.23708532703927068</c:v>
                </c:pt>
                <c:pt idx="15">
                  <c:v>0.13162287592543545</c:v>
                </c:pt>
                <c:pt idx="17">
                  <c:v>0.22333624731016968</c:v>
                </c:pt>
                <c:pt idx="18">
                  <c:v>0.20864505258090432</c:v>
                </c:pt>
                <c:pt idx="20">
                  <c:v>0.2620411477323118</c:v>
                </c:pt>
                <c:pt idx="21">
                  <c:v>0.18828462352294453</c:v>
                </c:pt>
                <c:pt idx="23" formatCode="###0%">
                  <c:v>0.25311346604103879</c:v>
                </c:pt>
                <c:pt idx="24" formatCode="###0%">
                  <c:v>0.18016610476214845</c:v>
                </c:pt>
                <c:pt idx="25">
                  <c:v>0.21653493122669693</c:v>
                </c:pt>
                <c:pt idx="27">
                  <c:v>0.21522004915759016</c:v>
                </c:pt>
                <c:pt idx="28">
                  <c:v>0.21540376886229429</c:v>
                </c:pt>
                <c:pt idx="29">
                  <c:v>0.24850858596142755</c:v>
                </c:pt>
                <c:pt idx="30">
                  <c:v>0.15375057884145349</c:v>
                </c:pt>
                <c:pt idx="31">
                  <c:v>0.16202001860970655</c:v>
                </c:pt>
                <c:pt idx="32">
                  <c:v>0.34652655183346948</c:v>
                </c:pt>
                <c:pt idx="34">
                  <c:v>0.21461958138108783</c:v>
                </c:pt>
                <c:pt idx="35">
                  <c:v>0.20985369713613128</c:v>
                </c:pt>
                <c:pt idx="37">
                  <c:v>0.21213300962790771</c:v>
                </c:pt>
              </c:numCache>
            </c:numRef>
          </c:val>
          <c:extLst>
            <c:ext xmlns:c16="http://schemas.microsoft.com/office/drawing/2014/chart" uri="{C3380CC4-5D6E-409C-BE32-E72D297353CC}">
              <c16:uniqueId val="{00000002-F841-4609-B9CD-41F7D65CE19C}"/>
            </c:ext>
          </c:extLst>
        </c:ser>
        <c:ser>
          <c:idx val="3"/>
          <c:order val="3"/>
          <c:tx>
            <c:strRef>
              <c:f>Sheet1!$E$1</c:f>
              <c:strCache>
                <c:ptCount val="1"/>
              </c:strCache>
            </c:strRef>
          </c:tx>
          <c:spPr>
            <a:noFill/>
          </c:spPr>
          <c:invertIfNegative val="0"/>
          <c:dLbls>
            <c:delete val="1"/>
          </c:dLbls>
          <c:cat>
            <c:strRef>
              <c:f>Sheet1!$A$2:$A$39</c:f>
              <c:strCache>
                <c:ptCount val="38"/>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strCache>
            </c:strRef>
          </c:cat>
          <c:val>
            <c:numRef>
              <c:f>Sheet1!$E$2:$E$39</c:f>
              <c:numCache>
                <c:formatCode>0%</c:formatCode>
                <c:ptCount val="38"/>
                <c:pt idx="0">
                  <c:v>0.30918757805024666</c:v>
                </c:pt>
                <c:pt idx="1">
                  <c:v>0.2869528426921254</c:v>
                </c:pt>
                <c:pt idx="2">
                  <c:v>0.22235223551576</c:v>
                </c:pt>
                <c:pt idx="3">
                  <c:v>0.24395817622318294</c:v>
                </c:pt>
                <c:pt idx="4">
                  <c:v>0.25182383698782018</c:v>
                </c:pt>
                <c:pt idx="5">
                  <c:v>0.33704462895596149</c:v>
                </c:pt>
                <c:pt idx="6">
                  <c:v>0.5</c:v>
                </c:pt>
                <c:pt idx="7">
                  <c:v>0.22003433121135441</c:v>
                </c:pt>
                <c:pt idx="8">
                  <c:v>0.29286314172394001</c:v>
                </c:pt>
                <c:pt idx="9">
                  <c:v>0.33704462895596149</c:v>
                </c:pt>
                <c:pt idx="10">
                  <c:v>0.5</c:v>
                </c:pt>
                <c:pt idx="11">
                  <c:v>0.24880499870960843</c:v>
                </c:pt>
                <c:pt idx="12">
                  <c:v>0.28101950991421853</c:v>
                </c:pt>
                <c:pt idx="13">
                  <c:v>0.2789212809178514</c:v>
                </c:pt>
                <c:pt idx="14">
                  <c:v>0.26291467296072935</c:v>
                </c:pt>
                <c:pt idx="15">
                  <c:v>0.36837712407456458</c:v>
                </c:pt>
                <c:pt idx="16">
                  <c:v>0.5</c:v>
                </c:pt>
                <c:pt idx="17">
                  <c:v>0.27666375268983034</c:v>
                </c:pt>
                <c:pt idx="18">
                  <c:v>0.29135494741909568</c:v>
                </c:pt>
                <c:pt idx="19">
                  <c:v>0.5</c:v>
                </c:pt>
                <c:pt idx="20">
                  <c:v>0.2379588522676882</c:v>
                </c:pt>
                <c:pt idx="21">
                  <c:v>0.31171537647705549</c:v>
                </c:pt>
                <c:pt idx="22">
                  <c:v>0.5</c:v>
                </c:pt>
                <c:pt idx="23">
                  <c:v>0.24688653395896121</c:v>
                </c:pt>
                <c:pt idx="24">
                  <c:v>0.31983389523785155</c:v>
                </c:pt>
                <c:pt idx="25">
                  <c:v>0.28346506877330307</c:v>
                </c:pt>
                <c:pt idx="26">
                  <c:v>0.5</c:v>
                </c:pt>
                <c:pt idx="27">
                  <c:v>0.28477995084240981</c:v>
                </c:pt>
                <c:pt idx="28">
                  <c:v>0.28459623113770571</c:v>
                </c:pt>
                <c:pt idx="29">
                  <c:v>0.25149141403857245</c:v>
                </c:pt>
                <c:pt idx="30">
                  <c:v>0.34624942115854651</c:v>
                </c:pt>
                <c:pt idx="31">
                  <c:v>0.33797998139029345</c:v>
                </c:pt>
                <c:pt idx="32">
                  <c:v>0.15347344816653052</c:v>
                </c:pt>
                <c:pt idx="33">
                  <c:v>0.5</c:v>
                </c:pt>
                <c:pt idx="34">
                  <c:v>0.28538041861891217</c:v>
                </c:pt>
                <c:pt idx="35">
                  <c:v>0.29014630286386872</c:v>
                </c:pt>
                <c:pt idx="36">
                  <c:v>0.5</c:v>
                </c:pt>
                <c:pt idx="37">
                  <c:v>0.28786699037209229</c:v>
                </c:pt>
              </c:numCache>
            </c:numRef>
          </c:val>
          <c:extLst>
            <c:ext xmlns:c16="http://schemas.microsoft.com/office/drawing/2014/chart" uri="{C3380CC4-5D6E-409C-BE32-E72D297353CC}">
              <c16:uniqueId val="{00000003-F841-4609-B9CD-41F7D65CE19C}"/>
            </c:ext>
          </c:extLst>
        </c:ser>
        <c:ser>
          <c:idx val="4"/>
          <c:order val="4"/>
          <c:tx>
            <c:strRef>
              <c:f>Sheet1!$F$1</c:f>
              <c:strCache>
                <c:ptCount val="1"/>
                <c:pt idx="0">
                  <c:v>Komentēju</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Sheet1!$A$2:$A$39</c:f>
              <c:strCache>
                <c:ptCount val="38"/>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strCache>
            </c:strRef>
          </c:cat>
          <c:val>
            <c:numRef>
              <c:f>Sheet1!$F$2:$F$39</c:f>
              <c:numCache>
                <c:formatCode>0%</c:formatCode>
                <c:ptCount val="38"/>
                <c:pt idx="0">
                  <c:v>0.14442669483918497</c:v>
                </c:pt>
                <c:pt idx="1">
                  <c:v>0.15380533435634364</c:v>
                </c:pt>
                <c:pt idx="2">
                  <c:v>0.10380902934428578</c:v>
                </c:pt>
                <c:pt idx="3">
                  <c:v>0.13203501600025597</c:v>
                </c:pt>
                <c:pt idx="4">
                  <c:v>8.055049298925071E-2</c:v>
                </c:pt>
                <c:pt idx="5">
                  <c:v>0.12884458168492627</c:v>
                </c:pt>
                <c:pt idx="7">
                  <c:v>0.11890069845754841</c:v>
                </c:pt>
                <c:pt idx="8">
                  <c:v>0.11923970396115786</c:v>
                </c:pt>
                <c:pt idx="9">
                  <c:v>0.12884458168492627</c:v>
                </c:pt>
                <c:pt idx="11">
                  <c:v>0.17607347171790899</c:v>
                </c:pt>
                <c:pt idx="12">
                  <c:v>0.14379634503519909</c:v>
                </c:pt>
                <c:pt idx="13">
                  <c:v>0.11206810086422381</c:v>
                </c:pt>
                <c:pt idx="14">
                  <c:v>0.1394284065088931</c:v>
                </c:pt>
                <c:pt idx="15">
                  <c:v>0.1096425593104291</c:v>
                </c:pt>
                <c:pt idx="17">
                  <c:v>0.13576212959730388</c:v>
                </c:pt>
                <c:pt idx="18">
                  <c:v>0.11808168312259194</c:v>
                </c:pt>
                <c:pt idx="20">
                  <c:v>0.13495858636679967</c:v>
                </c:pt>
                <c:pt idx="21">
                  <c:v>0.1162206217816944</c:v>
                </c:pt>
                <c:pt idx="23" formatCode="###0%">
                  <c:v>0.17825612903914898</c:v>
                </c:pt>
                <c:pt idx="24" formatCode="###0%">
                  <c:v>0.12783107101179697</c:v>
                </c:pt>
                <c:pt idx="25">
                  <c:v>0.10934100649569141</c:v>
                </c:pt>
                <c:pt idx="27">
                  <c:v>0.13350966716234222</c:v>
                </c:pt>
                <c:pt idx="28">
                  <c:v>0.13514902768242429</c:v>
                </c:pt>
                <c:pt idx="29">
                  <c:v>0.12982883830393394</c:v>
                </c:pt>
                <c:pt idx="30">
                  <c:v>8.9771411479503682E-2</c:v>
                </c:pt>
                <c:pt idx="31">
                  <c:v>0.13689947912256856</c:v>
                </c:pt>
                <c:pt idx="32">
                  <c:v>9.9503957605714205E-2</c:v>
                </c:pt>
                <c:pt idx="34">
                  <c:v>0.14083236128719934</c:v>
                </c:pt>
                <c:pt idx="35">
                  <c:v>0.10527274484146684</c:v>
                </c:pt>
                <c:pt idx="37">
                  <c:v>0.12227934294618667</c:v>
                </c:pt>
              </c:numCache>
            </c:numRef>
          </c:val>
          <c:extLst>
            <c:ext xmlns:c16="http://schemas.microsoft.com/office/drawing/2014/chart" uri="{C3380CC4-5D6E-409C-BE32-E72D297353CC}">
              <c16:uniqueId val="{00000004-F841-4609-B9CD-41F7D65CE19C}"/>
            </c:ext>
          </c:extLst>
        </c:ser>
        <c:dLbls>
          <c:showLegendKey val="0"/>
          <c:showVal val="1"/>
          <c:showCatName val="1"/>
          <c:showSerName val="0"/>
          <c:showPercent val="0"/>
          <c:showBubbleSize val="0"/>
        </c:dLbls>
        <c:gapWidth val="40"/>
        <c:overlap val="100"/>
        <c:axId val="824934336"/>
        <c:axId val="824934728"/>
      </c:barChart>
      <c:catAx>
        <c:axId val="824934336"/>
        <c:scaling>
          <c:orientation val="minMax"/>
        </c:scaling>
        <c:delete val="0"/>
        <c:axPos val="l"/>
        <c:majorGridlines>
          <c:spPr>
            <a:ln w="3190">
              <a:solidFill>
                <a:srgbClr val="C0C0C0"/>
              </a:solidFill>
              <a:prstDash val="sysDash"/>
            </a:ln>
          </c:spPr>
        </c:majorGridlines>
        <c:numFmt formatCode="General" sourceLinked="1"/>
        <c:majorTickMark val="out"/>
        <c:minorTickMark val="none"/>
        <c:tickLblPos val="nextTo"/>
        <c:spPr>
          <a:ln w="12761">
            <a:noFill/>
            <a:prstDash val="solid"/>
          </a:ln>
        </c:spPr>
        <c:txPr>
          <a:bodyPr rot="0" vert="horz"/>
          <a:lstStyle/>
          <a:p>
            <a:pPr>
              <a:defRPr sz="1000"/>
            </a:pPr>
            <a:endParaRPr lang="lv-LV"/>
          </a:p>
        </c:txPr>
        <c:crossAx val="824934728"/>
        <c:crossesAt val="0"/>
        <c:auto val="1"/>
        <c:lblAlgn val="ctr"/>
        <c:lblOffset val="100"/>
        <c:tickLblSkip val="1"/>
        <c:tickMarkSkip val="1"/>
        <c:noMultiLvlLbl val="0"/>
      </c:catAx>
      <c:valAx>
        <c:axId val="824934728"/>
        <c:scaling>
          <c:orientation val="minMax"/>
          <c:max val="1.5"/>
          <c:min val="0"/>
        </c:scaling>
        <c:delete val="1"/>
        <c:axPos val="b"/>
        <c:numFmt formatCode="0%" sourceLinked="0"/>
        <c:majorTickMark val="out"/>
        <c:minorTickMark val="none"/>
        <c:tickLblPos val="nextTo"/>
        <c:crossAx val="824934336"/>
        <c:crosses val="autoZero"/>
        <c:crossBetween val="between"/>
        <c:majorUnit val="0.5"/>
      </c:valAx>
      <c:spPr>
        <a:noFill/>
        <a:ln w="25522">
          <a:noFill/>
        </a:ln>
      </c:spPr>
    </c:plotArea>
    <c:legend>
      <c:legendPos val="r"/>
      <c:legendEntry>
        <c:idx val="1"/>
        <c:delete val="1"/>
      </c:legendEntry>
      <c:legendEntry>
        <c:idx val="3"/>
        <c:delete val="1"/>
      </c:legendEntry>
      <c:layout>
        <c:manualLayout>
          <c:xMode val="edge"/>
          <c:yMode val="edge"/>
          <c:x val="0.20191786953688529"/>
          <c:y val="8.9442518999735803E-3"/>
          <c:w val="0.64840874465255638"/>
          <c:h val="3.7907455763630082E-2"/>
        </c:manualLayout>
      </c:layout>
      <c:overlay val="0"/>
      <c:spPr>
        <a:noFill/>
        <a:ln w="25522">
          <a:noFill/>
        </a:ln>
      </c:spPr>
      <c:txPr>
        <a:bodyPr/>
        <a:lstStyle/>
        <a:p>
          <a:pPr>
            <a:defRPr sz="1000" b="1"/>
          </a:pPr>
          <a:endParaRPr lang="lv-LV"/>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lv-LV"/>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436863993541304"/>
          <c:y val="3.3164516369953052E-3"/>
          <c:w val="0.88972843135008883"/>
          <c:h val="0.71773374643287791"/>
        </c:manualLayout>
      </c:layout>
      <c:barChart>
        <c:barDir val="bar"/>
        <c:grouping val="percentStacked"/>
        <c:varyColors val="0"/>
        <c:ser>
          <c:idx val="0"/>
          <c:order val="0"/>
          <c:tx>
            <c:strRef>
              <c:f>Sheet1!$B$1</c:f>
              <c:strCache>
                <c:ptCount val="1"/>
                <c:pt idx="0">
                  <c:v>Es parasti spēju atpazīt, kura informācija medijos ir uzticama un kura tendencioza vai safabricēta </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2022 V</c:v>
                </c:pt>
                <c:pt idx="1">
                  <c:v>2022 XII</c:v>
                </c:pt>
              </c:strCache>
            </c:strRef>
          </c:cat>
          <c:val>
            <c:numRef>
              <c:f>Sheet1!$B$2:$B$3</c:f>
              <c:numCache>
                <c:formatCode>0%</c:formatCode>
                <c:ptCount val="2"/>
                <c:pt idx="0">
                  <c:v>0.53</c:v>
                </c:pt>
                <c:pt idx="1">
                  <c:v>0.5806018812813909</c:v>
                </c:pt>
              </c:numCache>
            </c:numRef>
          </c:val>
          <c:extLst>
            <c:ext xmlns:c16="http://schemas.microsoft.com/office/drawing/2014/chart" uri="{C3380CC4-5D6E-409C-BE32-E72D297353CC}">
              <c16:uniqueId val="{00000000-FF7F-47DF-9AFB-AE18FC294357}"/>
            </c:ext>
          </c:extLst>
        </c:ser>
        <c:ser>
          <c:idx val="1"/>
          <c:order val="1"/>
          <c:tx>
            <c:strRef>
              <c:f>Sheet1!$C$1</c:f>
              <c:strCache>
                <c:ptCount val="1"/>
                <c:pt idx="0">
                  <c:v>Man reizēm ir gadījies noticēt tendenciozai vai safabricētai informācijai medijos, to saprotot tikai vēlāk </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2022 V</c:v>
                </c:pt>
                <c:pt idx="1">
                  <c:v>2022 XII</c:v>
                </c:pt>
              </c:strCache>
            </c:strRef>
          </c:cat>
          <c:val>
            <c:numRef>
              <c:f>Sheet1!$C$2:$C$3</c:f>
              <c:numCache>
                <c:formatCode>0%</c:formatCode>
                <c:ptCount val="2"/>
                <c:pt idx="0">
                  <c:v>0.21</c:v>
                </c:pt>
                <c:pt idx="1">
                  <c:v>0.27075484236698405</c:v>
                </c:pt>
              </c:numCache>
            </c:numRef>
          </c:val>
          <c:extLst>
            <c:ext xmlns:c16="http://schemas.microsoft.com/office/drawing/2014/chart" uri="{C3380CC4-5D6E-409C-BE32-E72D297353CC}">
              <c16:uniqueId val="{00000001-FF7F-47DF-9AFB-AE18FC294357}"/>
            </c:ext>
          </c:extLst>
        </c:ser>
        <c:ser>
          <c:idx val="2"/>
          <c:order val="2"/>
          <c:tx>
            <c:strRef>
              <c:f>Sheet1!$D$1</c:f>
              <c:strCache>
                <c:ptCount val="1"/>
                <c:pt idx="0">
                  <c:v>Man pietrūkst zināšanu par to, kā atpazīt uzticamu informāciju medijos no tendenciozas un maldinošas </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2022 V</c:v>
                </c:pt>
                <c:pt idx="1">
                  <c:v>2022 XII</c:v>
                </c:pt>
              </c:strCache>
            </c:strRef>
          </c:cat>
          <c:val>
            <c:numRef>
              <c:f>Sheet1!$D$2:$D$3</c:f>
              <c:numCache>
                <c:formatCode>0%</c:formatCode>
                <c:ptCount val="2"/>
                <c:pt idx="0">
                  <c:v>0.08</c:v>
                </c:pt>
                <c:pt idx="1">
                  <c:v>7.6454016449063106E-2</c:v>
                </c:pt>
              </c:numCache>
            </c:numRef>
          </c:val>
          <c:extLst>
            <c:ext xmlns:c16="http://schemas.microsoft.com/office/drawing/2014/chart" uri="{C3380CC4-5D6E-409C-BE32-E72D297353CC}">
              <c16:uniqueId val="{00000002-FF7F-47DF-9AFB-AE18FC294357}"/>
            </c:ext>
          </c:extLst>
        </c:ser>
        <c:ser>
          <c:idx val="3"/>
          <c:order val="3"/>
          <c:tx>
            <c:strRef>
              <c:f>Sheet1!$E$1</c:f>
              <c:strCache>
                <c:ptCount val="1"/>
                <c:pt idx="0">
                  <c:v>Es par to neesmu domājis/-usi</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2022 V</c:v>
                </c:pt>
                <c:pt idx="1">
                  <c:v>2022 XII</c:v>
                </c:pt>
              </c:strCache>
            </c:strRef>
          </c:cat>
          <c:val>
            <c:numRef>
              <c:f>Sheet1!$E$2:$E$3</c:f>
              <c:numCache>
                <c:formatCode>0%</c:formatCode>
                <c:ptCount val="2"/>
                <c:pt idx="0">
                  <c:v>0.18</c:v>
                </c:pt>
                <c:pt idx="1">
                  <c:v>7.2189259902554356E-2</c:v>
                </c:pt>
              </c:numCache>
            </c:numRef>
          </c:val>
          <c:extLst>
            <c:ext xmlns:c16="http://schemas.microsoft.com/office/drawing/2014/chart" uri="{C3380CC4-5D6E-409C-BE32-E72D297353CC}">
              <c16:uniqueId val="{00000003-FF7F-47DF-9AFB-AE18FC294357}"/>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lv-LV"/>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9.1156988468936773E-2"/>
          <c:y val="0.73488038736547467"/>
          <c:w val="0.90194962981352644"/>
          <c:h val="0.25451898169833581"/>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0.11042371484762309"/>
          <c:w val="0.76830009173872582"/>
          <c:h val="0.87356142200285469"/>
        </c:manualLayout>
      </c:layout>
      <c:barChart>
        <c:barDir val="bar"/>
        <c:grouping val="percentStacked"/>
        <c:varyColors val="0"/>
        <c:ser>
          <c:idx val="0"/>
          <c:order val="0"/>
          <c:tx>
            <c:strRef>
              <c:f>Sheet1!$C$3</c:f>
              <c:strCache>
                <c:ptCount val="1"/>
                <c:pt idx="0">
                  <c:v>Es parasti spēju atpazīt, kura informācija medijos ir uzticama un kura tendencioza vai safabricēta</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Sheet1!$C$4:$C$41</c:f>
              <c:numCache>
                <c:formatCode>0%</c:formatCode>
                <c:ptCount val="38"/>
                <c:pt idx="0">
                  <c:v>0.46264439151006764</c:v>
                </c:pt>
                <c:pt idx="1">
                  <c:v>0.54625253446845534</c:v>
                </c:pt>
                <c:pt idx="2">
                  <c:v>0.58739500287689517</c:v>
                </c:pt>
                <c:pt idx="3">
                  <c:v>0.58615822539691553</c:v>
                </c:pt>
                <c:pt idx="4">
                  <c:v>0.60238657821747987</c:v>
                </c:pt>
                <c:pt idx="5">
                  <c:v>0.62893008532578054</c:v>
                </c:pt>
                <c:pt idx="7">
                  <c:v>0.56630312135583616</c:v>
                </c:pt>
                <c:pt idx="8">
                  <c:v>0.5513236664546719</c:v>
                </c:pt>
                <c:pt idx="9">
                  <c:v>0.62893008532578054</c:v>
                </c:pt>
                <c:pt idx="11">
                  <c:v>0.58735273546602984</c:v>
                </c:pt>
                <c:pt idx="12">
                  <c:v>0.55891829316102637</c:v>
                </c:pt>
                <c:pt idx="13">
                  <c:v>0.45396916227243606</c:v>
                </c:pt>
                <c:pt idx="14">
                  <c:v>0.53002327438369734</c:v>
                </c:pt>
                <c:pt idx="15">
                  <c:v>0.60387822196352214</c:v>
                </c:pt>
                <c:pt idx="17">
                  <c:v>0.5762737561075113</c:v>
                </c:pt>
                <c:pt idx="18">
                  <c:v>0.68247038599284193</c:v>
                </c:pt>
                <c:pt idx="20">
                  <c:v>0.51654765643761202</c:v>
                </c:pt>
                <c:pt idx="21">
                  <c:v>0.61120991323268359</c:v>
                </c:pt>
                <c:pt idx="23" formatCode="###0%">
                  <c:v>0.50497675691873711</c:v>
                </c:pt>
                <c:pt idx="24" formatCode="###0%">
                  <c:v>0.53393047221571699</c:v>
                </c:pt>
                <c:pt idx="25">
                  <c:v>0.61316467429622823</c:v>
                </c:pt>
                <c:pt idx="27">
                  <c:v>0.55529900221959438</c:v>
                </c:pt>
                <c:pt idx="28">
                  <c:v>0.58491633196837234</c:v>
                </c:pt>
                <c:pt idx="29">
                  <c:v>0.54207109482296101</c:v>
                </c:pt>
                <c:pt idx="30">
                  <c:v>0.59102493808968137</c:v>
                </c:pt>
                <c:pt idx="31">
                  <c:v>0.59779189206518513</c:v>
                </c:pt>
                <c:pt idx="32">
                  <c:v>0.63900273259002693</c:v>
                </c:pt>
                <c:pt idx="34">
                  <c:v>0.64504082542076935</c:v>
                </c:pt>
                <c:pt idx="35">
                  <c:v>0.52153401398735233</c:v>
                </c:pt>
                <c:pt idx="37">
                  <c:v>0.5806018812813909</c:v>
                </c:pt>
              </c:numCache>
            </c:numRef>
          </c:val>
          <c:extLst>
            <c:ext xmlns:c16="http://schemas.microsoft.com/office/drawing/2014/chart" uri="{C3380CC4-5D6E-409C-BE32-E72D297353CC}">
              <c16:uniqueId val="{00000000-243A-4216-B8A4-6040CF62C886}"/>
            </c:ext>
          </c:extLst>
        </c:ser>
        <c:ser>
          <c:idx val="1"/>
          <c:order val="1"/>
          <c:tx>
            <c:strRef>
              <c:f>Sheet1!$D$3</c:f>
              <c:strCache>
                <c:ptCount val="1"/>
                <c:pt idx="0">
                  <c:v>Man reizēm ir gadījies noticēt tendenciozai vai safabricētai informācijai medijos, to saprotot tikai vēlāk</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Sheet1!$D$4:$D$41</c:f>
              <c:numCache>
                <c:formatCode>0%</c:formatCode>
                <c:ptCount val="38"/>
                <c:pt idx="0">
                  <c:v>0.32058770636729816</c:v>
                </c:pt>
                <c:pt idx="1">
                  <c:v>0.3022070821143219</c:v>
                </c:pt>
                <c:pt idx="2">
                  <c:v>0.24347030761685981</c:v>
                </c:pt>
                <c:pt idx="3">
                  <c:v>0.2700879157010741</c:v>
                </c:pt>
                <c:pt idx="4">
                  <c:v>0.28185454863046583</c:v>
                </c:pt>
                <c:pt idx="5">
                  <c:v>0.24070347789411095</c:v>
                </c:pt>
                <c:pt idx="7">
                  <c:v>0.28001933560417647</c:v>
                </c:pt>
                <c:pt idx="8">
                  <c:v>0.28871686575451533</c:v>
                </c:pt>
                <c:pt idx="9">
                  <c:v>0.24070347789411095</c:v>
                </c:pt>
                <c:pt idx="11">
                  <c:v>0.28439153145711066</c:v>
                </c:pt>
                <c:pt idx="12">
                  <c:v>0.22695411116044434</c:v>
                </c:pt>
                <c:pt idx="13">
                  <c:v>0.31119338089230641</c:v>
                </c:pt>
                <c:pt idx="14">
                  <c:v>0.25863193566269749</c:v>
                </c:pt>
                <c:pt idx="15">
                  <c:v>0.29753075158221931</c:v>
                </c:pt>
                <c:pt idx="17">
                  <c:v>0.27251218095357654</c:v>
                </c:pt>
                <c:pt idx="18">
                  <c:v>0.24569872874227855</c:v>
                </c:pt>
                <c:pt idx="20">
                  <c:v>0.26238222469591294</c:v>
                </c:pt>
                <c:pt idx="21">
                  <c:v>0.27475566120160805</c:v>
                </c:pt>
                <c:pt idx="23" formatCode="###0%">
                  <c:v>0.20108240942548627</c:v>
                </c:pt>
                <c:pt idx="24" formatCode="###0%">
                  <c:v>0.25235892776981733</c:v>
                </c:pt>
                <c:pt idx="25">
                  <c:v>0.29128144870334033</c:v>
                </c:pt>
                <c:pt idx="27">
                  <c:v>0.24502453419705128</c:v>
                </c:pt>
                <c:pt idx="28">
                  <c:v>0.25006526876153845</c:v>
                </c:pt>
                <c:pt idx="29">
                  <c:v>0.3283465796152385</c:v>
                </c:pt>
                <c:pt idx="30">
                  <c:v>0.24501196483290491</c:v>
                </c:pt>
                <c:pt idx="31">
                  <c:v>0.30347495683640435</c:v>
                </c:pt>
                <c:pt idx="32">
                  <c:v>0.22704882454068936</c:v>
                </c:pt>
                <c:pt idx="34">
                  <c:v>0.23758707480720123</c:v>
                </c:pt>
                <c:pt idx="35">
                  <c:v>0.30115802973802297</c:v>
                </c:pt>
                <c:pt idx="37">
                  <c:v>0.27075484236698405</c:v>
                </c:pt>
              </c:numCache>
            </c:numRef>
          </c:val>
          <c:extLst>
            <c:ext xmlns:c16="http://schemas.microsoft.com/office/drawing/2014/chart" uri="{C3380CC4-5D6E-409C-BE32-E72D297353CC}">
              <c16:uniqueId val="{00000001-243A-4216-B8A4-6040CF62C886}"/>
            </c:ext>
          </c:extLst>
        </c:ser>
        <c:ser>
          <c:idx val="2"/>
          <c:order val="2"/>
          <c:tx>
            <c:strRef>
              <c:f>Sheet1!$E$3</c:f>
              <c:strCache>
                <c:ptCount val="1"/>
                <c:pt idx="0">
                  <c:v>Man pietrūkst zināšanu par to, kā atpazīt uzticamu informāciju medijos no tendenciozas un maldinošas</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Sheet1!$E$4:$E$41</c:f>
              <c:numCache>
                <c:formatCode>0%</c:formatCode>
                <c:ptCount val="38"/>
                <c:pt idx="0">
                  <c:v>8.6402005258065198E-2</c:v>
                </c:pt>
                <c:pt idx="1">
                  <c:v>6.8592144932405341E-2</c:v>
                </c:pt>
                <c:pt idx="2">
                  <c:v>9.287420324345734E-2</c:v>
                </c:pt>
                <c:pt idx="3">
                  <c:v>5.9567568112075045E-2</c:v>
                </c:pt>
                <c:pt idx="4">
                  <c:v>5.9393170922305248E-2</c:v>
                </c:pt>
                <c:pt idx="5">
                  <c:v>8.3805978189405467E-2</c:v>
                </c:pt>
                <c:pt idx="7">
                  <c:v>8.1577926168993564E-2</c:v>
                </c:pt>
                <c:pt idx="8">
                  <c:v>6.7234346905475639E-2</c:v>
                </c:pt>
                <c:pt idx="9">
                  <c:v>8.3805978189405467E-2</c:v>
                </c:pt>
                <c:pt idx="11">
                  <c:v>6.9499907761604987E-2</c:v>
                </c:pt>
                <c:pt idx="12">
                  <c:v>9.8790453350083796E-2</c:v>
                </c:pt>
                <c:pt idx="13">
                  <c:v>0.12807534139374988</c:v>
                </c:pt>
                <c:pt idx="14">
                  <c:v>9.766352439991953E-2</c:v>
                </c:pt>
                <c:pt idx="15">
                  <c:v>5.1804267349322169E-2</c:v>
                </c:pt>
                <c:pt idx="17">
                  <c:v>6.5824190841016164E-2</c:v>
                </c:pt>
                <c:pt idx="18">
                  <c:v>5.3746170418548768E-2</c:v>
                </c:pt>
                <c:pt idx="20">
                  <c:v>0.10765108894342021</c:v>
                </c:pt>
                <c:pt idx="21">
                  <c:v>6.1546631432343096E-2</c:v>
                </c:pt>
                <c:pt idx="23" formatCode="###0%">
                  <c:v>0.17629020308992568</c:v>
                </c:pt>
                <c:pt idx="24" formatCode="###0%">
                  <c:v>0.11315640361777241</c:v>
                </c:pt>
                <c:pt idx="25">
                  <c:v>4.3058368608376772E-2</c:v>
                </c:pt>
                <c:pt idx="27">
                  <c:v>8.4541655134196508E-2</c:v>
                </c:pt>
                <c:pt idx="28">
                  <c:v>8.7233272989179933E-2</c:v>
                </c:pt>
                <c:pt idx="29">
                  <c:v>9.2673611296870254E-2</c:v>
                </c:pt>
                <c:pt idx="30">
                  <c:v>8.627147168855448E-2</c:v>
                </c:pt>
                <c:pt idx="31">
                  <c:v>3.0682544200559027E-2</c:v>
                </c:pt>
                <c:pt idx="32">
                  <c:v>7.5489133133609054E-2</c:v>
                </c:pt>
                <c:pt idx="34">
                  <c:v>7.0011290976493196E-2</c:v>
                </c:pt>
                <c:pt idx="35">
                  <c:v>8.2359731670012509E-2</c:v>
                </c:pt>
                <c:pt idx="37">
                  <c:v>7.6454016449063106E-2</c:v>
                </c:pt>
              </c:numCache>
            </c:numRef>
          </c:val>
          <c:extLst>
            <c:ext xmlns:c16="http://schemas.microsoft.com/office/drawing/2014/chart" uri="{C3380CC4-5D6E-409C-BE32-E72D297353CC}">
              <c16:uniqueId val="{00000002-243A-4216-B8A4-6040CF62C886}"/>
            </c:ext>
          </c:extLst>
        </c:ser>
        <c:ser>
          <c:idx val="3"/>
          <c:order val="3"/>
          <c:tx>
            <c:strRef>
              <c:f>Sheet1!$F$3</c:f>
              <c:strCache>
                <c:ptCount val="1"/>
                <c:pt idx="0">
                  <c:v>Es par to neesmu domājis\-usi</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Sheet1!$F$4:$F$41</c:f>
              <c:numCache>
                <c:formatCode>0%</c:formatCode>
                <c:ptCount val="38"/>
                <c:pt idx="0">
                  <c:v>0.13036589686456934</c:v>
                </c:pt>
                <c:pt idx="1">
                  <c:v>8.294823848481736E-2</c:v>
                </c:pt>
                <c:pt idx="2">
                  <c:v>7.6260486262787905E-2</c:v>
                </c:pt>
                <c:pt idx="3">
                  <c:v>8.4186290789934809E-2</c:v>
                </c:pt>
                <c:pt idx="4">
                  <c:v>5.636570222974871E-2</c:v>
                </c:pt>
                <c:pt idx="5">
                  <c:v>4.6560458590704228E-2</c:v>
                </c:pt>
                <c:pt idx="7">
                  <c:v>7.2099616870994129E-2</c:v>
                </c:pt>
                <c:pt idx="8">
                  <c:v>9.2725120885337506E-2</c:v>
                </c:pt>
                <c:pt idx="9">
                  <c:v>4.6560458590704228E-2</c:v>
                </c:pt>
                <c:pt idx="11">
                  <c:v>5.8755825315250032E-2</c:v>
                </c:pt>
                <c:pt idx="12">
                  <c:v>0.11533714232844466</c:v>
                </c:pt>
                <c:pt idx="13">
                  <c:v>0.10676211544150804</c:v>
                </c:pt>
                <c:pt idx="14">
                  <c:v>0.11368126555368542</c:v>
                </c:pt>
                <c:pt idx="15">
                  <c:v>4.67867591049358E-2</c:v>
                </c:pt>
                <c:pt idx="17">
                  <c:v>8.5389872097896072E-2</c:v>
                </c:pt>
                <c:pt idx="18">
                  <c:v>1.8084714846330632E-2</c:v>
                </c:pt>
                <c:pt idx="20">
                  <c:v>0.11341902992305621</c:v>
                </c:pt>
                <c:pt idx="21">
                  <c:v>5.2487794133366433E-2</c:v>
                </c:pt>
                <c:pt idx="23" formatCode="###0%">
                  <c:v>0.11765063056585062</c:v>
                </c:pt>
                <c:pt idx="24" formatCode="###0%">
                  <c:v>0.10055419639669283</c:v>
                </c:pt>
                <c:pt idx="25">
                  <c:v>5.2495508392056328E-2</c:v>
                </c:pt>
                <c:pt idx="27">
                  <c:v>0.11513480844915769</c:v>
                </c:pt>
                <c:pt idx="28">
                  <c:v>7.7785126280908251E-2</c:v>
                </c:pt>
                <c:pt idx="29">
                  <c:v>3.6908714264932481E-2</c:v>
                </c:pt>
                <c:pt idx="30">
                  <c:v>7.7691625388859042E-2</c:v>
                </c:pt>
                <c:pt idx="31">
                  <c:v>6.8050606897851459E-2</c:v>
                </c:pt>
                <c:pt idx="32">
                  <c:v>5.8459309735674071E-2</c:v>
                </c:pt>
                <c:pt idx="34">
                  <c:v>4.7360808795536835E-2</c:v>
                </c:pt>
                <c:pt idx="35">
                  <c:v>9.4948224604615467E-2</c:v>
                </c:pt>
                <c:pt idx="37">
                  <c:v>7.2189259902554356E-2</c:v>
                </c:pt>
              </c:numCache>
            </c:numRef>
          </c:val>
          <c:extLst>
            <c:ext xmlns:c16="http://schemas.microsoft.com/office/drawing/2014/chart" uri="{C3380CC4-5D6E-409C-BE32-E72D297353CC}">
              <c16:uniqueId val="{00000003-243A-4216-B8A4-6040CF62C886}"/>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3120329257859323"/>
          <c:y val="2.3597491191768767E-3"/>
          <c:w val="0.76879670742140682"/>
          <c:h val="0.10386107524597128"/>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431830955554763E-2"/>
          <c:y val="0"/>
          <c:w val="0.95774167427522949"/>
          <c:h val="0.8679974978270959"/>
        </c:manualLayout>
      </c:layout>
      <c:barChart>
        <c:barDir val="bar"/>
        <c:grouping val="percentStacked"/>
        <c:varyColors val="0"/>
        <c:ser>
          <c:idx val="0"/>
          <c:order val="0"/>
          <c:tx>
            <c:strRef>
              <c:f>Sheet1!$B$1</c:f>
              <c:strCache>
                <c:ptCount val="1"/>
                <c:pt idx="0">
                  <c:v>Pilnībā + drīzāk atbalsta</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Krievijas prezidentu V.Putinu un viņa sabiedroto iebrukumu Ukrainā</c:v>
                </c:pt>
                <c:pt idx="1">
                  <c:v>Ukrainas uzņemšanu ES</c:v>
                </c:pt>
                <c:pt idx="2">
                  <c:v>Ukrainas uzņemšanu NATO</c:v>
                </c:pt>
                <c:pt idx="3">
                  <c:v>Ukrainas kara bēgļu uzņemšanu Latvijā</c:v>
                </c:pt>
                <c:pt idx="4">
                  <c:v>Ukrainas cīņu par savas zemes neatkarību un brīvību</c:v>
                </c:pt>
              </c:strCache>
            </c:strRef>
          </c:cat>
          <c:val>
            <c:numRef>
              <c:f>Sheet1!$B$2:$B$6</c:f>
              <c:numCache>
                <c:formatCode>0%</c:formatCode>
                <c:ptCount val="5"/>
                <c:pt idx="0">
                  <c:v>3.5238151517128967E-2</c:v>
                </c:pt>
                <c:pt idx="1">
                  <c:v>0.62278730764826007</c:v>
                </c:pt>
                <c:pt idx="2">
                  <c:v>0.63378953693465767</c:v>
                </c:pt>
                <c:pt idx="3">
                  <c:v>0.73475014881184897</c:v>
                </c:pt>
                <c:pt idx="4">
                  <c:v>0.82311984750873379</c:v>
                </c:pt>
              </c:numCache>
            </c:numRef>
          </c:val>
          <c:extLst>
            <c:ext xmlns:c16="http://schemas.microsoft.com/office/drawing/2014/chart" uri="{C3380CC4-5D6E-409C-BE32-E72D297353CC}">
              <c16:uniqueId val="{00000000-425D-48AB-8187-81989F67D1FE}"/>
            </c:ext>
          </c:extLst>
        </c:ser>
        <c:ser>
          <c:idx val="1"/>
          <c:order val="1"/>
          <c:tx>
            <c:strRef>
              <c:f>Sheet1!$C$1</c:f>
              <c:strCache>
                <c:ptCount val="1"/>
                <c:pt idx="0">
                  <c:v>Ne atbalsta, ne neatbalsta</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Krievijas prezidentu V.Putinu un viņa sabiedroto iebrukumu Ukrainā</c:v>
                </c:pt>
                <c:pt idx="1">
                  <c:v>Ukrainas uzņemšanu ES</c:v>
                </c:pt>
                <c:pt idx="2">
                  <c:v>Ukrainas uzņemšanu NATO</c:v>
                </c:pt>
                <c:pt idx="3">
                  <c:v>Ukrainas kara bēgļu uzņemšanu Latvijā</c:v>
                </c:pt>
                <c:pt idx="4">
                  <c:v>Ukrainas cīņu par savas zemes neatkarību un brīvību</c:v>
                </c:pt>
              </c:strCache>
            </c:strRef>
          </c:cat>
          <c:val>
            <c:numRef>
              <c:f>Sheet1!$C$2:$C$6</c:f>
              <c:numCache>
                <c:formatCode>0%</c:formatCode>
                <c:ptCount val="5"/>
                <c:pt idx="0">
                  <c:v>2.851986783855745E-2</c:v>
                </c:pt>
                <c:pt idx="1">
                  <c:v>0.1295558475275228</c:v>
                </c:pt>
                <c:pt idx="2">
                  <c:v>0.10893877069127318</c:v>
                </c:pt>
                <c:pt idx="3">
                  <c:v>0.150402373964479</c:v>
                </c:pt>
                <c:pt idx="4">
                  <c:v>4.341182486645985E-2</c:v>
                </c:pt>
              </c:numCache>
            </c:numRef>
          </c:val>
          <c:extLst>
            <c:ext xmlns:c16="http://schemas.microsoft.com/office/drawing/2014/chart" uri="{C3380CC4-5D6E-409C-BE32-E72D297353CC}">
              <c16:uniqueId val="{00000001-425D-48AB-8187-81989F67D1FE}"/>
            </c:ext>
          </c:extLst>
        </c:ser>
        <c:ser>
          <c:idx val="2"/>
          <c:order val="2"/>
          <c:tx>
            <c:strRef>
              <c:f>Sheet1!$D$1</c:f>
              <c:strCache>
                <c:ptCount val="1"/>
                <c:pt idx="0">
                  <c:v>Pilnībā + drīzāk neatbalsta</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Krievijas prezidentu V.Putinu un viņa sabiedroto iebrukumu Ukrainā</c:v>
                </c:pt>
                <c:pt idx="1">
                  <c:v>Ukrainas uzņemšanu ES</c:v>
                </c:pt>
                <c:pt idx="2">
                  <c:v>Ukrainas uzņemšanu NATO</c:v>
                </c:pt>
                <c:pt idx="3">
                  <c:v>Ukrainas kara bēgļu uzņemšanu Latvijā</c:v>
                </c:pt>
                <c:pt idx="4">
                  <c:v>Ukrainas cīņu par savas zemes neatkarību un brīvību</c:v>
                </c:pt>
              </c:strCache>
            </c:strRef>
          </c:cat>
          <c:val>
            <c:numRef>
              <c:f>Sheet1!$D$2:$D$6</c:f>
              <c:numCache>
                <c:formatCode>0%</c:formatCode>
                <c:ptCount val="5"/>
                <c:pt idx="0">
                  <c:v>0.86303479131159411</c:v>
                </c:pt>
                <c:pt idx="1">
                  <c:v>0.14940032205941492</c:v>
                </c:pt>
                <c:pt idx="2">
                  <c:v>0.1558271907578436</c:v>
                </c:pt>
                <c:pt idx="3">
                  <c:v>7.4070561151188027E-2</c:v>
                </c:pt>
                <c:pt idx="4">
                  <c:v>6.2655762803316473E-2</c:v>
                </c:pt>
              </c:numCache>
            </c:numRef>
          </c:val>
          <c:extLst>
            <c:ext xmlns:c16="http://schemas.microsoft.com/office/drawing/2014/chart" uri="{C3380CC4-5D6E-409C-BE32-E72D297353CC}">
              <c16:uniqueId val="{00000002-425D-48AB-8187-81989F67D1FE}"/>
            </c:ext>
          </c:extLst>
        </c:ser>
        <c:ser>
          <c:idx val="3"/>
          <c:order val="3"/>
          <c:tx>
            <c:strRef>
              <c:f>Sheet1!$E$1</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Krievijas prezidentu V.Putinu un viņa sabiedroto iebrukumu Ukrainā</c:v>
                </c:pt>
                <c:pt idx="1">
                  <c:v>Ukrainas uzņemšanu ES</c:v>
                </c:pt>
                <c:pt idx="2">
                  <c:v>Ukrainas uzņemšanu NATO</c:v>
                </c:pt>
                <c:pt idx="3">
                  <c:v>Ukrainas kara bēgļu uzņemšanu Latvijā</c:v>
                </c:pt>
                <c:pt idx="4">
                  <c:v>Ukrainas cīņu par savas zemes neatkarību un brīvību</c:v>
                </c:pt>
              </c:strCache>
            </c:strRef>
          </c:cat>
          <c:val>
            <c:numRef>
              <c:f>Sheet1!$E$2:$E$6</c:f>
              <c:numCache>
                <c:formatCode>0%</c:formatCode>
                <c:ptCount val="5"/>
                <c:pt idx="0">
                  <c:v>7.3207189332715708E-2</c:v>
                </c:pt>
                <c:pt idx="1">
                  <c:v>9.8256522764796031E-2</c:v>
                </c:pt>
                <c:pt idx="2">
                  <c:v>0.10144450161621915</c:v>
                </c:pt>
                <c:pt idx="3">
                  <c:v>4.0776916072476847E-2</c:v>
                </c:pt>
                <c:pt idx="4">
                  <c:v>7.0812564821484472E-2</c:v>
                </c:pt>
              </c:numCache>
            </c:numRef>
          </c:val>
          <c:extLst>
            <c:ext xmlns:c16="http://schemas.microsoft.com/office/drawing/2014/chart" uri="{C3380CC4-5D6E-409C-BE32-E72D297353CC}">
              <c16:uniqueId val="{00000003-425D-48AB-8187-81989F67D1FE}"/>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1"/>
        <c:axPos val="l"/>
        <c:numFmt formatCode="General" sourceLinked="1"/>
        <c:majorTickMark val="out"/>
        <c:minorTickMark val="none"/>
        <c:tickLblPos val="nextTo"/>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
          <c:y val="0.85767829450882427"/>
          <c:w val="1"/>
          <c:h val="0.14232170549117573"/>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588333468226981E-2"/>
          <c:y val="3.3164516369953052E-3"/>
          <c:w val="0.7559428004310248"/>
          <c:h val="0.72451366019367081"/>
        </c:manualLayout>
      </c:layout>
      <c:barChart>
        <c:barDir val="bar"/>
        <c:grouping val="percentStacked"/>
        <c:varyColors val="0"/>
        <c:ser>
          <c:idx val="0"/>
          <c:order val="0"/>
          <c:tx>
            <c:strRef>
              <c:f>Sheet1!$B$1</c:f>
              <c:strCache>
                <c:ptCount val="1"/>
                <c:pt idx="0">
                  <c:v>Visticamāk, manas mājsaimniecības dzīves līmenis būtiski pasliktināsies</c:v>
                </c:pt>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2022 V</c:v>
                </c:pt>
                <c:pt idx="1">
                  <c:v>2022 XII</c:v>
                </c:pt>
              </c:strCache>
            </c:strRef>
          </c:cat>
          <c:val>
            <c:numRef>
              <c:f>Sheet1!$B$2:$B$3</c:f>
              <c:numCache>
                <c:formatCode>0%</c:formatCode>
                <c:ptCount val="2"/>
                <c:pt idx="0">
                  <c:v>0.35</c:v>
                </c:pt>
                <c:pt idx="1">
                  <c:v>0.2645988800676724</c:v>
                </c:pt>
              </c:numCache>
            </c:numRef>
          </c:val>
          <c:extLst>
            <c:ext xmlns:c16="http://schemas.microsoft.com/office/drawing/2014/chart" uri="{C3380CC4-5D6E-409C-BE32-E72D297353CC}">
              <c16:uniqueId val="{00000000-F945-41F0-9732-DAAF5A5D7178}"/>
            </c:ext>
          </c:extLst>
        </c:ser>
        <c:ser>
          <c:idx val="1"/>
          <c:order val="1"/>
          <c:tx>
            <c:strRef>
              <c:f>Sheet1!$C$1</c:f>
              <c:strCache>
                <c:ptCount val="1"/>
                <c:pt idx="0">
                  <c:v>Visticamāk, manas mājsaimniecības dzīves līmenis nedaudz pasliktināsies</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2022 V</c:v>
                </c:pt>
                <c:pt idx="1">
                  <c:v>2022 XII</c:v>
                </c:pt>
              </c:strCache>
            </c:strRef>
          </c:cat>
          <c:val>
            <c:numRef>
              <c:f>Sheet1!$C$2:$C$3</c:f>
              <c:numCache>
                <c:formatCode>0%</c:formatCode>
                <c:ptCount val="2"/>
                <c:pt idx="0">
                  <c:v>0.35799999999999998</c:v>
                </c:pt>
                <c:pt idx="1">
                  <c:v>0.39955474441973016</c:v>
                </c:pt>
              </c:numCache>
            </c:numRef>
          </c:val>
          <c:extLst>
            <c:ext xmlns:c16="http://schemas.microsoft.com/office/drawing/2014/chart" uri="{C3380CC4-5D6E-409C-BE32-E72D297353CC}">
              <c16:uniqueId val="{00000001-F945-41F0-9732-DAAF5A5D7178}"/>
            </c:ext>
          </c:extLst>
        </c:ser>
        <c:ser>
          <c:idx val="2"/>
          <c:order val="2"/>
          <c:tx>
            <c:strRef>
              <c:f>Sheet1!$D$1</c:f>
              <c:strCache>
                <c:ptCount val="1"/>
                <c:pt idx="0">
                  <c:v>Visticamāk, manas mājsaimniecības dzīves līmenis būtiski nemainīsies</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2022 V</c:v>
                </c:pt>
                <c:pt idx="1">
                  <c:v>2022 XII</c:v>
                </c:pt>
              </c:strCache>
            </c:strRef>
          </c:cat>
          <c:val>
            <c:numRef>
              <c:f>Sheet1!$D$2:$D$3</c:f>
              <c:numCache>
                <c:formatCode>0%</c:formatCode>
                <c:ptCount val="2"/>
                <c:pt idx="0">
                  <c:v>0.21199999999999999</c:v>
                </c:pt>
                <c:pt idx="1">
                  <c:v>0.28527673553646843</c:v>
                </c:pt>
              </c:numCache>
            </c:numRef>
          </c:val>
          <c:extLst>
            <c:ext xmlns:c16="http://schemas.microsoft.com/office/drawing/2014/chart" uri="{C3380CC4-5D6E-409C-BE32-E72D297353CC}">
              <c16:uniqueId val="{00000002-F945-41F0-9732-DAAF5A5D7178}"/>
            </c:ext>
          </c:extLst>
        </c:ser>
        <c:ser>
          <c:idx val="3"/>
          <c:order val="3"/>
          <c:tx>
            <c:strRef>
              <c:f>Sheet1!$E$1</c:f>
              <c:strCache>
                <c:ptCount val="1"/>
                <c:pt idx="0">
                  <c:v>Visticamāk, manas mājsaimniecības dzīves līmenis uzlabosies</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2022 V</c:v>
                </c:pt>
                <c:pt idx="1">
                  <c:v>2022 XII</c:v>
                </c:pt>
              </c:strCache>
            </c:strRef>
          </c:cat>
          <c:val>
            <c:numRef>
              <c:f>Sheet1!$E$2:$E$3</c:f>
              <c:numCache>
                <c:formatCode>0%</c:formatCode>
                <c:ptCount val="2"/>
                <c:pt idx="0">
                  <c:v>2.3E-2</c:v>
                </c:pt>
                <c:pt idx="1">
                  <c:v>9.4715712466306966E-3</c:v>
                </c:pt>
              </c:numCache>
            </c:numRef>
          </c:val>
          <c:extLst>
            <c:ext xmlns:c16="http://schemas.microsoft.com/office/drawing/2014/chart" uri="{C3380CC4-5D6E-409C-BE32-E72D297353CC}">
              <c16:uniqueId val="{00000003-F945-41F0-9732-DAAF5A5D7178}"/>
            </c:ext>
          </c:extLst>
        </c:ser>
        <c:ser>
          <c:idx val="4"/>
          <c:order val="4"/>
          <c:tx>
            <c:strRef>
              <c:f>Sheet1!$F$1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900" b="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2022 V</c:v>
                </c:pt>
                <c:pt idx="1">
                  <c:v>2022 XII</c:v>
                </c:pt>
              </c:strCache>
            </c:strRef>
          </c:cat>
          <c:val>
            <c:numRef>
              <c:f>Sheet1!$F$2:$F$3</c:f>
              <c:numCache>
                <c:formatCode>0%</c:formatCode>
                <c:ptCount val="2"/>
                <c:pt idx="0">
                  <c:v>5.7000000000000002E-2</c:v>
                </c:pt>
                <c:pt idx="1">
                  <c:v>4.1098068729491802E-2</c:v>
                </c:pt>
              </c:numCache>
            </c:numRef>
          </c:val>
          <c:extLst>
            <c:ext xmlns:c16="http://schemas.microsoft.com/office/drawing/2014/chart" uri="{C3380CC4-5D6E-409C-BE32-E72D297353CC}">
              <c16:uniqueId val="{00000005-F945-41F0-9732-DAAF5A5D7178}"/>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lv-LV"/>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7.8754624758470611E-3"/>
          <c:y val="0.76138854124011601"/>
          <c:w val="0.98523135653689897"/>
          <c:h val="0.22405226458731048"/>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161703127034483"/>
          <c:y val="9.5234742569758717E-3"/>
          <c:w val="0.74546900405144156"/>
          <c:h val="0.98095305148604828"/>
        </c:manualLayout>
      </c:layout>
      <c:barChart>
        <c:barDir val="bar"/>
        <c:grouping val="clustered"/>
        <c:varyColors val="0"/>
        <c:ser>
          <c:idx val="0"/>
          <c:order val="0"/>
          <c:tx>
            <c:strRef>
              <c:f>Sheet1!$C$2</c:f>
              <c:strCache>
                <c:ptCount val="1"/>
                <c:pt idx="0">
                  <c:v>Visticamāk, manas mājsaimniecības dzīves līmenis būtiski pasliktināsies</c:v>
                </c:pt>
              </c:strCache>
            </c:strRef>
          </c:tx>
          <c:invertIfNegative val="0"/>
          <c:dPt>
            <c:idx val="0"/>
            <c:invertIfNegative val="0"/>
            <c:bubble3D val="0"/>
            <c:spPr>
              <a:solidFill>
                <a:srgbClr val="7030A0"/>
              </a:solidFill>
            </c:spPr>
            <c:extLst>
              <c:ext xmlns:c16="http://schemas.microsoft.com/office/drawing/2014/chart" uri="{C3380CC4-5D6E-409C-BE32-E72D297353CC}">
                <c16:uniqueId val="{00000001-1EB3-4677-8B74-89A149FF2E9D}"/>
              </c:ext>
            </c:extLst>
          </c:dPt>
          <c:dPt>
            <c:idx val="1"/>
            <c:invertIfNegative val="0"/>
            <c:bubble3D val="0"/>
            <c:spPr>
              <a:solidFill>
                <a:srgbClr val="7030A0"/>
              </a:solidFill>
            </c:spPr>
            <c:extLst>
              <c:ext xmlns:c16="http://schemas.microsoft.com/office/drawing/2014/chart" uri="{C3380CC4-5D6E-409C-BE32-E72D297353CC}">
                <c16:uniqueId val="{00000003-1EB3-4677-8B74-89A149FF2E9D}"/>
              </c:ext>
            </c:extLst>
          </c:dPt>
          <c:dPt>
            <c:idx val="2"/>
            <c:invertIfNegative val="0"/>
            <c:bubble3D val="0"/>
            <c:spPr>
              <a:solidFill>
                <a:srgbClr val="7030A0"/>
              </a:solidFill>
            </c:spPr>
            <c:extLst>
              <c:ext xmlns:c16="http://schemas.microsoft.com/office/drawing/2014/chart" uri="{C3380CC4-5D6E-409C-BE32-E72D297353CC}">
                <c16:uniqueId val="{00000005-1EB3-4677-8B74-89A149FF2E9D}"/>
              </c:ext>
            </c:extLst>
          </c:dPt>
          <c:dPt>
            <c:idx val="3"/>
            <c:invertIfNegative val="0"/>
            <c:bubble3D val="0"/>
            <c:spPr>
              <a:solidFill>
                <a:srgbClr val="7030A0"/>
              </a:solidFill>
            </c:spPr>
            <c:extLst>
              <c:ext xmlns:c16="http://schemas.microsoft.com/office/drawing/2014/chart" uri="{C3380CC4-5D6E-409C-BE32-E72D297353CC}">
                <c16:uniqueId val="{00000007-1EB3-4677-8B74-89A149FF2E9D}"/>
              </c:ext>
            </c:extLst>
          </c:dPt>
          <c:dPt>
            <c:idx val="4"/>
            <c:invertIfNegative val="0"/>
            <c:bubble3D val="0"/>
            <c:spPr>
              <a:solidFill>
                <a:srgbClr val="7030A0"/>
              </a:solidFill>
            </c:spPr>
            <c:extLst>
              <c:ext xmlns:c16="http://schemas.microsoft.com/office/drawing/2014/chart" uri="{C3380CC4-5D6E-409C-BE32-E72D297353CC}">
                <c16:uniqueId val="{00000009-1EB3-4677-8B74-89A149FF2E9D}"/>
              </c:ext>
            </c:extLst>
          </c:dPt>
          <c:dPt>
            <c:idx val="5"/>
            <c:invertIfNegative val="0"/>
            <c:bubble3D val="0"/>
            <c:spPr>
              <a:solidFill>
                <a:srgbClr val="7030A0"/>
              </a:solidFill>
            </c:spPr>
            <c:extLst>
              <c:ext xmlns:c16="http://schemas.microsoft.com/office/drawing/2014/chart" uri="{C3380CC4-5D6E-409C-BE32-E72D297353CC}">
                <c16:uniqueId val="{0000000B-1EB3-4677-8B74-89A149FF2E9D}"/>
              </c:ext>
            </c:extLst>
          </c:dPt>
          <c:dPt>
            <c:idx val="7"/>
            <c:invertIfNegative val="0"/>
            <c:bubble3D val="0"/>
            <c:spPr>
              <a:solidFill>
                <a:srgbClr val="70AD47">
                  <a:lumMod val="75000"/>
                </a:srgbClr>
              </a:solidFill>
            </c:spPr>
            <c:extLst>
              <c:ext xmlns:c16="http://schemas.microsoft.com/office/drawing/2014/chart" uri="{C3380CC4-5D6E-409C-BE32-E72D297353CC}">
                <c16:uniqueId val="{0000000D-1EB3-4677-8B74-89A149FF2E9D}"/>
              </c:ext>
            </c:extLst>
          </c:dPt>
          <c:dPt>
            <c:idx val="8"/>
            <c:invertIfNegative val="0"/>
            <c:bubble3D val="0"/>
            <c:spPr>
              <a:solidFill>
                <a:srgbClr val="70AD47">
                  <a:lumMod val="75000"/>
                </a:srgbClr>
              </a:solidFill>
            </c:spPr>
            <c:extLst>
              <c:ext xmlns:c16="http://schemas.microsoft.com/office/drawing/2014/chart" uri="{C3380CC4-5D6E-409C-BE32-E72D297353CC}">
                <c16:uniqueId val="{0000000F-1EB3-4677-8B74-89A149FF2E9D}"/>
              </c:ext>
            </c:extLst>
          </c:dPt>
          <c:dPt>
            <c:idx val="9"/>
            <c:invertIfNegative val="0"/>
            <c:bubble3D val="0"/>
            <c:spPr>
              <a:solidFill>
                <a:srgbClr val="70AD47">
                  <a:lumMod val="75000"/>
                </a:srgbClr>
              </a:solidFill>
            </c:spPr>
            <c:extLst>
              <c:ext xmlns:c16="http://schemas.microsoft.com/office/drawing/2014/chart" uri="{C3380CC4-5D6E-409C-BE32-E72D297353CC}">
                <c16:uniqueId val="{00000011-1EB3-4677-8B74-89A149FF2E9D}"/>
              </c:ext>
            </c:extLst>
          </c:dPt>
          <c:dPt>
            <c:idx val="10"/>
            <c:invertIfNegative val="0"/>
            <c:bubble3D val="0"/>
            <c:spPr>
              <a:solidFill>
                <a:srgbClr val="70AD47">
                  <a:lumMod val="75000"/>
                </a:srgbClr>
              </a:solidFill>
            </c:spPr>
            <c:extLst>
              <c:ext xmlns:c16="http://schemas.microsoft.com/office/drawing/2014/chart" uri="{C3380CC4-5D6E-409C-BE32-E72D297353CC}">
                <c16:uniqueId val="{00000013-1EB3-4677-8B74-89A149FF2E9D}"/>
              </c:ext>
            </c:extLst>
          </c:dPt>
          <c:dPt>
            <c:idx val="11"/>
            <c:invertIfNegative val="0"/>
            <c:bubble3D val="0"/>
            <c:spPr>
              <a:solidFill>
                <a:srgbClr val="FFC000"/>
              </a:solidFill>
            </c:spPr>
            <c:extLst>
              <c:ext xmlns:c16="http://schemas.microsoft.com/office/drawing/2014/chart" uri="{C3380CC4-5D6E-409C-BE32-E72D297353CC}">
                <c16:uniqueId val="{00000015-1EB3-4677-8B74-89A149FF2E9D}"/>
              </c:ext>
            </c:extLst>
          </c:dPt>
          <c:dPt>
            <c:idx val="12"/>
            <c:invertIfNegative val="0"/>
            <c:bubble3D val="0"/>
            <c:spPr>
              <a:solidFill>
                <a:srgbClr val="FFC000"/>
              </a:solidFill>
            </c:spPr>
            <c:extLst>
              <c:ext xmlns:c16="http://schemas.microsoft.com/office/drawing/2014/chart" uri="{C3380CC4-5D6E-409C-BE32-E72D297353CC}">
                <c16:uniqueId val="{00000017-1EB3-4677-8B74-89A149FF2E9D}"/>
              </c:ext>
            </c:extLst>
          </c:dPt>
          <c:dPt>
            <c:idx val="13"/>
            <c:invertIfNegative val="0"/>
            <c:bubble3D val="0"/>
            <c:spPr>
              <a:solidFill>
                <a:srgbClr val="FFC000"/>
              </a:solidFill>
            </c:spPr>
            <c:extLst>
              <c:ext xmlns:c16="http://schemas.microsoft.com/office/drawing/2014/chart" uri="{C3380CC4-5D6E-409C-BE32-E72D297353CC}">
                <c16:uniqueId val="{00000019-1EB3-4677-8B74-89A149FF2E9D}"/>
              </c:ext>
            </c:extLst>
          </c:dPt>
          <c:dPt>
            <c:idx val="14"/>
            <c:invertIfNegative val="0"/>
            <c:bubble3D val="0"/>
            <c:spPr>
              <a:solidFill>
                <a:srgbClr val="FFC000"/>
              </a:solidFill>
            </c:spPr>
            <c:extLst>
              <c:ext xmlns:c16="http://schemas.microsoft.com/office/drawing/2014/chart" uri="{C3380CC4-5D6E-409C-BE32-E72D297353CC}">
                <c16:uniqueId val="{0000001B-1EB3-4677-8B74-89A149FF2E9D}"/>
              </c:ext>
            </c:extLst>
          </c:dPt>
          <c:dPt>
            <c:idx val="15"/>
            <c:invertIfNegative val="0"/>
            <c:bubble3D val="0"/>
            <c:spPr>
              <a:solidFill>
                <a:srgbClr val="FFC000"/>
              </a:solidFill>
            </c:spPr>
            <c:extLst>
              <c:ext xmlns:c16="http://schemas.microsoft.com/office/drawing/2014/chart" uri="{C3380CC4-5D6E-409C-BE32-E72D297353CC}">
                <c16:uniqueId val="{0000001D-1EB3-4677-8B74-89A149FF2E9D}"/>
              </c:ext>
            </c:extLst>
          </c:dPt>
          <c:dPt>
            <c:idx val="16"/>
            <c:invertIfNegative val="0"/>
            <c:bubble3D val="0"/>
            <c:spPr>
              <a:solidFill>
                <a:srgbClr val="5B9BD5"/>
              </a:solidFill>
            </c:spPr>
            <c:extLst>
              <c:ext xmlns:c16="http://schemas.microsoft.com/office/drawing/2014/chart" uri="{C3380CC4-5D6E-409C-BE32-E72D297353CC}">
                <c16:uniqueId val="{0000001F-1EB3-4677-8B74-89A149FF2E9D}"/>
              </c:ext>
            </c:extLst>
          </c:dPt>
          <c:dPt>
            <c:idx val="17"/>
            <c:invertIfNegative val="0"/>
            <c:bubble3D val="0"/>
            <c:spPr>
              <a:solidFill>
                <a:srgbClr val="5B9BD5"/>
              </a:solidFill>
            </c:spPr>
            <c:extLst>
              <c:ext xmlns:c16="http://schemas.microsoft.com/office/drawing/2014/chart" uri="{C3380CC4-5D6E-409C-BE32-E72D297353CC}">
                <c16:uniqueId val="{00000021-1EB3-4677-8B74-89A149FF2E9D}"/>
              </c:ext>
            </c:extLst>
          </c:dPt>
          <c:dPt>
            <c:idx val="18"/>
            <c:invertIfNegative val="0"/>
            <c:bubble3D val="0"/>
            <c:spPr>
              <a:solidFill>
                <a:srgbClr val="5B9BD5"/>
              </a:solidFill>
            </c:spPr>
            <c:extLst>
              <c:ext xmlns:c16="http://schemas.microsoft.com/office/drawing/2014/chart" uri="{C3380CC4-5D6E-409C-BE32-E72D297353CC}">
                <c16:uniqueId val="{00000023-1EB3-4677-8B74-89A149FF2E9D}"/>
              </c:ext>
            </c:extLst>
          </c:dPt>
          <c:dPt>
            <c:idx val="20"/>
            <c:invertIfNegative val="0"/>
            <c:bubble3D val="0"/>
            <c:spPr>
              <a:solidFill>
                <a:srgbClr val="70AD47"/>
              </a:solidFill>
            </c:spPr>
            <c:extLst>
              <c:ext xmlns:c16="http://schemas.microsoft.com/office/drawing/2014/chart" uri="{C3380CC4-5D6E-409C-BE32-E72D297353CC}">
                <c16:uniqueId val="{00000025-1EB3-4677-8B74-89A149FF2E9D}"/>
              </c:ext>
            </c:extLst>
          </c:dPt>
          <c:dPt>
            <c:idx val="21"/>
            <c:invertIfNegative val="0"/>
            <c:bubble3D val="0"/>
            <c:spPr>
              <a:solidFill>
                <a:srgbClr val="70AD47"/>
              </a:solidFill>
            </c:spPr>
            <c:extLst>
              <c:ext xmlns:c16="http://schemas.microsoft.com/office/drawing/2014/chart" uri="{C3380CC4-5D6E-409C-BE32-E72D297353CC}">
                <c16:uniqueId val="{00000027-1EB3-4677-8B74-89A149FF2E9D}"/>
              </c:ext>
            </c:extLst>
          </c:dPt>
          <c:dPt>
            <c:idx val="22"/>
            <c:invertIfNegative val="0"/>
            <c:bubble3D val="0"/>
            <c:spPr>
              <a:solidFill>
                <a:srgbClr val="70AD47"/>
              </a:solidFill>
            </c:spPr>
            <c:extLst>
              <c:ext xmlns:c16="http://schemas.microsoft.com/office/drawing/2014/chart" uri="{C3380CC4-5D6E-409C-BE32-E72D297353CC}">
                <c16:uniqueId val="{00000029-1EB3-4677-8B74-89A149FF2E9D}"/>
              </c:ext>
            </c:extLst>
          </c:dPt>
          <c:dPt>
            <c:idx val="23"/>
            <c:invertIfNegative val="0"/>
            <c:bubble3D val="0"/>
            <c:spPr>
              <a:solidFill>
                <a:srgbClr val="ED7D31"/>
              </a:solidFill>
            </c:spPr>
            <c:extLst>
              <c:ext xmlns:c16="http://schemas.microsoft.com/office/drawing/2014/chart" uri="{C3380CC4-5D6E-409C-BE32-E72D297353CC}">
                <c16:uniqueId val="{0000002B-1EB3-4677-8B74-89A149FF2E9D}"/>
              </c:ext>
            </c:extLst>
          </c:dPt>
          <c:dPt>
            <c:idx val="24"/>
            <c:invertIfNegative val="0"/>
            <c:bubble3D val="0"/>
            <c:spPr>
              <a:solidFill>
                <a:srgbClr val="ED7D31"/>
              </a:solidFill>
            </c:spPr>
            <c:extLst>
              <c:ext xmlns:c16="http://schemas.microsoft.com/office/drawing/2014/chart" uri="{C3380CC4-5D6E-409C-BE32-E72D297353CC}">
                <c16:uniqueId val="{0000002D-1EB3-4677-8B74-89A149FF2E9D}"/>
              </c:ext>
            </c:extLst>
          </c:dPt>
          <c:dPt>
            <c:idx val="25"/>
            <c:invertIfNegative val="0"/>
            <c:bubble3D val="0"/>
            <c:spPr>
              <a:solidFill>
                <a:srgbClr val="ED7D31"/>
              </a:solidFill>
            </c:spPr>
            <c:extLst>
              <c:ext xmlns:c16="http://schemas.microsoft.com/office/drawing/2014/chart" uri="{C3380CC4-5D6E-409C-BE32-E72D297353CC}">
                <c16:uniqueId val="{0000002F-1EB3-4677-8B74-89A149FF2E9D}"/>
              </c:ext>
            </c:extLst>
          </c:dPt>
          <c:dPt>
            <c:idx val="26"/>
            <c:invertIfNegative val="0"/>
            <c:bubble3D val="0"/>
            <c:spPr>
              <a:solidFill>
                <a:srgbClr val="ED7D31"/>
              </a:solidFill>
            </c:spPr>
            <c:extLst>
              <c:ext xmlns:c16="http://schemas.microsoft.com/office/drawing/2014/chart" uri="{C3380CC4-5D6E-409C-BE32-E72D297353CC}">
                <c16:uniqueId val="{00000031-2AE0-4A60-A95B-24C2E34A4613}"/>
              </c:ext>
            </c:extLst>
          </c:dPt>
          <c:dPt>
            <c:idx val="32"/>
            <c:invertIfNegative val="0"/>
            <c:bubble3D val="0"/>
            <c:spPr>
              <a:solidFill>
                <a:srgbClr val="4472C4"/>
              </a:solidFill>
            </c:spPr>
            <c:extLst>
              <c:ext xmlns:c16="http://schemas.microsoft.com/office/drawing/2014/chart" uri="{C3380CC4-5D6E-409C-BE32-E72D297353CC}">
                <c16:uniqueId val="{00000033-1EB3-4677-8B74-89A149FF2E9D}"/>
              </c:ext>
            </c:extLst>
          </c:dPt>
          <c:dPt>
            <c:idx val="33"/>
            <c:invertIfNegative val="0"/>
            <c:bubble3D val="0"/>
            <c:spPr>
              <a:solidFill>
                <a:srgbClr val="4472C4"/>
              </a:solidFill>
            </c:spPr>
            <c:extLst>
              <c:ext xmlns:c16="http://schemas.microsoft.com/office/drawing/2014/chart" uri="{C3380CC4-5D6E-409C-BE32-E72D297353CC}">
                <c16:uniqueId val="{00000035-1EB3-4677-8B74-89A149FF2E9D}"/>
              </c:ext>
            </c:extLst>
          </c:dPt>
          <c:dPt>
            <c:idx val="34"/>
            <c:invertIfNegative val="0"/>
            <c:bubble3D val="0"/>
            <c:spPr>
              <a:solidFill>
                <a:srgbClr val="00B050"/>
              </a:solidFill>
            </c:spPr>
            <c:extLst>
              <c:ext xmlns:c16="http://schemas.microsoft.com/office/drawing/2014/chart" uri="{C3380CC4-5D6E-409C-BE32-E72D297353CC}">
                <c16:uniqueId val="{00000037-1EB3-4677-8B74-89A149FF2E9D}"/>
              </c:ext>
            </c:extLst>
          </c:dPt>
          <c:dPt>
            <c:idx val="35"/>
            <c:invertIfNegative val="0"/>
            <c:bubble3D val="0"/>
            <c:spPr>
              <a:solidFill>
                <a:srgbClr val="00B050"/>
              </a:solidFill>
            </c:spPr>
            <c:extLst>
              <c:ext xmlns:c16="http://schemas.microsoft.com/office/drawing/2014/chart" uri="{C3380CC4-5D6E-409C-BE32-E72D297353CC}">
                <c16:uniqueId val="{00000039-1EB3-4677-8B74-89A149FF2E9D}"/>
              </c:ext>
            </c:extLst>
          </c:dPt>
          <c:dPt>
            <c:idx val="36"/>
            <c:invertIfNegative val="0"/>
            <c:bubble3D val="0"/>
            <c:spPr>
              <a:solidFill>
                <a:srgbClr val="00B050"/>
              </a:solidFill>
            </c:spPr>
            <c:extLst>
              <c:ext xmlns:c16="http://schemas.microsoft.com/office/drawing/2014/chart" uri="{C3380CC4-5D6E-409C-BE32-E72D297353CC}">
                <c16:uniqueId val="{0000003B-1EB3-4677-8B74-89A149FF2E9D}"/>
              </c:ext>
            </c:extLst>
          </c:dPt>
          <c:dPt>
            <c:idx val="37"/>
            <c:invertIfNegative val="0"/>
            <c:bubble3D val="0"/>
            <c:spPr>
              <a:solidFill>
                <a:srgbClr val="C00000"/>
              </a:solidFill>
            </c:spPr>
            <c:extLst>
              <c:ext xmlns:c16="http://schemas.microsoft.com/office/drawing/2014/chart" uri="{C3380CC4-5D6E-409C-BE32-E72D297353CC}">
                <c16:uniqueId val="{0000003D-1EB3-4677-8B74-89A149FF2E9D}"/>
              </c:ext>
            </c:extLst>
          </c:dPt>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Sheet1!$C$3:$C$40</c:f>
              <c:numCache>
                <c:formatCode>0%</c:formatCode>
                <c:ptCount val="38"/>
                <c:pt idx="0">
                  <c:v>0.31373384105751956</c:v>
                </c:pt>
                <c:pt idx="1">
                  <c:v>0.21908894319967495</c:v>
                </c:pt>
                <c:pt idx="2">
                  <c:v>0.25405727274943157</c:v>
                </c:pt>
                <c:pt idx="3">
                  <c:v>0.24651519917278064</c:v>
                </c:pt>
                <c:pt idx="4">
                  <c:v>0.21491936129099076</c:v>
                </c:pt>
                <c:pt idx="5">
                  <c:v>0.29825099140377842</c:v>
                </c:pt>
                <c:pt idx="7">
                  <c:v>0.19525592492670693</c:v>
                </c:pt>
                <c:pt idx="8">
                  <c:v>0.28298597314153301</c:v>
                </c:pt>
                <c:pt idx="9">
                  <c:v>0.29825099140377842</c:v>
                </c:pt>
                <c:pt idx="11">
                  <c:v>0.24557549766619802</c:v>
                </c:pt>
                <c:pt idx="12">
                  <c:v>0.3257015460960106</c:v>
                </c:pt>
                <c:pt idx="13">
                  <c:v>0.47612344461004952</c:v>
                </c:pt>
                <c:pt idx="14">
                  <c:v>0.3394730922238256</c:v>
                </c:pt>
                <c:pt idx="15">
                  <c:v>0.25765498641678514</c:v>
                </c:pt>
                <c:pt idx="17">
                  <c:v>0.25701184825679368</c:v>
                </c:pt>
                <c:pt idx="18">
                  <c:v>0.11839732607564631</c:v>
                </c:pt>
                <c:pt idx="20">
                  <c:v>0.31148794087631904</c:v>
                </c:pt>
                <c:pt idx="21">
                  <c:v>0.24219314687994198</c:v>
                </c:pt>
                <c:pt idx="23">
                  <c:v>0.42779845885590201</c:v>
                </c:pt>
                <c:pt idx="24">
                  <c:v>0.39207826194588224</c:v>
                </c:pt>
                <c:pt idx="25">
                  <c:v>0.18402323210910995</c:v>
                </c:pt>
                <c:pt idx="27">
                  <c:v>0.30863173679498218</c:v>
                </c:pt>
                <c:pt idx="28">
                  <c:v>0.30267369510319109</c:v>
                </c:pt>
                <c:pt idx="29">
                  <c:v>0.31315138498177092</c:v>
                </c:pt>
                <c:pt idx="30">
                  <c:v>0.24875493568128187</c:v>
                </c:pt>
                <c:pt idx="31">
                  <c:v>0.19369287875717603</c:v>
                </c:pt>
                <c:pt idx="32">
                  <c:v>0.18023171637390661</c:v>
                </c:pt>
                <c:pt idx="34">
                  <c:v>0.23097528015875507</c:v>
                </c:pt>
                <c:pt idx="35">
                  <c:v>0.29541990551887509</c:v>
                </c:pt>
                <c:pt idx="37">
                  <c:v>0.2645988800676724</c:v>
                </c:pt>
              </c:numCache>
            </c:numRef>
          </c:val>
          <c:extLst>
            <c:ext xmlns:c16="http://schemas.microsoft.com/office/drawing/2014/chart" uri="{C3380CC4-5D6E-409C-BE32-E72D297353CC}">
              <c16:uniqueId val="{0000003E-1EB3-4677-8B74-89A149FF2E9D}"/>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lv-LV"/>
          </a:p>
        </c:txPr>
        <c:crossAx val="-1720593120"/>
        <c:crosses val="autoZero"/>
        <c:auto val="1"/>
        <c:lblAlgn val="ctr"/>
        <c:lblOffset val="100"/>
        <c:noMultiLvlLbl val="0"/>
      </c:catAx>
      <c:valAx>
        <c:axId val="-1720593120"/>
        <c:scaling>
          <c:orientation val="minMax"/>
          <c:max val="0.75000000000000011"/>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lv-LV"/>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9063024624708301"/>
          <c:y val="0"/>
          <c:w val="0.50936975375291704"/>
          <c:h val="0.88445189145464898"/>
        </c:manualLayout>
      </c:layout>
      <c:barChart>
        <c:barDir val="bar"/>
        <c:grouping val="percentStacked"/>
        <c:varyColors val="0"/>
        <c:ser>
          <c:idx val="0"/>
          <c:order val="0"/>
          <c:tx>
            <c:strRef>
              <c:f>Sheet1!$B$1</c:f>
              <c:strCache>
                <c:ptCount val="1"/>
                <c:pt idx="0">
                  <c:v>Pilnībā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Ticu, ka valdības atbalsts kompensēs daļu manas mājsaimniecības izdevumu </c:v>
                </c:pt>
                <c:pt idx="1">
                  <c:v>Lai apstādinātu karu Ukrainā/ Eiropā, es esmu gatavs/-a pieciest cenu kāpumu</c:v>
                </c:pt>
                <c:pt idx="2">
                  <c:v>Mani ļoti satrauc pašreiz vērojamais cenu kāpums dažādām precēm un pakalpojumiem</c:v>
                </c:pt>
              </c:strCache>
            </c:strRef>
          </c:cat>
          <c:val>
            <c:numRef>
              <c:f>Sheet1!$B$2:$B$4</c:f>
              <c:numCache>
                <c:formatCode>0%</c:formatCode>
                <c:ptCount val="3"/>
                <c:pt idx="0">
                  <c:v>8.0860269253585082E-2</c:v>
                </c:pt>
                <c:pt idx="1">
                  <c:v>0.3015702097441495</c:v>
                </c:pt>
                <c:pt idx="2">
                  <c:v>0.57639668365307972</c:v>
                </c:pt>
              </c:numCache>
            </c:numRef>
          </c:val>
          <c:extLst>
            <c:ext xmlns:c16="http://schemas.microsoft.com/office/drawing/2014/chart" uri="{C3380CC4-5D6E-409C-BE32-E72D297353CC}">
              <c16:uniqueId val="{00000000-88B9-4253-B680-F8E90F30B8A4}"/>
            </c:ext>
          </c:extLst>
        </c:ser>
        <c:ser>
          <c:idx val="1"/>
          <c:order val="1"/>
          <c:tx>
            <c:strRef>
              <c:f>Sheet1!$C$1</c:f>
              <c:strCache>
                <c:ptCount val="1"/>
                <c:pt idx="0">
                  <c:v>Drīzāk piekrīt</c:v>
                </c:pt>
              </c:strCache>
            </c:strRef>
          </c:tx>
          <c:spPr>
            <a:solidFill>
              <a:srgbClr val="70AD47">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Ticu, ka valdības atbalsts kompensēs daļu manas mājsaimniecības izdevumu </c:v>
                </c:pt>
                <c:pt idx="1">
                  <c:v>Lai apstādinātu karu Ukrainā/ Eiropā, es esmu gatavs/-a pieciest cenu kāpumu</c:v>
                </c:pt>
                <c:pt idx="2">
                  <c:v>Mani ļoti satrauc pašreiz vērojamais cenu kāpums dažādām precēm un pakalpojumiem</c:v>
                </c:pt>
              </c:strCache>
            </c:strRef>
          </c:cat>
          <c:val>
            <c:numRef>
              <c:f>Sheet1!$C$2:$C$4</c:f>
              <c:numCache>
                <c:formatCode>0%</c:formatCode>
                <c:ptCount val="3"/>
                <c:pt idx="0">
                  <c:v>0.13782857943492272</c:v>
                </c:pt>
                <c:pt idx="1">
                  <c:v>0.21368227911896842</c:v>
                </c:pt>
                <c:pt idx="2">
                  <c:v>0.22880897590281055</c:v>
                </c:pt>
              </c:numCache>
            </c:numRef>
          </c:val>
          <c:extLst>
            <c:ext xmlns:c16="http://schemas.microsoft.com/office/drawing/2014/chart" uri="{C3380CC4-5D6E-409C-BE32-E72D297353CC}">
              <c16:uniqueId val="{00000001-88B9-4253-B680-F8E90F30B8A4}"/>
            </c:ext>
          </c:extLst>
        </c:ser>
        <c:ser>
          <c:idx val="2"/>
          <c:order val="2"/>
          <c:tx>
            <c:strRef>
              <c:f>Sheet1!$D$1</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Ticu, ka valdības atbalsts kompensēs daļu manas mājsaimniecības izdevumu </c:v>
                </c:pt>
                <c:pt idx="1">
                  <c:v>Lai apstādinātu karu Ukrainā/ Eiropā, es esmu gatavs/-a pieciest cenu kāpumu</c:v>
                </c:pt>
                <c:pt idx="2">
                  <c:v>Mani ļoti satrauc pašreiz vērojamais cenu kāpums dažādām precēm un pakalpojumiem</c:v>
                </c:pt>
              </c:strCache>
            </c:strRef>
          </c:cat>
          <c:val>
            <c:numRef>
              <c:f>Sheet1!$D$2:$D$4</c:f>
              <c:numCache>
                <c:formatCode>0%</c:formatCode>
                <c:ptCount val="3"/>
                <c:pt idx="0">
                  <c:v>0.24807733835235679</c:v>
                </c:pt>
                <c:pt idx="1">
                  <c:v>0.1651195845293072</c:v>
                </c:pt>
                <c:pt idx="2">
                  <c:v>0.15225887796120441</c:v>
                </c:pt>
              </c:numCache>
            </c:numRef>
          </c:val>
          <c:extLst>
            <c:ext xmlns:c16="http://schemas.microsoft.com/office/drawing/2014/chart" uri="{C3380CC4-5D6E-409C-BE32-E72D297353CC}">
              <c16:uniqueId val="{00000002-88B9-4253-B680-F8E90F30B8A4}"/>
            </c:ext>
          </c:extLst>
        </c:ser>
        <c:ser>
          <c:idx val="3"/>
          <c:order val="3"/>
          <c:tx>
            <c:strRef>
              <c:f>Sheet1!$E$1</c:f>
              <c:strCache>
                <c:ptCount val="1"/>
                <c:pt idx="0">
                  <c:v>Drīzāk nepiekrīt</c:v>
                </c:pt>
              </c:strCache>
            </c:strRef>
          </c:tx>
          <c:spPr>
            <a:solidFill>
              <a:srgbClr val="ED7D31">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Ticu, ka valdības atbalsts kompensēs daļu manas mājsaimniecības izdevumu </c:v>
                </c:pt>
                <c:pt idx="1">
                  <c:v>Lai apstādinātu karu Ukrainā/ Eiropā, es esmu gatavs/-a pieciest cenu kāpumu</c:v>
                </c:pt>
                <c:pt idx="2">
                  <c:v>Mani ļoti satrauc pašreiz vērojamais cenu kāpums dažādām precēm un pakalpojumiem</c:v>
                </c:pt>
              </c:strCache>
            </c:strRef>
          </c:cat>
          <c:val>
            <c:numRef>
              <c:f>Sheet1!$E$2:$E$4</c:f>
              <c:numCache>
                <c:formatCode>0%</c:formatCode>
                <c:ptCount val="3"/>
                <c:pt idx="0">
                  <c:v>0.24824709727144639</c:v>
                </c:pt>
                <c:pt idx="1">
                  <c:v>6.7307944950000989E-2</c:v>
                </c:pt>
                <c:pt idx="2">
                  <c:v>2.507999586597514E-2</c:v>
                </c:pt>
              </c:numCache>
            </c:numRef>
          </c:val>
          <c:extLst>
            <c:ext xmlns:c16="http://schemas.microsoft.com/office/drawing/2014/chart" uri="{C3380CC4-5D6E-409C-BE32-E72D297353CC}">
              <c16:uniqueId val="{00000003-88B9-4253-B680-F8E90F30B8A4}"/>
            </c:ext>
          </c:extLst>
        </c:ser>
        <c:ser>
          <c:idx val="4"/>
          <c:order val="4"/>
          <c:tx>
            <c:strRef>
              <c:f>Sheet1!$F$1</c:f>
              <c:strCache>
                <c:ptCount val="1"/>
                <c:pt idx="0">
                  <c:v>Pilnībā nepiekrīt</c:v>
                </c:pt>
              </c:strCache>
            </c:strRef>
          </c:tx>
          <c:spPr>
            <a:solidFill>
              <a:srgbClr val="ED7D31"/>
            </a:solidFill>
          </c:spPr>
          <c:invertIfNegative val="0"/>
          <c:dLbls>
            <c:dLbl>
              <c:idx val="2"/>
              <c:layout>
                <c:manualLayout>
                  <c:x val="0"/>
                  <c:y val="-3.9797419643943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B9-4253-B680-F8E90F30B8A4}"/>
                </c:ext>
              </c:extLst>
            </c:dLbl>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Ticu, ka valdības atbalsts kompensēs daļu manas mājsaimniecības izdevumu </c:v>
                </c:pt>
                <c:pt idx="1">
                  <c:v>Lai apstādinātu karu Ukrainā/ Eiropā, es esmu gatavs/-a pieciest cenu kāpumu</c:v>
                </c:pt>
                <c:pt idx="2">
                  <c:v>Mani ļoti satrauc pašreiz vērojamais cenu kāpums dažādām precēm un pakalpojumiem</c:v>
                </c:pt>
              </c:strCache>
            </c:strRef>
          </c:cat>
          <c:val>
            <c:numRef>
              <c:f>Sheet1!$F$2:$F$4</c:f>
              <c:numCache>
                <c:formatCode>0%</c:formatCode>
                <c:ptCount val="3"/>
                <c:pt idx="0">
                  <c:v>0.25011374896085187</c:v>
                </c:pt>
                <c:pt idx="1">
                  <c:v>0.1899973687257199</c:v>
                </c:pt>
                <c:pt idx="2">
                  <c:v>9.7452621575397514E-3</c:v>
                </c:pt>
              </c:numCache>
            </c:numRef>
          </c:val>
          <c:extLst>
            <c:ext xmlns:c16="http://schemas.microsoft.com/office/drawing/2014/chart" uri="{C3380CC4-5D6E-409C-BE32-E72D297353CC}">
              <c16:uniqueId val="{00000004-88B9-4253-B680-F8E90F30B8A4}"/>
            </c:ext>
          </c:extLst>
        </c:ser>
        <c:ser>
          <c:idx val="5"/>
          <c:order val="5"/>
          <c:tx>
            <c:strRef>
              <c:f>Sheet1!$G$1</c:f>
              <c:strCache>
                <c:ptCount val="1"/>
                <c:pt idx="0">
                  <c:v>Grūti atbildēt/ NA</c:v>
                </c:pt>
              </c:strCache>
            </c:strRef>
          </c:tx>
          <c:spPr>
            <a:solidFill>
              <a:sysClr val="window" lastClr="FFFFFF">
                <a:lumMod val="65000"/>
              </a:sysClr>
            </a:solidFill>
          </c:spPr>
          <c:invertIfNegative val="0"/>
          <c:dLbls>
            <c:dLbl>
              <c:idx val="2"/>
              <c:layout>
                <c:manualLayout>
                  <c:x val="0"/>
                  <c:y val="2.32151614589671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8B9-4253-B680-F8E90F30B8A4}"/>
                </c:ext>
              </c:extLst>
            </c:dLbl>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Ticu, ka valdības atbalsts kompensēs daļu manas mājsaimniecības izdevumu </c:v>
                </c:pt>
                <c:pt idx="1">
                  <c:v>Lai apstādinātu karu Ukrainā/ Eiropā, es esmu gatavs/-a pieciest cenu kāpumu</c:v>
                </c:pt>
                <c:pt idx="2">
                  <c:v>Mani ļoti satrauc pašreiz vērojamais cenu kāpums dažādām precēm un pakalpojumiem</c:v>
                </c:pt>
              </c:strCache>
            </c:strRef>
          </c:cat>
          <c:val>
            <c:numRef>
              <c:f>Sheet1!$G$2:$G$4</c:f>
              <c:numCache>
                <c:formatCode>0%</c:formatCode>
                <c:ptCount val="3"/>
                <c:pt idx="0">
                  <c:v>3.4872966726831239E-2</c:v>
                </c:pt>
                <c:pt idx="1">
                  <c:v>6.2322612931848015E-2</c:v>
                </c:pt>
                <c:pt idx="2">
                  <c:v>7.7102044593822163E-3</c:v>
                </c:pt>
              </c:numCache>
            </c:numRef>
          </c:val>
          <c:extLst>
            <c:ext xmlns:c16="http://schemas.microsoft.com/office/drawing/2014/chart" uri="{C3380CC4-5D6E-409C-BE32-E72D297353CC}">
              <c16:uniqueId val="{00000005-88B9-4253-B680-F8E90F30B8A4}"/>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lv-LV"/>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5260701473302915"/>
          <c:y val="0.90279517716499336"/>
          <c:w val="0.8404998084357912"/>
          <c:h val="8.2645891951181036E-2"/>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431830955554763E-2"/>
          <c:y val="0"/>
          <c:w val="0.95774167427522949"/>
          <c:h val="0.85506755398133505"/>
        </c:manualLayout>
      </c:layout>
      <c:barChart>
        <c:barDir val="bar"/>
        <c:grouping val="percentStacked"/>
        <c:varyColors val="0"/>
        <c:ser>
          <c:idx val="0"/>
          <c:order val="0"/>
          <c:tx>
            <c:strRef>
              <c:f>Sheet1!$B$1</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Ticu, ka valdības atbalsts kompensēs daļu manas mājsaimniecības izdevumu </c:v>
                </c:pt>
                <c:pt idx="1">
                  <c:v>Lai apstādinātu karu Ukrainā/ Eiropā, es esmu gatavs/-a pieciest cenu kāpumu</c:v>
                </c:pt>
                <c:pt idx="2">
                  <c:v>Mani ļoti satrauc pašreiz vērojamais cenu kāpums dažādām precēm un pakalpojumiem</c:v>
                </c:pt>
              </c:strCache>
            </c:strRef>
          </c:cat>
          <c:val>
            <c:numRef>
              <c:f>Sheet1!$B$2:$B$4</c:f>
              <c:numCache>
                <c:formatCode>0%</c:formatCode>
                <c:ptCount val="3"/>
                <c:pt idx="0">
                  <c:v>0.2186888486885078</c:v>
                </c:pt>
                <c:pt idx="1">
                  <c:v>0.51525248886311792</c:v>
                </c:pt>
                <c:pt idx="2">
                  <c:v>0.8052056595558903</c:v>
                </c:pt>
              </c:numCache>
            </c:numRef>
          </c:val>
          <c:extLst>
            <c:ext xmlns:c16="http://schemas.microsoft.com/office/drawing/2014/chart" uri="{C3380CC4-5D6E-409C-BE32-E72D297353CC}">
              <c16:uniqueId val="{00000000-C853-4433-BF9B-A7B4B99C3CAD}"/>
            </c:ext>
          </c:extLst>
        </c:ser>
        <c:ser>
          <c:idx val="1"/>
          <c:order val="1"/>
          <c:tx>
            <c:strRef>
              <c:f>Sheet1!$C$1</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Ticu, ka valdības atbalsts kompensēs daļu manas mājsaimniecības izdevumu </c:v>
                </c:pt>
                <c:pt idx="1">
                  <c:v>Lai apstādinātu karu Ukrainā/ Eiropā, es esmu gatavs/-a pieciest cenu kāpumu</c:v>
                </c:pt>
                <c:pt idx="2">
                  <c:v>Mani ļoti satrauc pašreiz vērojamais cenu kāpums dažādām precēm un pakalpojumiem</c:v>
                </c:pt>
              </c:strCache>
            </c:strRef>
          </c:cat>
          <c:val>
            <c:numRef>
              <c:f>Sheet1!$C$2:$C$4</c:f>
              <c:numCache>
                <c:formatCode>0%</c:formatCode>
                <c:ptCount val="3"/>
                <c:pt idx="0">
                  <c:v>0.24807733835235679</c:v>
                </c:pt>
                <c:pt idx="1">
                  <c:v>0.1651195845293072</c:v>
                </c:pt>
                <c:pt idx="2">
                  <c:v>0.15225887796120441</c:v>
                </c:pt>
              </c:numCache>
            </c:numRef>
          </c:val>
          <c:extLst>
            <c:ext xmlns:c16="http://schemas.microsoft.com/office/drawing/2014/chart" uri="{C3380CC4-5D6E-409C-BE32-E72D297353CC}">
              <c16:uniqueId val="{00000001-C853-4433-BF9B-A7B4B99C3CAD}"/>
            </c:ext>
          </c:extLst>
        </c:ser>
        <c:ser>
          <c:idx val="2"/>
          <c:order val="2"/>
          <c:tx>
            <c:strRef>
              <c:f>Sheet1!$D$1</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Ticu, ka valdības atbalsts kompensēs daļu manas mājsaimniecības izdevumu </c:v>
                </c:pt>
                <c:pt idx="1">
                  <c:v>Lai apstādinātu karu Ukrainā/ Eiropā, es esmu gatavs/-a pieciest cenu kāpumu</c:v>
                </c:pt>
                <c:pt idx="2">
                  <c:v>Mani ļoti satrauc pašreiz vērojamais cenu kāpums dažādām precēm un pakalpojumiem</c:v>
                </c:pt>
              </c:strCache>
            </c:strRef>
          </c:cat>
          <c:val>
            <c:numRef>
              <c:f>Sheet1!$D$2:$D$4</c:f>
              <c:numCache>
                <c:formatCode>0%</c:formatCode>
                <c:ptCount val="3"/>
                <c:pt idx="0">
                  <c:v>0.49836084623229826</c:v>
                </c:pt>
                <c:pt idx="1">
                  <c:v>0.2573053136757209</c:v>
                </c:pt>
                <c:pt idx="2">
                  <c:v>3.4825258023514889E-2</c:v>
                </c:pt>
              </c:numCache>
            </c:numRef>
          </c:val>
          <c:extLst>
            <c:ext xmlns:c16="http://schemas.microsoft.com/office/drawing/2014/chart" uri="{C3380CC4-5D6E-409C-BE32-E72D297353CC}">
              <c16:uniqueId val="{00000002-C853-4433-BF9B-A7B4B99C3CAD}"/>
            </c:ext>
          </c:extLst>
        </c:ser>
        <c:ser>
          <c:idx val="3"/>
          <c:order val="3"/>
          <c:tx>
            <c:strRef>
              <c:f>Sheet1!$E$1</c:f>
              <c:strCache>
                <c:ptCount val="1"/>
                <c:pt idx="0">
                  <c:v>Grūti atbildēt/ NA</c:v>
                </c:pt>
              </c:strCache>
            </c:strRef>
          </c:tx>
          <c:spPr>
            <a:solidFill>
              <a:sysClr val="window" lastClr="FFFFFF">
                <a:lumMod val="65000"/>
              </a:sysClr>
            </a:solidFill>
          </c:spPr>
          <c:invertIfNegative val="0"/>
          <c:dLbls>
            <c:dLbl>
              <c:idx val="2"/>
              <c:layout>
                <c:manualLayout>
                  <c:x val="0"/>
                  <c:y val="-2.90924232945044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53-4433-BF9B-A7B4B99C3CAD}"/>
                </c:ext>
              </c:extLst>
            </c:dLbl>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Ticu, ka valdības atbalsts kompensēs daļu manas mājsaimniecības izdevumu </c:v>
                </c:pt>
                <c:pt idx="1">
                  <c:v>Lai apstādinātu karu Ukrainā/ Eiropā, es esmu gatavs/-a pieciest cenu kāpumu</c:v>
                </c:pt>
                <c:pt idx="2">
                  <c:v>Mani ļoti satrauc pašreiz vērojamais cenu kāpums dažādām precēm un pakalpojumiem</c:v>
                </c:pt>
              </c:strCache>
            </c:strRef>
          </c:cat>
          <c:val>
            <c:numRef>
              <c:f>Sheet1!$E$2:$E$4</c:f>
              <c:numCache>
                <c:formatCode>0%</c:formatCode>
                <c:ptCount val="3"/>
                <c:pt idx="0">
                  <c:v>3.4872966726831239E-2</c:v>
                </c:pt>
                <c:pt idx="1">
                  <c:v>6.2322612931848015E-2</c:v>
                </c:pt>
                <c:pt idx="2">
                  <c:v>7.7102044593822163E-3</c:v>
                </c:pt>
              </c:numCache>
            </c:numRef>
          </c:val>
          <c:extLst>
            <c:ext xmlns:c16="http://schemas.microsoft.com/office/drawing/2014/chart" uri="{C3380CC4-5D6E-409C-BE32-E72D297353CC}">
              <c16:uniqueId val="{00000003-C853-4433-BF9B-A7B4B99C3CAD}"/>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1"/>
        <c:axPos val="l"/>
        <c:numFmt formatCode="General" sourceLinked="1"/>
        <c:majorTickMark val="out"/>
        <c:minorTickMark val="none"/>
        <c:tickLblPos val="nextTo"/>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
          <c:y val="0.84474827036253275"/>
          <c:w val="1"/>
          <c:h val="0.1552517296374672"/>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213351526093254"/>
          <c:y val="0.10457035103608223"/>
          <c:w val="0.48786648473906746"/>
          <c:h val="0.89219637909090188"/>
        </c:manualLayout>
      </c:layout>
      <c:barChart>
        <c:barDir val="bar"/>
        <c:grouping val="clustered"/>
        <c:varyColors val="0"/>
        <c:ser>
          <c:idx val="0"/>
          <c:order val="0"/>
          <c:tx>
            <c:strRef>
              <c:f>Sheet1!$B$2</c:f>
              <c:strCache>
                <c:ptCount val="1"/>
                <c:pt idx="0">
                  <c:v>2022 V</c:v>
                </c:pt>
              </c:strCache>
            </c:strRef>
          </c:tx>
          <c:spPr>
            <a:solidFill>
              <a:srgbClr val="70AD47">
                <a:lumMod val="60000"/>
                <a:lumOff val="40000"/>
              </a:srgbClr>
            </a:solidFill>
          </c:spPr>
          <c:invertIfNegative val="0"/>
          <c:dLbls>
            <c:spPr>
              <a:noFill/>
              <a:ln w="25400">
                <a:noFill/>
              </a:ln>
            </c:spPr>
            <c:txPr>
              <a:bodyPr/>
              <a:lstStyle/>
              <a:p>
                <a:pPr>
                  <a:defRPr lang="en-US" sz="900" b="0" i="0" u="none" strike="noStrike" baseline="0">
                    <a:solidFill>
                      <a:srgbClr val="000000"/>
                    </a:solidFill>
                    <a:latin typeface="+mn-lt"/>
                    <a:ea typeface="Arial"/>
                    <a:cs typeface="Aria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Sheet1!$A$3:$A$5</c:f>
              <c:strCache>
                <c:ptCount val="3"/>
                <c:pt idx="0">
                  <c:v>Ticu, ka valdības atbalsts kompensēs daļu manas mājsaimniecības izdevumu </c:v>
                </c:pt>
                <c:pt idx="1">
                  <c:v>Lai apstādinātu karu Ukrainā/ Eiropā, es esmu gatavs/-a pieciest cenu kāpumu</c:v>
                </c:pt>
                <c:pt idx="2">
                  <c:v>Mani ļoti satrauc pašreiz vērojamais cenu kāpums dažādām precēm un pakalpojumiem</c:v>
                </c:pt>
              </c:strCache>
            </c:strRef>
          </c:cat>
          <c:val>
            <c:numRef>
              <c:f>Sheet1!$B$3:$B$5</c:f>
              <c:numCache>
                <c:formatCode>0%</c:formatCode>
                <c:ptCount val="3"/>
                <c:pt idx="0">
                  <c:v>0.13600000000000001</c:v>
                </c:pt>
                <c:pt idx="1">
                  <c:v>0.442</c:v>
                </c:pt>
                <c:pt idx="2">
                  <c:v>0.80600000000000005</c:v>
                </c:pt>
              </c:numCache>
            </c:numRef>
          </c:val>
          <c:extLst>
            <c:ext xmlns:c16="http://schemas.microsoft.com/office/drawing/2014/chart" uri="{C3380CC4-5D6E-409C-BE32-E72D297353CC}">
              <c16:uniqueId val="{00000000-A18D-4DB2-A486-291D03166297}"/>
            </c:ext>
          </c:extLst>
        </c:ser>
        <c:ser>
          <c:idx val="1"/>
          <c:order val="1"/>
          <c:tx>
            <c:strRef>
              <c:f>Sheet1!$C$2</c:f>
              <c:strCache>
                <c:ptCount val="1"/>
              </c:strCache>
            </c:strRef>
          </c:tx>
          <c:spPr>
            <a:solidFill>
              <a:srgbClr val="ED7D31">
                <a:lumMod val="60000"/>
                <a:lumOff val="40000"/>
              </a:srgbClr>
            </a:solidFill>
          </c:spPr>
          <c:invertIfNegative val="0"/>
          <c:dLbls>
            <c:spPr>
              <a:noFill/>
              <a:ln>
                <a:noFill/>
              </a:ln>
              <a:effectLst/>
            </c:spPr>
            <c:txPr>
              <a:bodyPr/>
              <a:lstStyle/>
              <a:p>
                <a:pPr>
                  <a:defRPr sz="900">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Sheet1!$A$3:$A$5</c:f>
              <c:strCache>
                <c:ptCount val="3"/>
                <c:pt idx="0">
                  <c:v>Ticu, ka valdības atbalsts kompensēs daļu manas mājsaimniecības izdevumu </c:v>
                </c:pt>
                <c:pt idx="1">
                  <c:v>Lai apstādinātu karu Ukrainā/ Eiropā, es esmu gatavs/-a pieciest cenu kāpumu</c:v>
                </c:pt>
                <c:pt idx="2">
                  <c:v>Mani ļoti satrauc pašreiz vērojamais cenu kāpums dažādām precēm un pakalpojumiem</c:v>
                </c:pt>
              </c:strCache>
            </c:strRef>
          </c:cat>
          <c:val>
            <c:numRef>
              <c:f>Sheet1!$C$3:$C$5</c:f>
              <c:numCache>
                <c:formatCode>0%</c:formatCode>
                <c:ptCount val="3"/>
                <c:pt idx="0">
                  <c:v>-0.62</c:v>
                </c:pt>
                <c:pt idx="1">
                  <c:v>-0.36499999999999999</c:v>
                </c:pt>
                <c:pt idx="2">
                  <c:v>-7.5999999999999998E-2</c:v>
                </c:pt>
              </c:numCache>
            </c:numRef>
          </c:val>
          <c:extLst>
            <c:ext xmlns:c16="http://schemas.microsoft.com/office/drawing/2014/chart" uri="{C3380CC4-5D6E-409C-BE32-E72D297353CC}">
              <c16:uniqueId val="{00000001-A18D-4DB2-A486-291D03166297}"/>
            </c:ext>
          </c:extLst>
        </c:ser>
        <c:ser>
          <c:idx val="2"/>
          <c:order val="2"/>
          <c:tx>
            <c:strRef>
              <c:f>Sheet1!$D$2</c:f>
              <c:strCache>
                <c:ptCount val="1"/>
                <c:pt idx="0">
                  <c:v>2022 XII</c:v>
                </c:pt>
              </c:strCache>
            </c:strRef>
          </c:tx>
          <c:spPr>
            <a:solidFill>
              <a:srgbClr val="70AD47"/>
            </a:solidFill>
          </c:spPr>
          <c:invertIfNegative val="0"/>
          <c:dLbls>
            <c:spPr>
              <a:noFill/>
              <a:ln>
                <a:noFill/>
              </a:ln>
              <a:effectLst/>
            </c:spPr>
            <c:txPr>
              <a:bodyPr/>
              <a:lstStyle/>
              <a:p>
                <a:pPr>
                  <a:defRPr lang="en-US" sz="900" b="1">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Sheet1!$A$3:$A$5</c:f>
              <c:strCache>
                <c:ptCount val="3"/>
                <c:pt idx="0">
                  <c:v>Ticu, ka valdības atbalsts kompensēs daļu manas mājsaimniecības izdevumu </c:v>
                </c:pt>
                <c:pt idx="1">
                  <c:v>Lai apstādinātu karu Ukrainā/ Eiropā, es esmu gatavs/-a pieciest cenu kāpumu</c:v>
                </c:pt>
                <c:pt idx="2">
                  <c:v>Mani ļoti satrauc pašreiz vērojamais cenu kāpums dažādām precēm un pakalpojumiem</c:v>
                </c:pt>
              </c:strCache>
            </c:strRef>
          </c:cat>
          <c:val>
            <c:numRef>
              <c:f>Sheet1!$D$3:$D$5</c:f>
              <c:numCache>
                <c:formatCode>0%</c:formatCode>
                <c:ptCount val="3"/>
                <c:pt idx="0">
                  <c:v>0.2186888486885078</c:v>
                </c:pt>
                <c:pt idx="1">
                  <c:v>0.51525248886311792</c:v>
                </c:pt>
                <c:pt idx="2">
                  <c:v>0.8052056595558903</c:v>
                </c:pt>
              </c:numCache>
            </c:numRef>
          </c:val>
          <c:extLst>
            <c:ext xmlns:c16="http://schemas.microsoft.com/office/drawing/2014/chart" uri="{C3380CC4-5D6E-409C-BE32-E72D297353CC}">
              <c16:uniqueId val="{00000002-A18D-4DB2-A486-291D03166297}"/>
            </c:ext>
          </c:extLst>
        </c:ser>
        <c:ser>
          <c:idx val="3"/>
          <c:order val="3"/>
          <c:tx>
            <c:strRef>
              <c:f>Sheet1!$E$2</c:f>
              <c:strCache>
                <c:ptCount val="1"/>
              </c:strCache>
            </c:strRef>
          </c:tx>
          <c:spPr>
            <a:solidFill>
              <a:srgbClr val="ED7D31"/>
            </a:solidFill>
          </c:spPr>
          <c:invertIfNegative val="0"/>
          <c:dLbls>
            <c:spPr>
              <a:noFill/>
              <a:ln>
                <a:noFill/>
              </a:ln>
              <a:effectLst/>
            </c:spPr>
            <c:txPr>
              <a:bodyPr/>
              <a:lstStyle/>
              <a:p>
                <a:pPr>
                  <a:defRPr sz="900" b="1">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Sheet1!$A$3:$A$5</c:f>
              <c:strCache>
                <c:ptCount val="3"/>
                <c:pt idx="0">
                  <c:v>Ticu, ka valdības atbalsts kompensēs daļu manas mājsaimniecības izdevumu </c:v>
                </c:pt>
                <c:pt idx="1">
                  <c:v>Lai apstādinātu karu Ukrainā/ Eiropā, es esmu gatavs/-a pieciest cenu kāpumu</c:v>
                </c:pt>
                <c:pt idx="2">
                  <c:v>Mani ļoti satrauc pašreiz vērojamais cenu kāpums dažādām precēm un pakalpojumiem</c:v>
                </c:pt>
              </c:strCache>
            </c:strRef>
          </c:cat>
          <c:val>
            <c:numRef>
              <c:f>Sheet1!$E$3:$E$5</c:f>
              <c:numCache>
                <c:formatCode>0%</c:formatCode>
                <c:ptCount val="3"/>
                <c:pt idx="0">
                  <c:v>-0.49836084623229798</c:v>
                </c:pt>
                <c:pt idx="1">
                  <c:v>-0.25730531367572101</c:v>
                </c:pt>
                <c:pt idx="2">
                  <c:v>-3.4825258023514903E-2</c:v>
                </c:pt>
              </c:numCache>
            </c:numRef>
          </c:val>
          <c:extLst>
            <c:ext xmlns:c16="http://schemas.microsoft.com/office/drawing/2014/chart" uri="{C3380CC4-5D6E-409C-BE32-E72D297353CC}">
              <c16:uniqueId val="{00000003-A18D-4DB2-A486-291D03166297}"/>
            </c:ext>
          </c:extLst>
        </c:ser>
        <c:dLbls>
          <c:showLegendKey val="0"/>
          <c:showVal val="1"/>
          <c:showCatName val="0"/>
          <c:showSerName val="0"/>
          <c:showPercent val="0"/>
          <c:showBubbleSize val="0"/>
        </c:dLbls>
        <c:gapWidth val="60"/>
        <c:overlap val="60"/>
        <c:axId val="366829040"/>
        <c:axId val="366831784"/>
      </c:barChart>
      <c:catAx>
        <c:axId val="366829040"/>
        <c:scaling>
          <c:orientation val="minMax"/>
        </c:scaling>
        <c:delete val="0"/>
        <c:axPos val="l"/>
        <c:majorGridlines>
          <c:spPr>
            <a:ln w="3175">
              <a:solidFill>
                <a:srgbClr val="C0C0C0"/>
              </a:solidFill>
              <a:prstDash val="solid"/>
            </a:ln>
          </c:spPr>
        </c:majorGridlines>
        <c:numFmt formatCode="General" sourceLinked="1"/>
        <c:majorTickMark val="out"/>
        <c:minorTickMark val="out"/>
        <c:tickLblPos val="low"/>
        <c:spPr>
          <a:ln w="3175">
            <a:solidFill>
              <a:srgbClr val="000000"/>
            </a:solidFill>
            <a:prstDash val="solid"/>
          </a:ln>
        </c:spPr>
        <c:txPr>
          <a:bodyPr rot="0" vert="horz"/>
          <a:lstStyle/>
          <a:p>
            <a:pPr>
              <a:defRPr lang="en-US" sz="1050" b="1" i="0" u="none" strike="noStrike" baseline="0">
                <a:solidFill>
                  <a:srgbClr val="000000"/>
                </a:solidFill>
                <a:latin typeface="+mn-lt"/>
                <a:ea typeface="Arial"/>
                <a:cs typeface="Arial"/>
              </a:defRPr>
            </a:pPr>
            <a:endParaRPr lang="lv-LV"/>
          </a:p>
        </c:txPr>
        <c:crossAx val="366831784"/>
        <c:crosses val="autoZero"/>
        <c:auto val="1"/>
        <c:lblAlgn val="ctr"/>
        <c:lblOffset val="100"/>
        <c:tickLblSkip val="1"/>
        <c:tickMarkSkip val="1"/>
        <c:noMultiLvlLbl val="0"/>
      </c:catAx>
      <c:valAx>
        <c:axId val="366831784"/>
        <c:scaling>
          <c:orientation val="minMax"/>
          <c:max val="1"/>
          <c:min val="-1"/>
        </c:scaling>
        <c:delete val="1"/>
        <c:axPos val="b"/>
        <c:numFmt formatCode="0%" sourceLinked="0"/>
        <c:majorTickMark val="out"/>
        <c:minorTickMark val="none"/>
        <c:tickLblPos val="nextTo"/>
        <c:crossAx val="366829040"/>
        <c:crosses val="autoZero"/>
        <c:crossBetween val="between"/>
        <c:majorUnit val="0.25"/>
      </c:valAx>
      <c:spPr>
        <a:solidFill>
          <a:srgbClr val="FFFFFF"/>
        </a:solidFill>
        <a:ln w="12700">
          <a:solidFill>
            <a:srgbClr val="C0C0C0"/>
          </a:solidFill>
          <a:prstDash val="solid"/>
        </a:ln>
      </c:spPr>
    </c:plotArea>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Sheet1!$C$4:$C$41</c:f>
              <c:numCache>
                <c:formatCode>0%</c:formatCode>
                <c:ptCount val="38"/>
                <c:pt idx="0">
                  <c:v>0.42432386698324487</c:v>
                </c:pt>
                <c:pt idx="1">
                  <c:v>0.56622373508731028</c:v>
                </c:pt>
                <c:pt idx="2">
                  <c:v>0.43970576847966614</c:v>
                </c:pt>
                <c:pt idx="3">
                  <c:v>0.49377618207215501</c:v>
                </c:pt>
                <c:pt idx="4">
                  <c:v>0.58256851049569125</c:v>
                </c:pt>
                <c:pt idx="5">
                  <c:v>0.53141540315759972</c:v>
                </c:pt>
                <c:pt idx="7">
                  <c:v>0.55002052744441077</c:v>
                </c:pt>
                <c:pt idx="8">
                  <c:v>0.47963781286190904</c:v>
                </c:pt>
                <c:pt idx="9">
                  <c:v>0.53141540315759972</c:v>
                </c:pt>
                <c:pt idx="11">
                  <c:v>0.51762563485670676</c:v>
                </c:pt>
                <c:pt idx="12">
                  <c:v>0.50762999860232261</c:v>
                </c:pt>
                <c:pt idx="13">
                  <c:v>0.31806168583051553</c:v>
                </c:pt>
                <c:pt idx="14">
                  <c:v>0.44739120694716689</c:v>
                </c:pt>
                <c:pt idx="15">
                  <c:v>0.60221776464626486</c:v>
                </c:pt>
                <c:pt idx="17">
                  <c:v>0.47664333317886332</c:v>
                </c:pt>
                <c:pt idx="18">
                  <c:v>0.65318539870125969</c:v>
                </c:pt>
                <c:pt idx="20">
                  <c:v>0.42203167960591598</c:v>
                </c:pt>
                <c:pt idx="21">
                  <c:v>0.55979764595819326</c:v>
                </c:pt>
                <c:pt idx="23" formatCode="###0%">
                  <c:v>0.38462791659928597</c:v>
                </c:pt>
                <c:pt idx="24" formatCode="###0%">
                  <c:v>0.37933673431013376</c:v>
                </c:pt>
                <c:pt idx="25">
                  <c:v>0.59279132026740133</c:v>
                </c:pt>
                <c:pt idx="27">
                  <c:v>0.54698938713293943</c:v>
                </c:pt>
                <c:pt idx="28">
                  <c:v>0.47841528571820635</c:v>
                </c:pt>
                <c:pt idx="29">
                  <c:v>0.47348742995741189</c:v>
                </c:pt>
                <c:pt idx="30">
                  <c:v>0.53174241682313916</c:v>
                </c:pt>
                <c:pt idx="31">
                  <c:v>0.55053558949958792</c:v>
                </c:pt>
                <c:pt idx="32">
                  <c:v>0.52401903918500004</c:v>
                </c:pt>
                <c:pt idx="34">
                  <c:v>0.55097406021484174</c:v>
                </c:pt>
                <c:pt idx="35">
                  <c:v>0.48250836084677018</c:v>
                </c:pt>
                <c:pt idx="37">
                  <c:v>0.51525248886311792</c:v>
                </c:pt>
              </c:numCache>
            </c:numRef>
          </c:val>
          <c:extLst>
            <c:ext xmlns:c16="http://schemas.microsoft.com/office/drawing/2014/chart" uri="{C3380CC4-5D6E-409C-BE32-E72D297353CC}">
              <c16:uniqueId val="{00000000-5AD5-43A9-ABBB-3A796EC8A9B3}"/>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Sheet1!$D$4:$D$41</c:f>
              <c:numCache>
                <c:formatCode>0%</c:formatCode>
                <c:ptCount val="38"/>
                <c:pt idx="0">
                  <c:v>0.18544542171578937</c:v>
                </c:pt>
                <c:pt idx="1">
                  <c:v>0.13998631380476592</c:v>
                </c:pt>
                <c:pt idx="2">
                  <c:v>0.18716926740560691</c:v>
                </c:pt>
                <c:pt idx="3">
                  <c:v>0.11890913972865265</c:v>
                </c:pt>
                <c:pt idx="4">
                  <c:v>0.18334969073627133</c:v>
                </c:pt>
                <c:pt idx="5">
                  <c:v>0.16039914877102335</c:v>
                </c:pt>
                <c:pt idx="7">
                  <c:v>0.16434308199250419</c:v>
                </c:pt>
                <c:pt idx="8">
                  <c:v>0.16939818767646661</c:v>
                </c:pt>
                <c:pt idx="9">
                  <c:v>0.16039914877102335</c:v>
                </c:pt>
                <c:pt idx="11">
                  <c:v>0.17550658734598801</c:v>
                </c:pt>
                <c:pt idx="12">
                  <c:v>0.13175677076944645</c:v>
                </c:pt>
                <c:pt idx="13">
                  <c:v>0.19253274632241213</c:v>
                </c:pt>
                <c:pt idx="14">
                  <c:v>0.1607815312825375</c:v>
                </c:pt>
                <c:pt idx="15">
                  <c:v>0.19883990696651721</c:v>
                </c:pt>
                <c:pt idx="17">
                  <c:v>0.1542231664139255</c:v>
                </c:pt>
                <c:pt idx="18">
                  <c:v>0.16203678280419953</c:v>
                </c:pt>
                <c:pt idx="20">
                  <c:v>0.15895159941551679</c:v>
                </c:pt>
                <c:pt idx="21">
                  <c:v>0.1680669293125511</c:v>
                </c:pt>
                <c:pt idx="23" formatCode="###0%">
                  <c:v>0.1202449683647988</c:v>
                </c:pt>
                <c:pt idx="24" formatCode="###0%">
                  <c:v>0.13242317099342407</c:v>
                </c:pt>
                <c:pt idx="25">
                  <c:v>0.1863679806282722</c:v>
                </c:pt>
                <c:pt idx="27">
                  <c:v>0.15100291221464149</c:v>
                </c:pt>
                <c:pt idx="28">
                  <c:v>0.19823077703713854</c:v>
                </c:pt>
                <c:pt idx="29">
                  <c:v>0.17917579250439464</c:v>
                </c:pt>
                <c:pt idx="30">
                  <c:v>0.12961506316946686</c:v>
                </c:pt>
                <c:pt idx="31">
                  <c:v>0.15588340720938737</c:v>
                </c:pt>
                <c:pt idx="32">
                  <c:v>0.18156200183118049</c:v>
                </c:pt>
                <c:pt idx="34">
                  <c:v>0.16339288453098624</c:v>
                </c:pt>
                <c:pt idx="35">
                  <c:v>0.1667023616483268</c:v>
                </c:pt>
                <c:pt idx="37">
                  <c:v>0.1651195845293072</c:v>
                </c:pt>
              </c:numCache>
            </c:numRef>
          </c:val>
          <c:extLst>
            <c:ext xmlns:c16="http://schemas.microsoft.com/office/drawing/2014/chart" uri="{C3380CC4-5D6E-409C-BE32-E72D297353CC}">
              <c16:uniqueId val="{00000001-5AD5-43A9-ABBB-3A796EC8A9B3}"/>
            </c:ext>
          </c:extLst>
        </c:ser>
        <c:ser>
          <c:idx val="2"/>
          <c:order val="2"/>
          <c:tx>
            <c:strRef>
              <c:f>Sheet1!$E$3</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Sheet1!$E$4:$E$41</c:f>
              <c:numCache>
                <c:formatCode>0%</c:formatCode>
                <c:ptCount val="38"/>
                <c:pt idx="0">
                  <c:v>0.3040578196088648</c:v>
                </c:pt>
                <c:pt idx="1">
                  <c:v>0.22553213275298678</c:v>
                </c:pt>
                <c:pt idx="2">
                  <c:v>0.31931991293538697</c:v>
                </c:pt>
                <c:pt idx="3">
                  <c:v>0.27718457091527549</c:v>
                </c:pt>
                <c:pt idx="4">
                  <c:v>0.1623037275676156</c:v>
                </c:pt>
                <c:pt idx="5">
                  <c:v>0.27502568342867389</c:v>
                </c:pt>
                <c:pt idx="7">
                  <c:v>0.22034846005528441</c:v>
                </c:pt>
                <c:pt idx="8">
                  <c:v>0.26727646134234828</c:v>
                </c:pt>
                <c:pt idx="9">
                  <c:v>0.27502568342867389</c:v>
                </c:pt>
                <c:pt idx="11">
                  <c:v>0.24666726108560894</c:v>
                </c:pt>
                <c:pt idx="12">
                  <c:v>0.29147449352436611</c:v>
                </c:pt>
                <c:pt idx="13">
                  <c:v>0.39347356706688941</c:v>
                </c:pt>
                <c:pt idx="14">
                  <c:v>0.3168228335372657</c:v>
                </c:pt>
                <c:pt idx="15">
                  <c:v>0.17061025723732026</c:v>
                </c:pt>
                <c:pt idx="17">
                  <c:v>0.28261907526893409</c:v>
                </c:pt>
                <c:pt idx="18">
                  <c:v>0.15797660634062477</c:v>
                </c:pt>
                <c:pt idx="20">
                  <c:v>0.345025548978248</c:v>
                </c:pt>
                <c:pt idx="21">
                  <c:v>0.21538858185261237</c:v>
                </c:pt>
                <c:pt idx="23" formatCode="###0%">
                  <c:v>0.41666163063007455</c:v>
                </c:pt>
                <c:pt idx="24" formatCode="###0%">
                  <c:v>0.40057718653858632</c:v>
                </c:pt>
                <c:pt idx="25">
                  <c:v>0.1713902350326228</c:v>
                </c:pt>
                <c:pt idx="27">
                  <c:v>0.2245869081739626</c:v>
                </c:pt>
                <c:pt idx="28">
                  <c:v>0.25003168145419008</c:v>
                </c:pt>
                <c:pt idx="29">
                  <c:v>0.27659466535486243</c:v>
                </c:pt>
                <c:pt idx="30">
                  <c:v>0.27514723110939493</c:v>
                </c:pt>
                <c:pt idx="31">
                  <c:v>0.25252787463287529</c:v>
                </c:pt>
                <c:pt idx="32">
                  <c:v>0.25929962477015039</c:v>
                </c:pt>
                <c:pt idx="34">
                  <c:v>0.24389720334149775</c:v>
                </c:pt>
                <c:pt idx="35">
                  <c:v>0.26959583910973595</c:v>
                </c:pt>
                <c:pt idx="37">
                  <c:v>0.2573053136757209</c:v>
                </c:pt>
              </c:numCache>
            </c:numRef>
          </c:val>
          <c:extLst>
            <c:ext xmlns:c16="http://schemas.microsoft.com/office/drawing/2014/chart" uri="{C3380CC4-5D6E-409C-BE32-E72D297353CC}">
              <c16:uniqueId val="{00000002-5AD5-43A9-ABBB-3A796EC8A9B3}"/>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Sheet1!$F$4:$F$41</c:f>
              <c:numCache>
                <c:formatCode>0%</c:formatCode>
                <c:ptCount val="38"/>
                <c:pt idx="0">
                  <c:v>8.6172891692101142E-2</c:v>
                </c:pt>
                <c:pt idx="1">
                  <c:v>6.8257818354936398E-2</c:v>
                </c:pt>
                <c:pt idx="2">
                  <c:v>5.380505117934016E-2</c:v>
                </c:pt>
                <c:pt idx="3">
                  <c:v>0.11013010728391659</c:v>
                </c:pt>
                <c:pt idx="4">
                  <c:v>7.1778071200422081E-2</c:v>
                </c:pt>
                <c:pt idx="5">
                  <c:v>3.3159764642703343E-2</c:v>
                </c:pt>
                <c:pt idx="7">
                  <c:v>6.5287930507801004E-2</c:v>
                </c:pt>
                <c:pt idx="8">
                  <c:v>8.3687538119276733E-2</c:v>
                </c:pt>
                <c:pt idx="9">
                  <c:v>3.3159764642703343E-2</c:v>
                </c:pt>
                <c:pt idx="11">
                  <c:v>6.0200516711692152E-2</c:v>
                </c:pt>
                <c:pt idx="12">
                  <c:v>6.9138737103863854E-2</c:v>
                </c:pt>
                <c:pt idx="13">
                  <c:v>9.5932000780183324E-2</c:v>
                </c:pt>
                <c:pt idx="14">
                  <c:v>7.5004428233029677E-2</c:v>
                </c:pt>
                <c:pt idx="15">
                  <c:v>2.8332071149897373E-2</c:v>
                </c:pt>
                <c:pt idx="17">
                  <c:v>8.6514425138277409E-2</c:v>
                </c:pt>
                <c:pt idx="18">
                  <c:v>2.6801212153915989E-2</c:v>
                </c:pt>
                <c:pt idx="20">
                  <c:v>7.3991172000320113E-2</c:v>
                </c:pt>
                <c:pt idx="21">
                  <c:v>5.6746842876644707E-2</c:v>
                </c:pt>
                <c:pt idx="23" formatCode="###0%">
                  <c:v>7.8465484405840127E-2</c:v>
                </c:pt>
                <c:pt idx="24" formatCode="###0%">
                  <c:v>8.766290815785506E-2</c:v>
                </c:pt>
                <c:pt idx="25">
                  <c:v>4.9450464071705523E-2</c:v>
                </c:pt>
                <c:pt idx="27">
                  <c:v>7.7420792478456291E-2</c:v>
                </c:pt>
                <c:pt idx="28">
                  <c:v>7.3322255790464377E-2</c:v>
                </c:pt>
                <c:pt idx="29">
                  <c:v>7.0742112183332859E-2</c:v>
                </c:pt>
                <c:pt idx="30">
                  <c:v>6.3495288897998534E-2</c:v>
                </c:pt>
                <c:pt idx="31">
                  <c:v>4.1053128658149467E-2</c:v>
                </c:pt>
                <c:pt idx="32">
                  <c:v>3.5119334213668765E-2</c:v>
                </c:pt>
                <c:pt idx="34">
                  <c:v>4.1735851912674725E-2</c:v>
                </c:pt>
                <c:pt idx="35">
                  <c:v>8.1193438395169279E-2</c:v>
                </c:pt>
                <c:pt idx="37">
                  <c:v>6.2322612931848015E-2</c:v>
                </c:pt>
              </c:numCache>
            </c:numRef>
          </c:val>
          <c:extLst>
            <c:ext xmlns:c16="http://schemas.microsoft.com/office/drawing/2014/chart" uri="{C3380CC4-5D6E-409C-BE32-E72D297353CC}">
              <c16:uniqueId val="{00000003-5AD5-43A9-ABBB-3A796EC8A9B3}"/>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0305056160069204"/>
          <c:y val="2.3597491191768767E-3"/>
          <c:w val="0.7969494383993079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Sheet1!$C$4:$C$41</c:f>
              <c:numCache>
                <c:formatCode>0%</c:formatCode>
                <c:ptCount val="38"/>
                <c:pt idx="0">
                  <c:v>0.23100199677756927</c:v>
                </c:pt>
                <c:pt idx="1">
                  <c:v>0.17705735712288448</c:v>
                </c:pt>
                <c:pt idx="2">
                  <c:v>0.19516003562477635</c:v>
                </c:pt>
                <c:pt idx="3">
                  <c:v>0.22019550357166129</c:v>
                </c:pt>
                <c:pt idx="4">
                  <c:v>0.25467480541766196</c:v>
                </c:pt>
                <c:pt idx="5">
                  <c:v>0.21638354640789176</c:v>
                </c:pt>
                <c:pt idx="7">
                  <c:v>0.23106507260318787</c:v>
                </c:pt>
                <c:pt idx="8">
                  <c:v>0.2124501613063447</c:v>
                </c:pt>
                <c:pt idx="9">
                  <c:v>0.21638354640789176</c:v>
                </c:pt>
                <c:pt idx="11">
                  <c:v>0.20410122796838434</c:v>
                </c:pt>
                <c:pt idx="12">
                  <c:v>0.26554395038381373</c:v>
                </c:pt>
                <c:pt idx="13">
                  <c:v>0.23469280698506667</c:v>
                </c:pt>
                <c:pt idx="14">
                  <c:v>0.20671577307214917</c:v>
                </c:pt>
                <c:pt idx="15">
                  <c:v>0.23720355435268548</c:v>
                </c:pt>
                <c:pt idx="17">
                  <c:v>0.20091376561315705</c:v>
                </c:pt>
                <c:pt idx="18">
                  <c:v>0.23207799338925994</c:v>
                </c:pt>
                <c:pt idx="20">
                  <c:v>0.21882535183761148</c:v>
                </c:pt>
                <c:pt idx="21">
                  <c:v>0.21862362125410728</c:v>
                </c:pt>
                <c:pt idx="23" formatCode="###0%">
                  <c:v>0.17048900098302916</c:v>
                </c:pt>
                <c:pt idx="24" formatCode="###0%">
                  <c:v>0.21407483148280743</c:v>
                </c:pt>
                <c:pt idx="25">
                  <c:v>0.22976556918722688</c:v>
                </c:pt>
                <c:pt idx="27">
                  <c:v>0.30840653209483992</c:v>
                </c:pt>
                <c:pt idx="28">
                  <c:v>0.24422258193756624</c:v>
                </c:pt>
                <c:pt idx="29">
                  <c:v>0.19031433689674823</c:v>
                </c:pt>
                <c:pt idx="30">
                  <c:v>0.18425498672881402</c:v>
                </c:pt>
                <c:pt idx="31">
                  <c:v>0.21321248497569711</c:v>
                </c:pt>
                <c:pt idx="32">
                  <c:v>0.1556905133570371</c:v>
                </c:pt>
                <c:pt idx="34">
                  <c:v>0.21594980618817838</c:v>
                </c:pt>
                <c:pt idx="35">
                  <c:v>0.22119958813471088</c:v>
                </c:pt>
                <c:pt idx="37">
                  <c:v>0.2186888486885078</c:v>
                </c:pt>
              </c:numCache>
            </c:numRef>
          </c:val>
          <c:extLst>
            <c:ext xmlns:c16="http://schemas.microsoft.com/office/drawing/2014/chart" uri="{C3380CC4-5D6E-409C-BE32-E72D297353CC}">
              <c16:uniqueId val="{00000000-01CB-44EE-8C36-3F96E0E2D4FB}"/>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Sheet1!$D$4:$D$41</c:f>
              <c:numCache>
                <c:formatCode>0%</c:formatCode>
                <c:ptCount val="38"/>
                <c:pt idx="0">
                  <c:v>0.25386983549185588</c:v>
                </c:pt>
                <c:pt idx="1">
                  <c:v>0.30499036283368436</c:v>
                </c:pt>
                <c:pt idx="2">
                  <c:v>0.23721189689350577</c:v>
                </c:pt>
                <c:pt idx="3">
                  <c:v>0.20504371414848926</c:v>
                </c:pt>
                <c:pt idx="4">
                  <c:v>0.26748304016817875</c:v>
                </c:pt>
                <c:pt idx="5">
                  <c:v>0.22935227961203611</c:v>
                </c:pt>
                <c:pt idx="7">
                  <c:v>0.24362945067254274</c:v>
                </c:pt>
                <c:pt idx="8">
                  <c:v>0.26594269204801968</c:v>
                </c:pt>
                <c:pt idx="9">
                  <c:v>0.22935227961203611</c:v>
                </c:pt>
                <c:pt idx="11">
                  <c:v>0.2477098054614206</c:v>
                </c:pt>
                <c:pt idx="12">
                  <c:v>0.24925784553112326</c:v>
                </c:pt>
                <c:pt idx="13">
                  <c:v>0.25611929637060482</c:v>
                </c:pt>
                <c:pt idx="14">
                  <c:v>0.25693681790372896</c:v>
                </c:pt>
                <c:pt idx="15">
                  <c:v>0.26458575414288166</c:v>
                </c:pt>
                <c:pt idx="17">
                  <c:v>0.21115646264600912</c:v>
                </c:pt>
                <c:pt idx="18">
                  <c:v>0.25201691006993571</c:v>
                </c:pt>
                <c:pt idx="20">
                  <c:v>0.22293350356737768</c:v>
                </c:pt>
                <c:pt idx="21">
                  <c:v>0.26009221013253381</c:v>
                </c:pt>
                <c:pt idx="23" formatCode="###0%">
                  <c:v>0.19646823335880451</c:v>
                </c:pt>
                <c:pt idx="24" formatCode="###0%">
                  <c:v>0.2627173362538095</c:v>
                </c:pt>
                <c:pt idx="25">
                  <c:v>0.25239800995150408</c:v>
                </c:pt>
                <c:pt idx="27">
                  <c:v>0.31951031996406082</c:v>
                </c:pt>
                <c:pt idx="28">
                  <c:v>0.23965037348259802</c:v>
                </c:pt>
                <c:pt idx="29">
                  <c:v>0.2297814829778719</c:v>
                </c:pt>
                <c:pt idx="30">
                  <c:v>0.24694476467786625</c:v>
                </c:pt>
                <c:pt idx="31">
                  <c:v>0.20102260301921851</c:v>
                </c:pt>
                <c:pt idx="32">
                  <c:v>0.27998484367079657</c:v>
                </c:pt>
                <c:pt idx="34">
                  <c:v>0.2321728297474496</c:v>
                </c:pt>
                <c:pt idx="35">
                  <c:v>0.26265618374156724</c:v>
                </c:pt>
                <c:pt idx="37">
                  <c:v>0.24807733835235679</c:v>
                </c:pt>
              </c:numCache>
            </c:numRef>
          </c:val>
          <c:extLst>
            <c:ext xmlns:c16="http://schemas.microsoft.com/office/drawing/2014/chart" uri="{C3380CC4-5D6E-409C-BE32-E72D297353CC}">
              <c16:uniqueId val="{00000001-01CB-44EE-8C36-3F96E0E2D4FB}"/>
            </c:ext>
          </c:extLst>
        </c:ser>
        <c:ser>
          <c:idx val="2"/>
          <c:order val="2"/>
          <c:tx>
            <c:strRef>
              <c:f>Sheet1!$E$3</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Sheet1!$E$4:$E$41</c:f>
              <c:numCache>
                <c:formatCode>0%</c:formatCode>
                <c:ptCount val="38"/>
                <c:pt idx="0">
                  <c:v>0.50237566986265469</c:v>
                </c:pt>
                <c:pt idx="1">
                  <c:v>0.50298482224389174</c:v>
                </c:pt>
                <c:pt idx="2">
                  <c:v>0.51514078536224017</c:v>
                </c:pt>
                <c:pt idx="3">
                  <c:v>0.54830683521725498</c:v>
                </c:pt>
                <c:pt idx="4">
                  <c:v>0.43778879900910761</c:v>
                </c:pt>
                <c:pt idx="5">
                  <c:v>0.50917268537250981</c:v>
                </c:pt>
                <c:pt idx="7">
                  <c:v>0.49175687713845523</c:v>
                </c:pt>
                <c:pt idx="8">
                  <c:v>0.49403404822779856</c:v>
                </c:pt>
                <c:pt idx="9">
                  <c:v>0.50917268537250981</c:v>
                </c:pt>
                <c:pt idx="11">
                  <c:v>0.51387230668873407</c:v>
                </c:pt>
                <c:pt idx="12">
                  <c:v>0.44853839258663331</c:v>
                </c:pt>
                <c:pt idx="13">
                  <c:v>0.48860115586560093</c:v>
                </c:pt>
                <c:pt idx="14">
                  <c:v>0.50558924728640375</c:v>
                </c:pt>
                <c:pt idx="15">
                  <c:v>0.46110740755575358</c:v>
                </c:pt>
                <c:pt idx="17">
                  <c:v>0.54096823463166099</c:v>
                </c:pt>
                <c:pt idx="18">
                  <c:v>0.49911627691061522</c:v>
                </c:pt>
                <c:pt idx="20">
                  <c:v>0.52828522813456291</c:v>
                </c:pt>
                <c:pt idx="21">
                  <c:v>0.48406161086382082</c:v>
                </c:pt>
                <c:pt idx="23" formatCode="###0%">
                  <c:v>0.61644290387819711</c:v>
                </c:pt>
                <c:pt idx="24" formatCode="###0%">
                  <c:v>0.48213001553454826</c:v>
                </c:pt>
                <c:pt idx="25">
                  <c:v>0.48182690295227348</c:v>
                </c:pt>
                <c:pt idx="27">
                  <c:v>0.32048838720870232</c:v>
                </c:pt>
                <c:pt idx="28">
                  <c:v>0.48152452130074663</c:v>
                </c:pt>
                <c:pt idx="29">
                  <c:v>0.54578522657919859</c:v>
                </c:pt>
                <c:pt idx="30">
                  <c:v>0.54375451855220591</c:v>
                </c:pt>
                <c:pt idx="31">
                  <c:v>0.53598271468147152</c:v>
                </c:pt>
                <c:pt idx="32">
                  <c:v>0.564324642972166</c:v>
                </c:pt>
                <c:pt idx="34">
                  <c:v>0.53317752513033811</c:v>
                </c:pt>
                <c:pt idx="35">
                  <c:v>0.46644618660782822</c:v>
                </c:pt>
                <c:pt idx="37">
                  <c:v>0.49836084623229826</c:v>
                </c:pt>
              </c:numCache>
            </c:numRef>
          </c:val>
          <c:extLst>
            <c:ext xmlns:c16="http://schemas.microsoft.com/office/drawing/2014/chart" uri="{C3380CC4-5D6E-409C-BE32-E72D297353CC}">
              <c16:uniqueId val="{00000002-01CB-44EE-8C36-3F96E0E2D4FB}"/>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Sheet1!$F$4:$F$41</c:f>
              <c:numCache>
                <c:formatCode>0%</c:formatCode>
                <c:ptCount val="38"/>
                <c:pt idx="0">
                  <c:v>1.2752497867920282E-2</c:v>
                </c:pt>
                <c:pt idx="1">
                  <c:v>1.496745779953868E-2</c:v>
                </c:pt>
                <c:pt idx="2">
                  <c:v>5.2487282119477723E-2</c:v>
                </c:pt>
                <c:pt idx="3">
                  <c:v>2.6453947062594133E-2</c:v>
                </c:pt>
                <c:pt idx="4">
                  <c:v>4.0053355405051921E-2</c:v>
                </c:pt>
                <c:pt idx="5">
                  <c:v>4.5091488607562319E-2</c:v>
                </c:pt>
                <c:pt idx="7">
                  <c:v>3.3548599585814451E-2</c:v>
                </c:pt>
                <c:pt idx="8">
                  <c:v>2.7573098417837491E-2</c:v>
                </c:pt>
                <c:pt idx="9">
                  <c:v>4.5091488607562319E-2</c:v>
                </c:pt>
                <c:pt idx="11">
                  <c:v>3.4316659881457164E-2</c:v>
                </c:pt>
                <c:pt idx="12">
                  <c:v>3.6659811498428833E-2</c:v>
                </c:pt>
                <c:pt idx="13">
                  <c:v>2.0586740778728071E-2</c:v>
                </c:pt>
                <c:pt idx="14">
                  <c:v>3.0758161737717931E-2</c:v>
                </c:pt>
                <c:pt idx="15">
                  <c:v>3.7103283948678838E-2</c:v>
                </c:pt>
                <c:pt idx="17">
                  <c:v>4.6961537109173099E-2</c:v>
                </c:pt>
                <c:pt idx="18">
                  <c:v>1.6788819630189113E-2</c:v>
                </c:pt>
                <c:pt idx="20">
                  <c:v>2.9955916460449119E-2</c:v>
                </c:pt>
                <c:pt idx="21">
                  <c:v>3.7222557749540121E-2</c:v>
                </c:pt>
                <c:pt idx="23" formatCode="###0%">
                  <c:v>1.6599861779968576E-2</c:v>
                </c:pt>
                <c:pt idx="24" formatCode="###0%">
                  <c:v>4.1077816728834191E-2</c:v>
                </c:pt>
                <c:pt idx="25">
                  <c:v>3.6009517908998291E-2</c:v>
                </c:pt>
                <c:pt idx="27">
                  <c:v>5.1594760732396605E-2</c:v>
                </c:pt>
                <c:pt idx="28">
                  <c:v>3.4602523279088415E-2</c:v>
                </c:pt>
                <c:pt idx="29">
                  <c:v>3.4118953546183051E-2</c:v>
                </c:pt>
                <c:pt idx="30">
                  <c:v>2.5045730041113313E-2</c:v>
                </c:pt>
                <c:pt idx="31">
                  <c:v>4.9782197323612748E-2</c:v>
                </c:pt>
                <c:pt idx="32">
                  <c:v>0</c:v>
                </c:pt>
                <c:pt idx="34">
                  <c:v>1.8699838934035002E-2</c:v>
                </c:pt>
                <c:pt idx="35">
                  <c:v>4.9698041515895811E-2</c:v>
                </c:pt>
                <c:pt idx="37">
                  <c:v>3.4872966726831239E-2</c:v>
                </c:pt>
              </c:numCache>
            </c:numRef>
          </c:val>
          <c:extLst>
            <c:ext xmlns:c16="http://schemas.microsoft.com/office/drawing/2014/chart" uri="{C3380CC4-5D6E-409C-BE32-E72D297353CC}">
              <c16:uniqueId val="{00000003-01CB-44EE-8C36-3F96E0E2D4FB}"/>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0305056160069204"/>
          <c:y val="2.3597491191768767E-3"/>
          <c:w val="0.7969494383993079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9753386746371098"/>
          <c:y val="0"/>
          <c:w val="0.50624950991923467"/>
          <c:h val="0.9350505864970966"/>
        </c:manualLayout>
      </c:layout>
      <c:barChart>
        <c:barDir val="bar"/>
        <c:grouping val="percentStacked"/>
        <c:varyColors val="0"/>
        <c:ser>
          <c:idx val="0"/>
          <c:order val="0"/>
          <c:tx>
            <c:strRef>
              <c:f>Sheet1!$B$2</c:f>
              <c:strCache>
                <c:ptCount val="1"/>
                <c:pt idx="0">
                  <c:v>Ļoti baidos</c:v>
                </c:pt>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Sheet1!$A$3:$A$17</c:f>
              <c:strCache>
                <c:ptCount val="15"/>
                <c:pt idx="0">
                  <c:v>Man tiks nodarīts materiāls vai emocionāls kaitējums internetā/digitālajā vidē </c:v>
                </c:pt>
                <c:pt idx="1">
                  <c:v>Manus personīgos datus apdraudoši kiberuzbrukumi</c:v>
                </c:pt>
                <c:pt idx="2">
                  <c:v>Zaudēšu darbu un/vai nespēšu ilgstoši atrast jaunu darbavietu</c:v>
                </c:pt>
                <c:pt idx="3">
                  <c:v>Zaudēšu darbu un nebūšu spējīgs/-a atrast jaunu un pieņemamu darbavietu </c:v>
                </c:pt>
                <c:pt idx="4">
                  <c:v>Piedzīvošu kodolkaru/kodolieroču izmantošanu</c:v>
                </c:pt>
                <c:pt idx="5">
                  <c:v>Palikšu pilnībā bez iztikas līdzekļiem</c:v>
                </c:pt>
                <c:pt idx="6">
                  <c:v>Ka mani apzags, cietīšu no zādzības</c:v>
                </c:pt>
                <c:pt idx="7">
                  <c:v>Cietīšu karadarbībā, jo Latvijai kāds varētu uzbrukt </c:v>
                </c:pt>
                <c:pt idx="8">
                  <c:v>Zaudēšu savus pašreizējos finanšu uzkrājumus</c:v>
                </c:pt>
                <c:pt idx="9">
                  <c:v>Cietīšu ceļu satiksmes negadījumā</c:v>
                </c:pt>
                <c:pt idx="10">
                  <c:v>Vecumdienās cietīšu trūkumu (piem., nesaņemšu izdzīvošanai pietiekami lielu pensiju)</c:v>
                </c:pt>
                <c:pt idx="11">
                  <c:v>Saslimšanas gadījumā nevarēšu samaksāt par ārstēšanos</c:v>
                </c:pt>
                <c:pt idx="12">
                  <c:v>Cietīšu no inflācijas, kas samazinās manu pirktspēju, nevarēšu apmaksāt rēķinus</c:v>
                </c:pt>
                <c:pt idx="13">
                  <c:v>Saslimšanas gadījumā nesaņemšu pietiekami kvalitatīvus medicīniskos pakalpojumus</c:v>
                </c:pt>
                <c:pt idx="14">
                  <c:v>Cietīšu no energocenu kāpuma, kas samazinās manu pirktspēju, nevarēšu apmaksāt rēķinus</c:v>
                </c:pt>
              </c:strCache>
            </c:strRef>
          </c:cat>
          <c:val>
            <c:numRef>
              <c:f>Sheet1!$B$3:$B$17</c:f>
              <c:numCache>
                <c:formatCode>0%</c:formatCode>
                <c:ptCount val="15"/>
                <c:pt idx="0">
                  <c:v>9.0014517959033341E-2</c:v>
                </c:pt>
                <c:pt idx="1">
                  <c:v>9.3574178936906005E-2</c:v>
                </c:pt>
                <c:pt idx="2">
                  <c:v>0.15747232143133574</c:v>
                </c:pt>
                <c:pt idx="3">
                  <c:v>0.17928297402251045</c:v>
                </c:pt>
                <c:pt idx="4">
                  <c:v>0.2359219838363493</c:v>
                </c:pt>
                <c:pt idx="5">
                  <c:v>0.27693788357471139</c:v>
                </c:pt>
                <c:pt idx="6">
                  <c:v>0.10987431866076686</c:v>
                </c:pt>
                <c:pt idx="7">
                  <c:v>0.23765169361255453</c:v>
                </c:pt>
                <c:pt idx="8">
                  <c:v>0.25340182199649841</c:v>
                </c:pt>
                <c:pt idx="9">
                  <c:v>0.13213235588681632</c:v>
                </c:pt>
                <c:pt idx="10">
                  <c:v>0.32911804821312557</c:v>
                </c:pt>
                <c:pt idx="11">
                  <c:v>0.33489108283069169</c:v>
                </c:pt>
                <c:pt idx="12">
                  <c:v>0.30266250795089822</c:v>
                </c:pt>
                <c:pt idx="13">
                  <c:v>0.38379582647812888</c:v>
                </c:pt>
                <c:pt idx="14">
                  <c:v>0.33985411145595001</c:v>
                </c:pt>
              </c:numCache>
            </c:numRef>
          </c:val>
          <c:extLst>
            <c:ext xmlns:c16="http://schemas.microsoft.com/office/drawing/2014/chart" uri="{C3380CC4-5D6E-409C-BE32-E72D297353CC}">
              <c16:uniqueId val="{00000000-1232-4A4C-9C3C-FA2A3B5345E6}"/>
            </c:ext>
          </c:extLst>
        </c:ser>
        <c:ser>
          <c:idx val="1"/>
          <c:order val="1"/>
          <c:tx>
            <c:strRef>
              <c:f>Sheet1!$C$2</c:f>
              <c:strCache>
                <c:ptCount val="1"/>
                <c:pt idx="0">
                  <c:v>Nedaudz baidos</c:v>
                </c:pt>
              </c:strCache>
            </c:strRef>
          </c:tx>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Sheet1!$A$3:$A$17</c:f>
              <c:strCache>
                <c:ptCount val="15"/>
                <c:pt idx="0">
                  <c:v>Man tiks nodarīts materiāls vai emocionāls kaitējums internetā/digitālajā vidē </c:v>
                </c:pt>
                <c:pt idx="1">
                  <c:v>Manus personīgos datus apdraudoši kiberuzbrukumi</c:v>
                </c:pt>
                <c:pt idx="2">
                  <c:v>Zaudēšu darbu un/vai nespēšu ilgstoši atrast jaunu darbavietu</c:v>
                </c:pt>
                <c:pt idx="3">
                  <c:v>Zaudēšu darbu un nebūšu spējīgs/-a atrast jaunu un pieņemamu darbavietu </c:v>
                </c:pt>
                <c:pt idx="4">
                  <c:v>Piedzīvošu kodolkaru/kodolieroču izmantošanu</c:v>
                </c:pt>
                <c:pt idx="5">
                  <c:v>Palikšu pilnībā bez iztikas līdzekļiem</c:v>
                </c:pt>
                <c:pt idx="6">
                  <c:v>Ka mani apzags, cietīšu no zādzības</c:v>
                </c:pt>
                <c:pt idx="7">
                  <c:v>Cietīšu karadarbībā, jo Latvijai kāds varētu uzbrukt </c:v>
                </c:pt>
                <c:pt idx="8">
                  <c:v>Zaudēšu savus pašreizējos finanšu uzkrājumus</c:v>
                </c:pt>
                <c:pt idx="9">
                  <c:v>Cietīšu ceļu satiksmes negadījumā</c:v>
                </c:pt>
                <c:pt idx="10">
                  <c:v>Vecumdienās cietīšu trūkumu (piem., nesaņemšu izdzīvošanai pietiekami lielu pensiju)</c:v>
                </c:pt>
                <c:pt idx="11">
                  <c:v>Saslimšanas gadījumā nevarēšu samaksāt par ārstēšanos</c:v>
                </c:pt>
                <c:pt idx="12">
                  <c:v>Cietīšu no inflācijas, kas samazinās manu pirktspēju, nevarēšu apmaksāt rēķinus</c:v>
                </c:pt>
                <c:pt idx="13">
                  <c:v>Saslimšanas gadījumā nesaņemšu pietiekami kvalitatīvus medicīniskos pakalpojumus</c:v>
                </c:pt>
                <c:pt idx="14">
                  <c:v>Cietīšu no energocenu kāpuma, kas samazinās manu pirktspēju, nevarēšu apmaksāt rēķinus</c:v>
                </c:pt>
              </c:strCache>
            </c:strRef>
          </c:cat>
          <c:val>
            <c:numRef>
              <c:f>Sheet1!$C$3:$C$17</c:f>
              <c:numCache>
                <c:formatCode>0%</c:formatCode>
                <c:ptCount val="15"/>
                <c:pt idx="0">
                  <c:v>0.28021217526055864</c:v>
                </c:pt>
                <c:pt idx="1">
                  <c:v>0.32244753914914798</c:v>
                </c:pt>
                <c:pt idx="2">
                  <c:v>0.25872516899009962</c:v>
                </c:pt>
                <c:pt idx="3">
                  <c:v>0.23831374863326346</c:v>
                </c:pt>
                <c:pt idx="4">
                  <c:v>0.29028197686941276</c:v>
                </c:pt>
                <c:pt idx="5">
                  <c:v>0.2590254744521972</c:v>
                </c:pt>
                <c:pt idx="6">
                  <c:v>0.42970966824917328</c:v>
                </c:pt>
                <c:pt idx="7">
                  <c:v>0.33871639545565457</c:v>
                </c:pt>
                <c:pt idx="8">
                  <c:v>0.34347378958668978</c:v>
                </c:pt>
                <c:pt idx="9">
                  <c:v>0.48251140713307145</c:v>
                </c:pt>
                <c:pt idx="10">
                  <c:v>0.32835311996008515</c:v>
                </c:pt>
                <c:pt idx="11">
                  <c:v>0.3380813733363548</c:v>
                </c:pt>
                <c:pt idx="12">
                  <c:v>0.41514004384299846</c:v>
                </c:pt>
                <c:pt idx="13">
                  <c:v>0.33909945743719855</c:v>
                </c:pt>
                <c:pt idx="14">
                  <c:v>0.38471978470218587</c:v>
                </c:pt>
              </c:numCache>
            </c:numRef>
          </c:val>
          <c:extLst>
            <c:ext xmlns:c16="http://schemas.microsoft.com/office/drawing/2014/chart" uri="{C3380CC4-5D6E-409C-BE32-E72D297353CC}">
              <c16:uniqueId val="{00000001-1232-4A4C-9C3C-FA2A3B5345E6}"/>
            </c:ext>
          </c:extLst>
        </c:ser>
        <c:ser>
          <c:idx val="2"/>
          <c:order val="2"/>
          <c:tx>
            <c:strRef>
              <c:f>Sheet1!$D$2</c:f>
              <c:strCache>
                <c:ptCount val="1"/>
                <c:pt idx="0">
                  <c:v>Drīzāk nebaidos</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Sheet1!$A$3:$A$17</c:f>
              <c:strCache>
                <c:ptCount val="15"/>
                <c:pt idx="0">
                  <c:v>Man tiks nodarīts materiāls vai emocionāls kaitējums internetā/digitālajā vidē </c:v>
                </c:pt>
                <c:pt idx="1">
                  <c:v>Manus personīgos datus apdraudoši kiberuzbrukumi</c:v>
                </c:pt>
                <c:pt idx="2">
                  <c:v>Zaudēšu darbu un/vai nespēšu ilgstoši atrast jaunu darbavietu</c:v>
                </c:pt>
                <c:pt idx="3">
                  <c:v>Zaudēšu darbu un nebūšu spējīgs/-a atrast jaunu un pieņemamu darbavietu </c:v>
                </c:pt>
                <c:pt idx="4">
                  <c:v>Piedzīvošu kodolkaru/kodolieroču izmantošanu</c:v>
                </c:pt>
                <c:pt idx="5">
                  <c:v>Palikšu pilnībā bez iztikas līdzekļiem</c:v>
                </c:pt>
                <c:pt idx="6">
                  <c:v>Ka mani apzags, cietīšu no zādzības</c:v>
                </c:pt>
                <c:pt idx="7">
                  <c:v>Cietīšu karadarbībā, jo Latvijai kāds varētu uzbrukt </c:v>
                </c:pt>
                <c:pt idx="8">
                  <c:v>Zaudēšu savus pašreizējos finanšu uzkrājumus</c:v>
                </c:pt>
                <c:pt idx="9">
                  <c:v>Cietīšu ceļu satiksmes negadījumā</c:v>
                </c:pt>
                <c:pt idx="10">
                  <c:v>Vecumdienās cietīšu trūkumu (piem., nesaņemšu izdzīvošanai pietiekami lielu pensiju)</c:v>
                </c:pt>
                <c:pt idx="11">
                  <c:v>Saslimšanas gadījumā nevarēšu samaksāt par ārstēšanos</c:v>
                </c:pt>
                <c:pt idx="12">
                  <c:v>Cietīšu no inflācijas, kas samazinās manu pirktspēju, nevarēšu apmaksāt rēķinus</c:v>
                </c:pt>
                <c:pt idx="13">
                  <c:v>Saslimšanas gadījumā nesaņemšu pietiekami kvalitatīvus medicīniskos pakalpojumus</c:v>
                </c:pt>
                <c:pt idx="14">
                  <c:v>Cietīšu no energocenu kāpuma, kas samazinās manu pirktspēju, nevarēšu apmaksāt rēķinus</c:v>
                </c:pt>
              </c:strCache>
            </c:strRef>
          </c:cat>
          <c:val>
            <c:numRef>
              <c:f>Sheet1!$D$3:$D$17</c:f>
              <c:numCache>
                <c:formatCode>0%</c:formatCode>
                <c:ptCount val="15"/>
                <c:pt idx="0">
                  <c:v>0.34958876208074474</c:v>
                </c:pt>
                <c:pt idx="1">
                  <c:v>0.31936784193275414</c:v>
                </c:pt>
                <c:pt idx="2">
                  <c:v>0.25690365045981584</c:v>
                </c:pt>
                <c:pt idx="3">
                  <c:v>0.2578103520015167</c:v>
                </c:pt>
                <c:pt idx="4">
                  <c:v>0.23496178555336381</c:v>
                </c:pt>
                <c:pt idx="5">
                  <c:v>0.26539104322478063</c:v>
                </c:pt>
                <c:pt idx="6">
                  <c:v>0.33449950267566508</c:v>
                </c:pt>
                <c:pt idx="7">
                  <c:v>0.23027882018941653</c:v>
                </c:pt>
                <c:pt idx="8">
                  <c:v>0.20447771115318786</c:v>
                </c:pt>
                <c:pt idx="9">
                  <c:v>0.26152630957486428</c:v>
                </c:pt>
                <c:pt idx="10">
                  <c:v>0.19763575396574748</c:v>
                </c:pt>
                <c:pt idx="11">
                  <c:v>0.20875021380525088</c:v>
                </c:pt>
                <c:pt idx="12">
                  <c:v>0.19672224546939041</c:v>
                </c:pt>
                <c:pt idx="13">
                  <c:v>0.1727024456226125</c:v>
                </c:pt>
                <c:pt idx="14">
                  <c:v>0.1903493150133658</c:v>
                </c:pt>
              </c:numCache>
            </c:numRef>
          </c:val>
          <c:extLst>
            <c:ext xmlns:c16="http://schemas.microsoft.com/office/drawing/2014/chart" uri="{C3380CC4-5D6E-409C-BE32-E72D297353CC}">
              <c16:uniqueId val="{00000002-1232-4A4C-9C3C-FA2A3B5345E6}"/>
            </c:ext>
          </c:extLst>
        </c:ser>
        <c:ser>
          <c:idx val="3"/>
          <c:order val="3"/>
          <c:tx>
            <c:strRef>
              <c:f>Sheet1!$E$2</c:f>
              <c:strCache>
                <c:ptCount val="1"/>
                <c:pt idx="0">
                  <c:v>Nemaz nebaidos</c:v>
                </c:pt>
              </c:strCache>
            </c:strRef>
          </c:tx>
          <c:spPr>
            <a:solidFill>
              <a:srgbClr val="70AD47">
                <a:lumMod val="75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Sheet1!$A$3:$A$17</c:f>
              <c:strCache>
                <c:ptCount val="15"/>
                <c:pt idx="0">
                  <c:v>Man tiks nodarīts materiāls vai emocionāls kaitējums internetā/digitālajā vidē </c:v>
                </c:pt>
                <c:pt idx="1">
                  <c:v>Manus personīgos datus apdraudoši kiberuzbrukumi</c:v>
                </c:pt>
                <c:pt idx="2">
                  <c:v>Zaudēšu darbu un/vai nespēšu ilgstoši atrast jaunu darbavietu</c:v>
                </c:pt>
                <c:pt idx="3">
                  <c:v>Zaudēšu darbu un nebūšu spējīgs/-a atrast jaunu un pieņemamu darbavietu </c:v>
                </c:pt>
                <c:pt idx="4">
                  <c:v>Piedzīvošu kodolkaru/kodolieroču izmantošanu</c:v>
                </c:pt>
                <c:pt idx="5">
                  <c:v>Palikšu pilnībā bez iztikas līdzekļiem</c:v>
                </c:pt>
                <c:pt idx="6">
                  <c:v>Ka mani apzags, cietīšu no zādzības</c:v>
                </c:pt>
                <c:pt idx="7">
                  <c:v>Cietīšu karadarbībā, jo Latvijai kāds varētu uzbrukt </c:v>
                </c:pt>
                <c:pt idx="8">
                  <c:v>Zaudēšu savus pašreizējos finanšu uzkrājumus</c:v>
                </c:pt>
                <c:pt idx="9">
                  <c:v>Cietīšu ceļu satiksmes negadījumā</c:v>
                </c:pt>
                <c:pt idx="10">
                  <c:v>Vecumdienās cietīšu trūkumu (piem., nesaņemšu izdzīvošanai pietiekami lielu pensiju)</c:v>
                </c:pt>
                <c:pt idx="11">
                  <c:v>Saslimšanas gadījumā nevarēšu samaksāt par ārstēšanos</c:v>
                </c:pt>
                <c:pt idx="12">
                  <c:v>Cietīšu no inflācijas, kas samazinās manu pirktspēju, nevarēšu apmaksāt rēķinus</c:v>
                </c:pt>
                <c:pt idx="13">
                  <c:v>Saslimšanas gadījumā nesaņemšu pietiekami kvalitatīvus medicīniskos pakalpojumus</c:v>
                </c:pt>
                <c:pt idx="14">
                  <c:v>Cietīšu no energocenu kāpuma, kas samazinās manu pirktspēju, nevarēšu apmaksāt rēķinus</c:v>
                </c:pt>
              </c:strCache>
            </c:strRef>
          </c:cat>
          <c:val>
            <c:numRef>
              <c:f>Sheet1!$E$3:$E$17</c:f>
              <c:numCache>
                <c:formatCode>0%</c:formatCode>
                <c:ptCount val="15"/>
                <c:pt idx="0">
                  <c:v>0.25624878182252098</c:v>
                </c:pt>
                <c:pt idx="1">
                  <c:v>0.22776725728066252</c:v>
                </c:pt>
                <c:pt idx="2">
                  <c:v>0.29022538416862553</c:v>
                </c:pt>
                <c:pt idx="3">
                  <c:v>0.27704558867539791</c:v>
                </c:pt>
                <c:pt idx="4">
                  <c:v>0.18800904111602748</c:v>
                </c:pt>
                <c:pt idx="5">
                  <c:v>0.17966763835737354</c:v>
                </c:pt>
                <c:pt idx="6">
                  <c:v>0.10789570267202812</c:v>
                </c:pt>
                <c:pt idx="7">
                  <c:v>0.16217219076457559</c:v>
                </c:pt>
                <c:pt idx="8">
                  <c:v>0.16138055286720271</c:v>
                </c:pt>
                <c:pt idx="9">
                  <c:v>0.10125162586406568</c:v>
                </c:pt>
                <c:pt idx="10">
                  <c:v>0.12133159916673042</c:v>
                </c:pt>
                <c:pt idx="11">
                  <c:v>0.10424249700773357</c:v>
                </c:pt>
                <c:pt idx="12">
                  <c:v>7.1822155345595037E-2</c:v>
                </c:pt>
                <c:pt idx="13">
                  <c:v>8.7599877703348483E-2</c:v>
                </c:pt>
                <c:pt idx="14">
                  <c:v>6.9461339865909355E-2</c:v>
                </c:pt>
              </c:numCache>
            </c:numRef>
          </c:val>
          <c:extLst>
            <c:ext xmlns:c16="http://schemas.microsoft.com/office/drawing/2014/chart" uri="{C3380CC4-5D6E-409C-BE32-E72D297353CC}">
              <c16:uniqueId val="{00000003-1232-4A4C-9C3C-FA2A3B5345E6}"/>
            </c:ext>
          </c:extLst>
        </c:ser>
        <c:ser>
          <c:idx val="4"/>
          <c:order val="4"/>
          <c:tx>
            <c:strRef>
              <c:f>Sheet1!$F$2</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Sheet1!$A$3:$A$17</c:f>
              <c:strCache>
                <c:ptCount val="15"/>
                <c:pt idx="0">
                  <c:v>Man tiks nodarīts materiāls vai emocionāls kaitējums internetā/digitālajā vidē </c:v>
                </c:pt>
                <c:pt idx="1">
                  <c:v>Manus personīgos datus apdraudoši kiberuzbrukumi</c:v>
                </c:pt>
                <c:pt idx="2">
                  <c:v>Zaudēšu darbu un/vai nespēšu ilgstoši atrast jaunu darbavietu</c:v>
                </c:pt>
                <c:pt idx="3">
                  <c:v>Zaudēšu darbu un nebūšu spējīgs/-a atrast jaunu un pieņemamu darbavietu </c:v>
                </c:pt>
                <c:pt idx="4">
                  <c:v>Piedzīvošu kodolkaru/kodolieroču izmantošanu</c:v>
                </c:pt>
                <c:pt idx="5">
                  <c:v>Palikšu pilnībā bez iztikas līdzekļiem</c:v>
                </c:pt>
                <c:pt idx="6">
                  <c:v>Ka mani apzags, cietīšu no zādzības</c:v>
                </c:pt>
                <c:pt idx="7">
                  <c:v>Cietīšu karadarbībā, jo Latvijai kāds varētu uzbrukt </c:v>
                </c:pt>
                <c:pt idx="8">
                  <c:v>Zaudēšu savus pašreizējos finanšu uzkrājumus</c:v>
                </c:pt>
                <c:pt idx="9">
                  <c:v>Cietīšu ceļu satiksmes negadījumā</c:v>
                </c:pt>
                <c:pt idx="10">
                  <c:v>Vecumdienās cietīšu trūkumu (piem., nesaņemšu izdzīvošanai pietiekami lielu pensiju)</c:v>
                </c:pt>
                <c:pt idx="11">
                  <c:v>Saslimšanas gadījumā nevarēšu samaksāt par ārstēšanos</c:v>
                </c:pt>
                <c:pt idx="12">
                  <c:v>Cietīšu no inflācijas, kas samazinās manu pirktspēju, nevarēšu apmaksāt rēķinus</c:v>
                </c:pt>
                <c:pt idx="13">
                  <c:v>Saslimšanas gadījumā nesaņemšu pietiekami kvalitatīvus medicīniskos pakalpojumus</c:v>
                </c:pt>
                <c:pt idx="14">
                  <c:v>Cietīšu no energocenu kāpuma, kas samazinās manu pirktspēju, nevarēšu apmaksāt rēķinus</c:v>
                </c:pt>
              </c:strCache>
            </c:strRef>
          </c:cat>
          <c:val>
            <c:numRef>
              <c:f>Sheet1!$F$3:$F$17</c:f>
              <c:numCache>
                <c:formatCode>0%</c:formatCode>
                <c:ptCount val="15"/>
                <c:pt idx="0">
                  <c:v>2.3935762877135766E-2</c:v>
                </c:pt>
                <c:pt idx="1">
                  <c:v>3.6843182700522586E-2</c:v>
                </c:pt>
                <c:pt idx="2">
                  <c:v>3.6673474950117212E-2</c:v>
                </c:pt>
                <c:pt idx="3">
                  <c:v>4.7547336667305526E-2</c:v>
                </c:pt>
                <c:pt idx="4">
                  <c:v>5.082521262484066E-2</c:v>
                </c:pt>
                <c:pt idx="5">
                  <c:v>1.8977960390931383E-2</c:v>
                </c:pt>
                <c:pt idx="6">
                  <c:v>1.8020807742359691E-2</c:v>
                </c:pt>
                <c:pt idx="7">
                  <c:v>3.1180899977792408E-2</c:v>
                </c:pt>
                <c:pt idx="8">
                  <c:v>3.726612439641528E-2</c:v>
                </c:pt>
                <c:pt idx="9">
                  <c:v>2.2578301541175655E-2</c:v>
                </c:pt>
                <c:pt idx="10">
                  <c:v>2.3561478694304916E-2</c:v>
                </c:pt>
                <c:pt idx="11">
                  <c:v>1.4034833019962795E-2</c:v>
                </c:pt>
                <c:pt idx="12">
                  <c:v>1.3653047391111488E-2</c:v>
                </c:pt>
                <c:pt idx="13">
                  <c:v>1.680239275870507E-2</c:v>
                </c:pt>
                <c:pt idx="14">
                  <c:v>1.5615448962582235E-2</c:v>
                </c:pt>
              </c:numCache>
            </c:numRef>
          </c:val>
          <c:extLst>
            <c:ext xmlns:c16="http://schemas.microsoft.com/office/drawing/2014/chart" uri="{C3380CC4-5D6E-409C-BE32-E72D297353CC}">
              <c16:uniqueId val="{00000004-1232-4A4C-9C3C-FA2A3B5345E6}"/>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00" b="1"/>
            </a:pPr>
            <a:endParaRPr lang="lv-LV"/>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46918148698609125"/>
          <c:y val="0.96391003934993535"/>
          <c:w val="0.53056040453187825"/>
          <c:h val="3.6089960650064659E-2"/>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9753386746371098"/>
          <c:y val="0"/>
          <c:w val="0.50624950991923467"/>
          <c:h val="0.9419768199181201"/>
        </c:manualLayout>
      </c:layout>
      <c:barChart>
        <c:barDir val="bar"/>
        <c:grouping val="percentStacked"/>
        <c:varyColors val="0"/>
        <c:ser>
          <c:idx val="0"/>
          <c:order val="0"/>
          <c:tx>
            <c:strRef>
              <c:f>Sheet1!$B$2</c:f>
              <c:strCache>
                <c:ptCount val="1"/>
                <c:pt idx="0">
                  <c:v>Ļoti baidos</c:v>
                </c:pt>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Cietīšu no fiziskas vardarbības mājās</c:v>
                </c:pt>
                <c:pt idx="1">
                  <c:v>Cietīšu no seksuālas vardarbības (piespiedu seksuālām attiecībām)</c:v>
                </c:pt>
                <c:pt idx="2">
                  <c:v>Cietīšu no emocionālas vardarbības ģimenē (t.i., lamāšanas, kritizēšanas u.tml.)</c:v>
                </c:pt>
                <c:pt idx="3">
                  <c:v>Ka palikšu viena/-s ar apgādājamiem bērniem</c:v>
                </c:pt>
                <c:pt idx="4">
                  <c:v>Saslimšu ar HIV/AIDS</c:v>
                </c:pt>
                <c:pt idx="5">
                  <c:v>Cietīšu no emocionālas vardarbības darbā</c:v>
                </c:pt>
                <c:pt idx="6">
                  <c:v>Ka man varētu uzbrukt manas tautības, reliģijas vai seksuālās orientācijas dēļ</c:v>
                </c:pt>
                <c:pt idx="7">
                  <c:v>Zaudēšu kolēģu izpratni un atbalstu</c:v>
                </c:pt>
                <c:pt idx="8">
                  <c:v>Cietīšu badu</c:v>
                </c:pt>
                <c:pt idx="9">
                  <c:v>Saslimšu ar Covid</c:v>
                </c:pt>
                <c:pt idx="10">
                  <c:v>Zaudēšu ģimenes un tuvāko cilvēku izpratni un atbalstu</c:v>
                </c:pt>
                <c:pt idx="11">
                  <c:v>Cietīšu no organizētās noziedzības</c:v>
                </c:pt>
                <c:pt idx="12">
                  <c:v>Cietīšu terora aktā</c:v>
                </c:pt>
                <c:pt idx="13">
                  <c:v>Nevarēšu samaksāt par savu vai savu bērnu izglītošanu</c:v>
                </c:pt>
                <c:pt idx="14">
                  <c:v>Ka nebūs mājokļa, kur dzīvot</c:v>
                </c:pt>
                <c:pt idx="15">
                  <c:v>Cietīšu no fiziskas vardarbības uz ielas</c:v>
                </c:pt>
                <c:pt idx="16">
                  <c:v>Ka palikšu viens/-a</c:v>
                </c:pt>
              </c:strCache>
            </c:strRef>
          </c:cat>
          <c:val>
            <c:numRef>
              <c:f>Sheet1!$B$3:$B$19</c:f>
              <c:numCache>
                <c:formatCode>0%</c:formatCode>
                <c:ptCount val="17"/>
                <c:pt idx="0">
                  <c:v>1.8875670628103556E-2</c:v>
                </c:pt>
                <c:pt idx="1">
                  <c:v>3.9511665915143747E-2</c:v>
                </c:pt>
                <c:pt idx="2">
                  <c:v>3.9375851726946666E-2</c:v>
                </c:pt>
                <c:pt idx="3">
                  <c:v>6.8419713165359372E-2</c:v>
                </c:pt>
                <c:pt idx="4">
                  <c:v>5.4383232124866919E-2</c:v>
                </c:pt>
                <c:pt idx="5">
                  <c:v>5.4127829243173012E-2</c:v>
                </c:pt>
                <c:pt idx="6">
                  <c:v>5.0035348476494247E-2</c:v>
                </c:pt>
                <c:pt idx="7">
                  <c:v>4.7926716639460396E-2</c:v>
                </c:pt>
                <c:pt idx="8">
                  <c:v>7.8846929073702374E-2</c:v>
                </c:pt>
                <c:pt idx="9">
                  <c:v>5.7469134142055484E-2</c:v>
                </c:pt>
                <c:pt idx="10">
                  <c:v>0.10682049669138204</c:v>
                </c:pt>
                <c:pt idx="11">
                  <c:v>7.6878885380708653E-2</c:v>
                </c:pt>
                <c:pt idx="12">
                  <c:v>0.10018815586859792</c:v>
                </c:pt>
                <c:pt idx="13">
                  <c:v>0.14035334139282921</c:v>
                </c:pt>
                <c:pt idx="14">
                  <c:v>0.18205371395017353</c:v>
                </c:pt>
                <c:pt idx="15">
                  <c:v>6.9777706502398201E-2</c:v>
                </c:pt>
                <c:pt idx="16">
                  <c:v>0.13343169693172688</c:v>
                </c:pt>
              </c:numCache>
            </c:numRef>
          </c:val>
          <c:extLst>
            <c:ext xmlns:c16="http://schemas.microsoft.com/office/drawing/2014/chart" uri="{C3380CC4-5D6E-409C-BE32-E72D297353CC}">
              <c16:uniqueId val="{00000000-242B-471A-8C9C-6F15D7452B09}"/>
            </c:ext>
          </c:extLst>
        </c:ser>
        <c:ser>
          <c:idx val="1"/>
          <c:order val="1"/>
          <c:tx>
            <c:strRef>
              <c:f>Sheet1!$C$2</c:f>
              <c:strCache>
                <c:ptCount val="1"/>
                <c:pt idx="0">
                  <c:v>Nedaudz baidos</c:v>
                </c:pt>
              </c:strCache>
            </c:strRef>
          </c:tx>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Cietīšu no fiziskas vardarbības mājās</c:v>
                </c:pt>
                <c:pt idx="1">
                  <c:v>Cietīšu no seksuālas vardarbības (piespiedu seksuālām attiecībām)</c:v>
                </c:pt>
                <c:pt idx="2">
                  <c:v>Cietīšu no emocionālas vardarbības ģimenē (t.i., lamāšanas, kritizēšanas u.tml.)</c:v>
                </c:pt>
                <c:pt idx="3">
                  <c:v>Ka palikšu viena/-s ar apgādājamiem bērniem</c:v>
                </c:pt>
                <c:pt idx="4">
                  <c:v>Saslimšu ar HIV/AIDS</c:v>
                </c:pt>
                <c:pt idx="5">
                  <c:v>Cietīšu no emocionālas vardarbības darbā</c:v>
                </c:pt>
                <c:pt idx="6">
                  <c:v>Ka man varētu uzbrukt manas tautības, reliģijas vai seksuālās orientācijas dēļ</c:v>
                </c:pt>
                <c:pt idx="7">
                  <c:v>Zaudēšu kolēģu izpratni un atbalstu</c:v>
                </c:pt>
                <c:pt idx="8">
                  <c:v>Cietīšu badu</c:v>
                </c:pt>
                <c:pt idx="9">
                  <c:v>Saslimšu ar Covid</c:v>
                </c:pt>
                <c:pt idx="10">
                  <c:v>Zaudēšu ģimenes un tuvāko cilvēku izpratni un atbalstu</c:v>
                </c:pt>
                <c:pt idx="11">
                  <c:v>Cietīšu no organizētās noziedzības</c:v>
                </c:pt>
                <c:pt idx="12">
                  <c:v>Cietīšu terora aktā</c:v>
                </c:pt>
                <c:pt idx="13">
                  <c:v>Nevarēšu samaksāt par savu vai savu bērnu izglītošanu</c:v>
                </c:pt>
                <c:pt idx="14">
                  <c:v>Ka nebūs mājokļa, kur dzīvot</c:v>
                </c:pt>
                <c:pt idx="15">
                  <c:v>Cietīšu no fiziskas vardarbības uz ielas</c:v>
                </c:pt>
                <c:pt idx="16">
                  <c:v>Ka palikšu viens/-a</c:v>
                </c:pt>
              </c:strCache>
            </c:strRef>
          </c:cat>
          <c:val>
            <c:numRef>
              <c:f>Sheet1!$C$3:$C$19</c:f>
              <c:numCache>
                <c:formatCode>0%</c:formatCode>
                <c:ptCount val="17"/>
                <c:pt idx="0">
                  <c:v>2.4096794709633312E-2</c:v>
                </c:pt>
                <c:pt idx="1">
                  <c:v>8.1960678047637125E-2</c:v>
                </c:pt>
                <c:pt idx="2">
                  <c:v>0.13037032869296469</c:v>
                </c:pt>
                <c:pt idx="3">
                  <c:v>0.10445618931148135</c:v>
                </c:pt>
                <c:pt idx="4">
                  <c:v>0.14519172790639023</c:v>
                </c:pt>
                <c:pt idx="5">
                  <c:v>0.14646827012521485</c:v>
                </c:pt>
                <c:pt idx="6">
                  <c:v>0.15199827987100478</c:v>
                </c:pt>
                <c:pt idx="7">
                  <c:v>0.17171116104171119</c:v>
                </c:pt>
                <c:pt idx="8">
                  <c:v>0.16178511392655817</c:v>
                </c:pt>
                <c:pt idx="9">
                  <c:v>0.21538677014588678</c:v>
                </c:pt>
                <c:pt idx="10">
                  <c:v>0.19616525392430645</c:v>
                </c:pt>
                <c:pt idx="11">
                  <c:v>0.23740680980381806</c:v>
                </c:pt>
                <c:pt idx="12">
                  <c:v>0.22307010597781404</c:v>
                </c:pt>
                <c:pt idx="13">
                  <c:v>0.20772983291356198</c:v>
                </c:pt>
                <c:pt idx="14">
                  <c:v>0.17750995899283958</c:v>
                </c:pt>
                <c:pt idx="15">
                  <c:v>0.29229164250389628</c:v>
                </c:pt>
                <c:pt idx="16">
                  <c:v>0.23106552234630429</c:v>
                </c:pt>
              </c:numCache>
            </c:numRef>
          </c:val>
          <c:extLst>
            <c:ext xmlns:c16="http://schemas.microsoft.com/office/drawing/2014/chart" uri="{C3380CC4-5D6E-409C-BE32-E72D297353CC}">
              <c16:uniqueId val="{00000001-242B-471A-8C9C-6F15D7452B09}"/>
            </c:ext>
          </c:extLst>
        </c:ser>
        <c:ser>
          <c:idx val="2"/>
          <c:order val="2"/>
          <c:tx>
            <c:strRef>
              <c:f>Sheet1!$D$2</c:f>
              <c:strCache>
                <c:ptCount val="1"/>
                <c:pt idx="0">
                  <c:v>Drīzāk nebaidos</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Cietīšu no fiziskas vardarbības mājās</c:v>
                </c:pt>
                <c:pt idx="1">
                  <c:v>Cietīšu no seksuālas vardarbības (piespiedu seksuālām attiecībām)</c:v>
                </c:pt>
                <c:pt idx="2">
                  <c:v>Cietīšu no emocionālas vardarbības ģimenē (t.i., lamāšanas, kritizēšanas u.tml.)</c:v>
                </c:pt>
                <c:pt idx="3">
                  <c:v>Ka palikšu viena/-s ar apgādājamiem bērniem</c:v>
                </c:pt>
                <c:pt idx="4">
                  <c:v>Saslimšu ar HIV/AIDS</c:v>
                </c:pt>
                <c:pt idx="5">
                  <c:v>Cietīšu no emocionālas vardarbības darbā</c:v>
                </c:pt>
                <c:pt idx="6">
                  <c:v>Ka man varētu uzbrukt manas tautības, reliģijas vai seksuālās orientācijas dēļ</c:v>
                </c:pt>
                <c:pt idx="7">
                  <c:v>Zaudēšu kolēģu izpratni un atbalstu</c:v>
                </c:pt>
                <c:pt idx="8">
                  <c:v>Cietīšu badu</c:v>
                </c:pt>
                <c:pt idx="9">
                  <c:v>Saslimšu ar Covid</c:v>
                </c:pt>
                <c:pt idx="10">
                  <c:v>Zaudēšu ģimenes un tuvāko cilvēku izpratni un atbalstu</c:v>
                </c:pt>
                <c:pt idx="11">
                  <c:v>Cietīšu no organizētās noziedzības</c:v>
                </c:pt>
                <c:pt idx="12">
                  <c:v>Cietīšu terora aktā</c:v>
                </c:pt>
                <c:pt idx="13">
                  <c:v>Nevarēšu samaksāt par savu vai savu bērnu izglītošanu</c:v>
                </c:pt>
                <c:pt idx="14">
                  <c:v>Ka nebūs mājokļa, kur dzīvot</c:v>
                </c:pt>
                <c:pt idx="15">
                  <c:v>Cietīšu no fiziskas vardarbības uz ielas</c:v>
                </c:pt>
                <c:pt idx="16">
                  <c:v>Ka palikšu viens/-a</c:v>
                </c:pt>
              </c:strCache>
            </c:strRef>
          </c:cat>
          <c:val>
            <c:numRef>
              <c:f>Sheet1!$D$3:$D$19</c:f>
              <c:numCache>
                <c:formatCode>0%</c:formatCode>
                <c:ptCount val="17"/>
                <c:pt idx="0">
                  <c:v>0.16547606600839326</c:v>
                </c:pt>
                <c:pt idx="1">
                  <c:v>0.2000498310151019</c:v>
                </c:pt>
                <c:pt idx="2">
                  <c:v>0.25507773433999947</c:v>
                </c:pt>
                <c:pt idx="3">
                  <c:v>0.24307337052919725</c:v>
                </c:pt>
                <c:pt idx="4">
                  <c:v>0.35023255796656022</c:v>
                </c:pt>
                <c:pt idx="5">
                  <c:v>0.30292007626456702</c:v>
                </c:pt>
                <c:pt idx="6">
                  <c:v>0.30855839631324494</c:v>
                </c:pt>
                <c:pt idx="7">
                  <c:v>0.32876143951716086</c:v>
                </c:pt>
                <c:pt idx="8">
                  <c:v>0.35342302117076807</c:v>
                </c:pt>
                <c:pt idx="9">
                  <c:v>0.33776567782567041</c:v>
                </c:pt>
                <c:pt idx="10">
                  <c:v>0.30294116390922232</c:v>
                </c:pt>
                <c:pt idx="11">
                  <c:v>0.34834011983010493</c:v>
                </c:pt>
                <c:pt idx="12">
                  <c:v>0.33674913384001337</c:v>
                </c:pt>
                <c:pt idx="13">
                  <c:v>0.22351415483448012</c:v>
                </c:pt>
                <c:pt idx="14">
                  <c:v>0.3320721383388367</c:v>
                </c:pt>
                <c:pt idx="15">
                  <c:v>0.43690392407559414</c:v>
                </c:pt>
                <c:pt idx="16">
                  <c:v>0.28143241444117895</c:v>
                </c:pt>
              </c:numCache>
            </c:numRef>
          </c:val>
          <c:extLst>
            <c:ext xmlns:c16="http://schemas.microsoft.com/office/drawing/2014/chart" uri="{C3380CC4-5D6E-409C-BE32-E72D297353CC}">
              <c16:uniqueId val="{00000002-242B-471A-8C9C-6F15D7452B09}"/>
            </c:ext>
          </c:extLst>
        </c:ser>
        <c:ser>
          <c:idx val="3"/>
          <c:order val="3"/>
          <c:tx>
            <c:strRef>
              <c:f>Sheet1!$E$2</c:f>
              <c:strCache>
                <c:ptCount val="1"/>
                <c:pt idx="0">
                  <c:v>Nemaz nebaidos</c:v>
                </c:pt>
              </c:strCache>
            </c:strRef>
          </c:tx>
          <c:spPr>
            <a:solidFill>
              <a:srgbClr val="70AD47">
                <a:lumMod val="75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Cietīšu no fiziskas vardarbības mājās</c:v>
                </c:pt>
                <c:pt idx="1">
                  <c:v>Cietīšu no seksuālas vardarbības (piespiedu seksuālām attiecībām)</c:v>
                </c:pt>
                <c:pt idx="2">
                  <c:v>Cietīšu no emocionālas vardarbības ģimenē (t.i., lamāšanas, kritizēšanas u.tml.)</c:v>
                </c:pt>
                <c:pt idx="3">
                  <c:v>Ka palikšu viena/-s ar apgādājamiem bērniem</c:v>
                </c:pt>
                <c:pt idx="4">
                  <c:v>Saslimšu ar HIV/AIDS</c:v>
                </c:pt>
                <c:pt idx="5">
                  <c:v>Cietīšu no emocionālas vardarbības darbā</c:v>
                </c:pt>
                <c:pt idx="6">
                  <c:v>Ka man varētu uzbrukt manas tautības, reliģijas vai seksuālās orientācijas dēļ</c:v>
                </c:pt>
                <c:pt idx="7">
                  <c:v>Zaudēšu kolēģu izpratni un atbalstu</c:v>
                </c:pt>
                <c:pt idx="8">
                  <c:v>Cietīšu badu</c:v>
                </c:pt>
                <c:pt idx="9">
                  <c:v>Saslimšu ar Covid</c:v>
                </c:pt>
                <c:pt idx="10">
                  <c:v>Zaudēšu ģimenes un tuvāko cilvēku izpratni un atbalstu</c:v>
                </c:pt>
                <c:pt idx="11">
                  <c:v>Cietīšu no organizētās noziedzības</c:v>
                </c:pt>
                <c:pt idx="12">
                  <c:v>Cietīšu terora aktā</c:v>
                </c:pt>
                <c:pt idx="13">
                  <c:v>Nevarēšu samaksāt par savu vai savu bērnu izglītošanu</c:v>
                </c:pt>
                <c:pt idx="14">
                  <c:v>Ka nebūs mājokļa, kur dzīvot</c:v>
                </c:pt>
                <c:pt idx="15">
                  <c:v>Cietīšu no fiziskas vardarbības uz ielas</c:v>
                </c:pt>
                <c:pt idx="16">
                  <c:v>Ka palikšu viens/-a</c:v>
                </c:pt>
              </c:strCache>
            </c:strRef>
          </c:cat>
          <c:val>
            <c:numRef>
              <c:f>Sheet1!$E$3:$E$19</c:f>
              <c:numCache>
                <c:formatCode>0%</c:formatCode>
                <c:ptCount val="17"/>
                <c:pt idx="0">
                  <c:v>0.78118685068349425</c:v>
                </c:pt>
                <c:pt idx="1">
                  <c:v>0.65057089457463047</c:v>
                </c:pt>
                <c:pt idx="2">
                  <c:v>0.56276212787573432</c:v>
                </c:pt>
                <c:pt idx="3">
                  <c:v>0.53074221863130544</c:v>
                </c:pt>
                <c:pt idx="4">
                  <c:v>0.41903873241860351</c:v>
                </c:pt>
                <c:pt idx="5">
                  <c:v>0.46549134713866941</c:v>
                </c:pt>
                <c:pt idx="6">
                  <c:v>0.46908814037425217</c:v>
                </c:pt>
                <c:pt idx="7">
                  <c:v>0.40581704008487329</c:v>
                </c:pt>
                <c:pt idx="8">
                  <c:v>0.38147223140427661</c:v>
                </c:pt>
                <c:pt idx="9">
                  <c:v>0.37550155467480983</c:v>
                </c:pt>
                <c:pt idx="10">
                  <c:v>0.3663900786092496</c:v>
                </c:pt>
                <c:pt idx="11">
                  <c:v>0.30829570797843692</c:v>
                </c:pt>
                <c:pt idx="12">
                  <c:v>0.30287351602226698</c:v>
                </c:pt>
                <c:pt idx="13">
                  <c:v>0.37011361812613258</c:v>
                </c:pt>
                <c:pt idx="14">
                  <c:v>0.2900288006102637</c:v>
                </c:pt>
                <c:pt idx="15">
                  <c:v>0.18374124662765032</c:v>
                </c:pt>
                <c:pt idx="16">
                  <c:v>0.33396374569472043</c:v>
                </c:pt>
              </c:numCache>
            </c:numRef>
          </c:val>
          <c:extLst>
            <c:ext xmlns:c16="http://schemas.microsoft.com/office/drawing/2014/chart" uri="{C3380CC4-5D6E-409C-BE32-E72D297353CC}">
              <c16:uniqueId val="{00000003-242B-471A-8C9C-6F15D7452B09}"/>
            </c:ext>
          </c:extLst>
        </c:ser>
        <c:ser>
          <c:idx val="4"/>
          <c:order val="4"/>
          <c:tx>
            <c:strRef>
              <c:f>Sheet1!$F$2</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Cietīšu no fiziskas vardarbības mājās</c:v>
                </c:pt>
                <c:pt idx="1">
                  <c:v>Cietīšu no seksuālas vardarbības (piespiedu seksuālām attiecībām)</c:v>
                </c:pt>
                <c:pt idx="2">
                  <c:v>Cietīšu no emocionālas vardarbības ģimenē (t.i., lamāšanas, kritizēšanas u.tml.)</c:v>
                </c:pt>
                <c:pt idx="3">
                  <c:v>Ka palikšu viena/-s ar apgādājamiem bērniem</c:v>
                </c:pt>
                <c:pt idx="4">
                  <c:v>Saslimšu ar HIV/AIDS</c:v>
                </c:pt>
                <c:pt idx="5">
                  <c:v>Cietīšu no emocionālas vardarbības darbā</c:v>
                </c:pt>
                <c:pt idx="6">
                  <c:v>Ka man varētu uzbrukt manas tautības, reliģijas vai seksuālās orientācijas dēļ</c:v>
                </c:pt>
                <c:pt idx="7">
                  <c:v>Zaudēšu kolēģu izpratni un atbalstu</c:v>
                </c:pt>
                <c:pt idx="8">
                  <c:v>Cietīšu badu</c:v>
                </c:pt>
                <c:pt idx="9">
                  <c:v>Saslimšu ar Covid</c:v>
                </c:pt>
                <c:pt idx="10">
                  <c:v>Zaudēšu ģimenes un tuvāko cilvēku izpratni un atbalstu</c:v>
                </c:pt>
                <c:pt idx="11">
                  <c:v>Cietīšu no organizētās noziedzības</c:v>
                </c:pt>
                <c:pt idx="12">
                  <c:v>Cietīšu terora aktā</c:v>
                </c:pt>
                <c:pt idx="13">
                  <c:v>Nevarēšu samaksāt par savu vai savu bērnu izglītošanu</c:v>
                </c:pt>
                <c:pt idx="14">
                  <c:v>Ka nebūs mājokļa, kur dzīvot</c:v>
                </c:pt>
                <c:pt idx="15">
                  <c:v>Cietīšu no fiziskas vardarbības uz ielas</c:v>
                </c:pt>
                <c:pt idx="16">
                  <c:v>Ka palikšu viens/-a</c:v>
                </c:pt>
              </c:strCache>
            </c:strRef>
          </c:cat>
          <c:val>
            <c:numRef>
              <c:f>Sheet1!$F$3:$F$19</c:f>
              <c:numCache>
                <c:formatCode>0%</c:formatCode>
                <c:ptCount val="17"/>
                <c:pt idx="0">
                  <c:v>1.0364617970370195E-2</c:v>
                </c:pt>
                <c:pt idx="1">
                  <c:v>2.7906930447479453E-2</c:v>
                </c:pt>
                <c:pt idx="2">
                  <c:v>1.2413957364347311E-2</c:v>
                </c:pt>
                <c:pt idx="3">
                  <c:v>5.3308508362649352E-2</c:v>
                </c:pt>
                <c:pt idx="4">
                  <c:v>3.1153749583572823E-2</c:v>
                </c:pt>
                <c:pt idx="5">
                  <c:v>3.0992477228369335E-2</c:v>
                </c:pt>
                <c:pt idx="6">
                  <c:v>2.0319834964997487E-2</c:v>
                </c:pt>
                <c:pt idx="7">
                  <c:v>4.5783642716787899E-2</c:v>
                </c:pt>
                <c:pt idx="8">
                  <c:v>2.4472704424688102E-2</c:v>
                </c:pt>
                <c:pt idx="9">
                  <c:v>1.3876863211571014E-2</c:v>
                </c:pt>
                <c:pt idx="10">
                  <c:v>2.7683006865833196E-2</c:v>
                </c:pt>
                <c:pt idx="11">
                  <c:v>2.9078477006925306E-2</c:v>
                </c:pt>
                <c:pt idx="12">
                  <c:v>3.7119088291301353E-2</c:v>
                </c:pt>
                <c:pt idx="13">
                  <c:v>5.828905273298994E-2</c:v>
                </c:pt>
                <c:pt idx="14">
                  <c:v>1.8335388107880685E-2</c:v>
                </c:pt>
                <c:pt idx="15">
                  <c:v>1.7285480290454663E-2</c:v>
                </c:pt>
                <c:pt idx="16">
                  <c:v>2.0106620586063204E-2</c:v>
                </c:pt>
              </c:numCache>
            </c:numRef>
          </c:val>
          <c:extLst>
            <c:ext xmlns:c16="http://schemas.microsoft.com/office/drawing/2014/chart" uri="{C3380CC4-5D6E-409C-BE32-E72D297353CC}">
              <c16:uniqueId val="{00000004-242B-471A-8C9C-6F15D7452B09}"/>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00" b="1"/>
            </a:pPr>
            <a:endParaRPr lang="lv-LV"/>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46918148698609125"/>
          <c:y val="0.96391003934993535"/>
          <c:w val="0.53056040453187825"/>
          <c:h val="3.6089960650064659E-2"/>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213351526093254"/>
          <c:y val="8.5655512895635222E-2"/>
          <c:w val="0.48786648473906746"/>
          <c:h val="0.90851012078778459"/>
        </c:manualLayout>
      </c:layout>
      <c:barChart>
        <c:barDir val="bar"/>
        <c:grouping val="clustered"/>
        <c:varyColors val="0"/>
        <c:ser>
          <c:idx val="0"/>
          <c:order val="0"/>
          <c:tx>
            <c:strRef>
              <c:f>Sheet1!$B$2</c:f>
              <c:strCache>
                <c:ptCount val="1"/>
                <c:pt idx="0">
                  <c:v>2021 XI</c:v>
                </c:pt>
              </c:strCache>
            </c:strRef>
          </c:tx>
          <c:spPr>
            <a:solidFill>
              <a:srgbClr val="ED7D31">
                <a:lumMod val="60000"/>
                <a:lumOff val="40000"/>
              </a:srgbClr>
            </a:solidFill>
          </c:spPr>
          <c:invertIfNegative val="0"/>
          <c:dLbls>
            <c:spPr>
              <a:noFill/>
              <a:ln w="25400">
                <a:noFill/>
              </a:ln>
            </c:spPr>
            <c:txPr>
              <a:bodyPr/>
              <a:lstStyle/>
              <a:p>
                <a:pPr>
                  <a:defRPr lang="en-US" sz="800" b="0" i="0" u="none" strike="noStrike" baseline="0">
                    <a:solidFill>
                      <a:srgbClr val="000000"/>
                    </a:solidFill>
                    <a:latin typeface="+mn-lt"/>
                    <a:ea typeface="Arial"/>
                    <a:cs typeface="Aria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Sheet1!$A$3:$A$18</c:f>
              <c:strCache>
                <c:ptCount val="16"/>
                <c:pt idx="0">
                  <c:v>Cietīšu no fiziskas vardarbības uz ielas</c:v>
                </c:pt>
                <c:pt idx="1">
                  <c:v>Ka nebūs mājokļa, kur dzīvot</c:v>
                </c:pt>
                <c:pt idx="2">
                  <c:v>Manus personīgos datus apdraudoši kiberuzbrukumi</c:v>
                </c:pt>
                <c:pt idx="3">
                  <c:v>Zaudēšu darbu un/vai nespēšu ilgstoši atrast jaunu darbavietu</c:v>
                </c:pt>
                <c:pt idx="4">
                  <c:v>Zaudēšu darbu un nebūšu spējīgs/-a atrast jaunu un pieņemamu darbavietu </c:v>
                </c:pt>
                <c:pt idx="5">
                  <c:v>Ka mani apzags, cietīšu no zādzības</c:v>
                </c:pt>
                <c:pt idx="6">
                  <c:v>Piedzīvošu kodolkaru/kodolieroču izmantošanu</c:v>
                </c:pt>
                <c:pt idx="7">
                  <c:v>Palikšu pilnībā bez iztikas līdzekļiem</c:v>
                </c:pt>
                <c:pt idx="8">
                  <c:v>Cietīšu karadarbībā, jo Latvijai kāds varētu uzbrukt </c:v>
                </c:pt>
                <c:pt idx="9">
                  <c:v>Cietīšu ceļu satiksmes negadījumā</c:v>
                </c:pt>
                <c:pt idx="10">
                  <c:v>Zaudēšu savus pašreizējos finanšu uzkrājumus</c:v>
                </c:pt>
                <c:pt idx="11">
                  <c:v>Vecumdienās cietīšu trūkumu (piem., nesaņemšu izdzīvošanai pietiekami lielu pensiju)</c:v>
                </c:pt>
                <c:pt idx="12">
                  <c:v>Saslimšanas gadījumā nevarēšu samaksāt par ārstēšanos</c:v>
                </c:pt>
                <c:pt idx="13">
                  <c:v>Cietīšu no inflācijas, kas samazinās manu pirktspēju, nevarēšu apmaksāt rēķinus</c:v>
                </c:pt>
                <c:pt idx="14">
                  <c:v>Cietīšu no energocenu kāpuma, kas samazinās manu pirktspēju, nevarēšu apmaksāt rēķinus</c:v>
                </c:pt>
                <c:pt idx="15">
                  <c:v>Saslimšanas gadījumā nesaņemšu pietiekami kvalitatīvus medicīniskos pakalpojumus</c:v>
                </c:pt>
              </c:strCache>
            </c:strRef>
          </c:cat>
          <c:val>
            <c:numRef>
              <c:f>Sheet1!$B$3:$B$18</c:f>
              <c:numCache>
                <c:formatCode>0%</c:formatCode>
                <c:ptCount val="16"/>
                <c:pt idx="0">
                  <c:v>0.4</c:v>
                </c:pt>
                <c:pt idx="1">
                  <c:v>0.53</c:v>
                </c:pt>
                <c:pt idx="3">
                  <c:v>0.53</c:v>
                </c:pt>
                <c:pt idx="4">
                  <c:v>0.54</c:v>
                </c:pt>
                <c:pt idx="5">
                  <c:v>0.54</c:v>
                </c:pt>
                <c:pt idx="7">
                  <c:v>0.67</c:v>
                </c:pt>
                <c:pt idx="8">
                  <c:v>0.34</c:v>
                </c:pt>
                <c:pt idx="9">
                  <c:v>0.59</c:v>
                </c:pt>
                <c:pt idx="10">
                  <c:v>0.62</c:v>
                </c:pt>
                <c:pt idx="11">
                  <c:v>0.72</c:v>
                </c:pt>
                <c:pt idx="12">
                  <c:v>0.71</c:v>
                </c:pt>
                <c:pt idx="13">
                  <c:v>0.71</c:v>
                </c:pt>
                <c:pt idx="14">
                  <c:v>0.77</c:v>
                </c:pt>
                <c:pt idx="15">
                  <c:v>0.75</c:v>
                </c:pt>
              </c:numCache>
            </c:numRef>
          </c:val>
          <c:extLst>
            <c:ext xmlns:c16="http://schemas.microsoft.com/office/drawing/2014/chart" uri="{C3380CC4-5D6E-409C-BE32-E72D297353CC}">
              <c16:uniqueId val="{00000000-A45D-4F39-9529-7157B87AF2EF}"/>
            </c:ext>
          </c:extLst>
        </c:ser>
        <c:ser>
          <c:idx val="1"/>
          <c:order val="1"/>
          <c:tx>
            <c:strRef>
              <c:f>Sheet1!$C$2</c:f>
              <c:strCache>
                <c:ptCount val="1"/>
              </c:strCache>
            </c:strRef>
          </c:tx>
          <c:spPr>
            <a:solidFill>
              <a:srgbClr val="70AD47">
                <a:lumMod val="60000"/>
                <a:lumOff val="40000"/>
              </a:srgbClr>
            </a:solidFill>
          </c:spPr>
          <c:invertIfNegative val="0"/>
          <c:dLbls>
            <c:spPr>
              <a:noFill/>
              <a:ln>
                <a:noFill/>
              </a:ln>
              <a:effectLst/>
            </c:spPr>
            <c:txPr>
              <a:bodyPr/>
              <a:lstStyle/>
              <a:p>
                <a:pPr>
                  <a:defRPr sz="800">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Sheet1!$A$3:$A$18</c:f>
              <c:strCache>
                <c:ptCount val="16"/>
                <c:pt idx="0">
                  <c:v>Cietīšu no fiziskas vardarbības uz ielas</c:v>
                </c:pt>
                <c:pt idx="1">
                  <c:v>Ka nebūs mājokļa, kur dzīvot</c:v>
                </c:pt>
                <c:pt idx="2">
                  <c:v>Manus personīgos datus apdraudoši kiberuzbrukumi</c:v>
                </c:pt>
                <c:pt idx="3">
                  <c:v>Zaudēšu darbu un/vai nespēšu ilgstoši atrast jaunu darbavietu</c:v>
                </c:pt>
                <c:pt idx="4">
                  <c:v>Zaudēšu darbu un nebūšu spējīgs/-a atrast jaunu un pieņemamu darbavietu </c:v>
                </c:pt>
                <c:pt idx="5">
                  <c:v>Ka mani apzags, cietīšu no zādzības</c:v>
                </c:pt>
                <c:pt idx="6">
                  <c:v>Piedzīvošu kodolkaru/kodolieroču izmantošanu</c:v>
                </c:pt>
                <c:pt idx="7">
                  <c:v>Palikšu pilnībā bez iztikas līdzekļiem</c:v>
                </c:pt>
                <c:pt idx="8">
                  <c:v>Cietīšu karadarbībā, jo Latvijai kāds varētu uzbrukt </c:v>
                </c:pt>
                <c:pt idx="9">
                  <c:v>Cietīšu ceļu satiksmes negadījumā</c:v>
                </c:pt>
                <c:pt idx="10">
                  <c:v>Zaudēšu savus pašreizējos finanšu uzkrājumus</c:v>
                </c:pt>
                <c:pt idx="11">
                  <c:v>Vecumdienās cietīšu trūkumu (piem., nesaņemšu izdzīvošanai pietiekami lielu pensiju)</c:v>
                </c:pt>
                <c:pt idx="12">
                  <c:v>Saslimšanas gadījumā nevarēšu samaksāt par ārstēšanos</c:v>
                </c:pt>
                <c:pt idx="13">
                  <c:v>Cietīšu no inflācijas, kas samazinās manu pirktspēju, nevarēšu apmaksāt rēķinus</c:v>
                </c:pt>
                <c:pt idx="14">
                  <c:v>Cietīšu no energocenu kāpuma, kas samazinās manu pirktspēju, nevarēšu apmaksāt rēķinus</c:v>
                </c:pt>
                <c:pt idx="15">
                  <c:v>Saslimšanas gadījumā nesaņemšu pietiekami kvalitatīvus medicīniskos pakalpojumus</c:v>
                </c:pt>
              </c:strCache>
            </c:strRef>
          </c:cat>
          <c:val>
            <c:numRef>
              <c:f>Sheet1!$C$3:$C$18</c:f>
              <c:numCache>
                <c:formatCode>0%</c:formatCode>
                <c:ptCount val="16"/>
                <c:pt idx="0">
                  <c:v>-0.52</c:v>
                </c:pt>
                <c:pt idx="1">
                  <c:v>-0.45</c:v>
                </c:pt>
                <c:pt idx="3">
                  <c:v>-0.43</c:v>
                </c:pt>
                <c:pt idx="4">
                  <c:v>-0.41</c:v>
                </c:pt>
                <c:pt idx="5">
                  <c:v>-0.41</c:v>
                </c:pt>
                <c:pt idx="7">
                  <c:v>-0.31</c:v>
                </c:pt>
                <c:pt idx="8">
                  <c:v>-0.6</c:v>
                </c:pt>
                <c:pt idx="9">
                  <c:v>-0.35</c:v>
                </c:pt>
                <c:pt idx="10">
                  <c:v>-0.33</c:v>
                </c:pt>
                <c:pt idx="11">
                  <c:v>-0.22</c:v>
                </c:pt>
                <c:pt idx="12">
                  <c:v>-0.27</c:v>
                </c:pt>
                <c:pt idx="13">
                  <c:v>-0.26</c:v>
                </c:pt>
                <c:pt idx="14">
                  <c:v>-0.2</c:v>
                </c:pt>
                <c:pt idx="15">
                  <c:v>-0.23</c:v>
                </c:pt>
              </c:numCache>
            </c:numRef>
          </c:val>
          <c:extLst>
            <c:ext xmlns:c16="http://schemas.microsoft.com/office/drawing/2014/chart" uri="{C3380CC4-5D6E-409C-BE32-E72D297353CC}">
              <c16:uniqueId val="{00000001-A45D-4F39-9529-7157B87AF2EF}"/>
            </c:ext>
          </c:extLst>
        </c:ser>
        <c:ser>
          <c:idx val="2"/>
          <c:order val="2"/>
          <c:tx>
            <c:strRef>
              <c:f>Sheet1!$D$2</c:f>
              <c:strCache>
                <c:ptCount val="1"/>
                <c:pt idx="0">
                  <c:v>2022 XII</c:v>
                </c:pt>
              </c:strCache>
            </c:strRef>
          </c:tx>
          <c:spPr>
            <a:solidFill>
              <a:srgbClr val="ED7D31"/>
            </a:solidFill>
          </c:spPr>
          <c:invertIfNegative val="0"/>
          <c:dLbls>
            <c:spPr>
              <a:noFill/>
              <a:ln>
                <a:noFill/>
              </a:ln>
              <a:effectLst/>
            </c:spPr>
            <c:txPr>
              <a:bodyPr/>
              <a:lstStyle/>
              <a:p>
                <a:pPr>
                  <a:defRPr lang="en-US" sz="900" b="1">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Sheet1!$A$3:$A$18</c:f>
              <c:strCache>
                <c:ptCount val="16"/>
                <c:pt idx="0">
                  <c:v>Cietīšu no fiziskas vardarbības uz ielas</c:v>
                </c:pt>
                <c:pt idx="1">
                  <c:v>Ka nebūs mājokļa, kur dzīvot</c:v>
                </c:pt>
                <c:pt idx="2">
                  <c:v>Manus personīgos datus apdraudoši kiberuzbrukumi</c:v>
                </c:pt>
                <c:pt idx="3">
                  <c:v>Zaudēšu darbu un/vai nespēšu ilgstoši atrast jaunu darbavietu</c:v>
                </c:pt>
                <c:pt idx="4">
                  <c:v>Zaudēšu darbu un nebūšu spējīgs/-a atrast jaunu un pieņemamu darbavietu </c:v>
                </c:pt>
                <c:pt idx="5">
                  <c:v>Ka mani apzags, cietīšu no zādzības</c:v>
                </c:pt>
                <c:pt idx="6">
                  <c:v>Piedzīvošu kodolkaru/kodolieroču izmantošanu</c:v>
                </c:pt>
                <c:pt idx="7">
                  <c:v>Palikšu pilnībā bez iztikas līdzekļiem</c:v>
                </c:pt>
                <c:pt idx="8">
                  <c:v>Cietīšu karadarbībā, jo Latvijai kāds varētu uzbrukt </c:v>
                </c:pt>
                <c:pt idx="9">
                  <c:v>Cietīšu ceļu satiksmes negadījumā</c:v>
                </c:pt>
                <c:pt idx="10">
                  <c:v>Zaudēšu savus pašreizējos finanšu uzkrājumus</c:v>
                </c:pt>
                <c:pt idx="11">
                  <c:v>Vecumdienās cietīšu trūkumu (piem., nesaņemšu izdzīvošanai pietiekami lielu pensiju)</c:v>
                </c:pt>
                <c:pt idx="12">
                  <c:v>Saslimšanas gadījumā nevarēšu samaksāt par ārstēšanos</c:v>
                </c:pt>
                <c:pt idx="13">
                  <c:v>Cietīšu no inflācijas, kas samazinās manu pirktspēju, nevarēšu apmaksāt rēķinus</c:v>
                </c:pt>
                <c:pt idx="14">
                  <c:v>Cietīšu no energocenu kāpuma, kas samazinās manu pirktspēju, nevarēšu apmaksāt rēķinus</c:v>
                </c:pt>
                <c:pt idx="15">
                  <c:v>Saslimšanas gadījumā nesaņemšu pietiekami kvalitatīvus medicīniskos pakalpojumus</c:v>
                </c:pt>
              </c:strCache>
            </c:strRef>
          </c:cat>
          <c:val>
            <c:numRef>
              <c:f>Sheet1!$D$3:$D$18</c:f>
              <c:numCache>
                <c:formatCode>0%</c:formatCode>
                <c:ptCount val="16"/>
                <c:pt idx="0">
                  <c:v>0.36206934900629451</c:v>
                </c:pt>
                <c:pt idx="1">
                  <c:v>0.35956367294301311</c:v>
                </c:pt>
                <c:pt idx="2">
                  <c:v>0.41602171808605398</c:v>
                </c:pt>
                <c:pt idx="3">
                  <c:v>0.41619749042143539</c:v>
                </c:pt>
                <c:pt idx="4">
                  <c:v>0.41759672265577391</c:v>
                </c:pt>
                <c:pt idx="5">
                  <c:v>0.53958398690994014</c:v>
                </c:pt>
                <c:pt idx="6">
                  <c:v>0.52620396070576203</c:v>
                </c:pt>
                <c:pt idx="7">
                  <c:v>0.53596335802690864</c:v>
                </c:pt>
                <c:pt idx="8">
                  <c:v>0.57636808906820913</c:v>
                </c:pt>
                <c:pt idx="9">
                  <c:v>0.61464376301988777</c:v>
                </c:pt>
                <c:pt idx="10">
                  <c:v>0.59687561158318814</c:v>
                </c:pt>
                <c:pt idx="11">
                  <c:v>0.65747116817321072</c:v>
                </c:pt>
                <c:pt idx="12">
                  <c:v>0.6729724561670466</c:v>
                </c:pt>
                <c:pt idx="13">
                  <c:v>0.71780255179389674</c:v>
                </c:pt>
                <c:pt idx="14">
                  <c:v>0.72457389615813583</c:v>
                </c:pt>
                <c:pt idx="15">
                  <c:v>0.72289528391532742</c:v>
                </c:pt>
              </c:numCache>
            </c:numRef>
          </c:val>
          <c:extLst>
            <c:ext xmlns:c16="http://schemas.microsoft.com/office/drawing/2014/chart" uri="{C3380CC4-5D6E-409C-BE32-E72D297353CC}">
              <c16:uniqueId val="{00000002-A45D-4F39-9529-7157B87AF2EF}"/>
            </c:ext>
          </c:extLst>
        </c:ser>
        <c:ser>
          <c:idx val="3"/>
          <c:order val="3"/>
          <c:tx>
            <c:strRef>
              <c:f>Sheet1!$E$2</c:f>
              <c:strCache>
                <c:ptCount val="1"/>
              </c:strCache>
            </c:strRef>
          </c:tx>
          <c:spPr>
            <a:solidFill>
              <a:srgbClr val="70AD47"/>
            </a:solidFill>
          </c:spPr>
          <c:invertIfNegative val="0"/>
          <c:dLbls>
            <c:spPr>
              <a:noFill/>
              <a:ln>
                <a:noFill/>
              </a:ln>
              <a:effectLst/>
            </c:spPr>
            <c:txPr>
              <a:bodyPr/>
              <a:lstStyle/>
              <a:p>
                <a:pPr>
                  <a:defRPr sz="900" b="1">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Sheet1!$A$3:$A$18</c:f>
              <c:strCache>
                <c:ptCount val="16"/>
                <c:pt idx="0">
                  <c:v>Cietīšu no fiziskas vardarbības uz ielas</c:v>
                </c:pt>
                <c:pt idx="1">
                  <c:v>Ka nebūs mājokļa, kur dzīvot</c:v>
                </c:pt>
                <c:pt idx="2">
                  <c:v>Manus personīgos datus apdraudoši kiberuzbrukumi</c:v>
                </c:pt>
                <c:pt idx="3">
                  <c:v>Zaudēšu darbu un/vai nespēšu ilgstoši atrast jaunu darbavietu</c:v>
                </c:pt>
                <c:pt idx="4">
                  <c:v>Zaudēšu darbu un nebūšu spējīgs/-a atrast jaunu un pieņemamu darbavietu </c:v>
                </c:pt>
                <c:pt idx="5">
                  <c:v>Ka mani apzags, cietīšu no zādzības</c:v>
                </c:pt>
                <c:pt idx="6">
                  <c:v>Piedzīvošu kodolkaru/kodolieroču izmantošanu</c:v>
                </c:pt>
                <c:pt idx="7">
                  <c:v>Palikšu pilnībā bez iztikas līdzekļiem</c:v>
                </c:pt>
                <c:pt idx="8">
                  <c:v>Cietīšu karadarbībā, jo Latvijai kāds varētu uzbrukt </c:v>
                </c:pt>
                <c:pt idx="9">
                  <c:v>Cietīšu ceļu satiksmes negadījumā</c:v>
                </c:pt>
                <c:pt idx="10">
                  <c:v>Zaudēšu savus pašreizējos finanšu uzkrājumus</c:v>
                </c:pt>
                <c:pt idx="11">
                  <c:v>Vecumdienās cietīšu trūkumu (piem., nesaņemšu izdzīvošanai pietiekami lielu pensiju)</c:v>
                </c:pt>
                <c:pt idx="12">
                  <c:v>Saslimšanas gadījumā nevarēšu samaksāt par ārstēšanos</c:v>
                </c:pt>
                <c:pt idx="13">
                  <c:v>Cietīšu no inflācijas, kas samazinās manu pirktspēju, nevarēšu apmaksāt rēķinus</c:v>
                </c:pt>
                <c:pt idx="14">
                  <c:v>Cietīšu no energocenu kāpuma, kas samazinās manu pirktspēju, nevarēšu apmaksāt rēķinus</c:v>
                </c:pt>
                <c:pt idx="15">
                  <c:v>Saslimšanas gadījumā nesaņemšu pietiekami kvalitatīvus medicīniskos pakalpojumus</c:v>
                </c:pt>
              </c:strCache>
            </c:strRef>
          </c:cat>
          <c:val>
            <c:numRef>
              <c:f>Sheet1!$E$3:$E$18</c:f>
              <c:numCache>
                <c:formatCode>0%</c:formatCode>
                <c:ptCount val="16"/>
                <c:pt idx="0">
                  <c:v>-0.62064517070324399</c:v>
                </c:pt>
                <c:pt idx="1">
                  <c:v>-0.62210093894910001</c:v>
                </c:pt>
                <c:pt idx="2">
                  <c:v>-0.54713509921341696</c:v>
                </c:pt>
                <c:pt idx="3">
                  <c:v>-0.54712903462844098</c:v>
                </c:pt>
                <c:pt idx="4">
                  <c:v>-0.534855940676915</c:v>
                </c:pt>
                <c:pt idx="5">
                  <c:v>-0.442395205347693</c:v>
                </c:pt>
                <c:pt idx="6">
                  <c:v>-0.42297082666939101</c:v>
                </c:pt>
                <c:pt idx="7">
                  <c:v>-0.445058681582154</c:v>
                </c:pt>
                <c:pt idx="8">
                  <c:v>-0.39245101095399199</c:v>
                </c:pt>
                <c:pt idx="9">
                  <c:v>-0.36277793543893</c:v>
                </c:pt>
                <c:pt idx="10">
                  <c:v>-0.36585826402039101</c:v>
                </c:pt>
                <c:pt idx="11">
                  <c:v>-0.31896735313247798</c:v>
                </c:pt>
                <c:pt idx="12">
                  <c:v>-0.31299271081298402</c:v>
                </c:pt>
                <c:pt idx="13">
                  <c:v>-0.26854440081498498</c:v>
                </c:pt>
                <c:pt idx="14">
                  <c:v>-0.25981065487927502</c:v>
                </c:pt>
                <c:pt idx="15">
                  <c:v>-0.26030232332596098</c:v>
                </c:pt>
              </c:numCache>
            </c:numRef>
          </c:val>
          <c:extLst>
            <c:ext xmlns:c16="http://schemas.microsoft.com/office/drawing/2014/chart" uri="{C3380CC4-5D6E-409C-BE32-E72D297353CC}">
              <c16:uniqueId val="{00000003-A45D-4F39-9529-7157B87AF2EF}"/>
            </c:ext>
          </c:extLst>
        </c:ser>
        <c:dLbls>
          <c:showLegendKey val="0"/>
          <c:showVal val="1"/>
          <c:showCatName val="0"/>
          <c:showSerName val="0"/>
          <c:showPercent val="0"/>
          <c:showBubbleSize val="0"/>
        </c:dLbls>
        <c:gapWidth val="60"/>
        <c:overlap val="60"/>
        <c:axId val="366829040"/>
        <c:axId val="366831784"/>
      </c:barChart>
      <c:catAx>
        <c:axId val="366829040"/>
        <c:scaling>
          <c:orientation val="minMax"/>
        </c:scaling>
        <c:delete val="0"/>
        <c:axPos val="l"/>
        <c:majorGridlines>
          <c:spPr>
            <a:ln w="3175">
              <a:solidFill>
                <a:srgbClr val="C0C0C0"/>
              </a:solidFill>
              <a:prstDash val="solid"/>
            </a:ln>
          </c:spPr>
        </c:majorGridlines>
        <c:numFmt formatCode="General" sourceLinked="1"/>
        <c:majorTickMark val="out"/>
        <c:minorTickMark val="out"/>
        <c:tickLblPos val="low"/>
        <c:spPr>
          <a:ln w="3175">
            <a:solidFill>
              <a:srgbClr val="000000"/>
            </a:solidFill>
            <a:prstDash val="solid"/>
          </a:ln>
        </c:spPr>
        <c:txPr>
          <a:bodyPr rot="0" vert="horz"/>
          <a:lstStyle/>
          <a:p>
            <a:pPr>
              <a:defRPr lang="en-US" sz="900" b="1" i="0" u="none" strike="noStrike" baseline="0">
                <a:solidFill>
                  <a:srgbClr val="000000"/>
                </a:solidFill>
                <a:latin typeface="+mn-lt"/>
                <a:ea typeface="Arial"/>
                <a:cs typeface="Arial"/>
              </a:defRPr>
            </a:pPr>
            <a:endParaRPr lang="lv-LV"/>
          </a:p>
        </c:txPr>
        <c:crossAx val="366831784"/>
        <c:crosses val="autoZero"/>
        <c:auto val="1"/>
        <c:lblAlgn val="ctr"/>
        <c:lblOffset val="100"/>
        <c:tickLblSkip val="1"/>
        <c:tickMarkSkip val="1"/>
        <c:noMultiLvlLbl val="0"/>
      </c:catAx>
      <c:valAx>
        <c:axId val="366831784"/>
        <c:scaling>
          <c:orientation val="minMax"/>
          <c:max val="1"/>
          <c:min val="-1"/>
        </c:scaling>
        <c:delete val="1"/>
        <c:axPos val="b"/>
        <c:numFmt formatCode="0%" sourceLinked="0"/>
        <c:majorTickMark val="out"/>
        <c:minorTickMark val="none"/>
        <c:tickLblPos val="nextTo"/>
        <c:crossAx val="366829040"/>
        <c:crosses val="autoZero"/>
        <c:crossBetween val="between"/>
        <c:majorUnit val="0.25"/>
      </c:valAx>
      <c:spPr>
        <a:solidFill>
          <a:srgbClr val="FFFFFF"/>
        </a:solidFill>
        <a:ln w="12700">
          <a:solidFill>
            <a:srgbClr val="C0C0C0"/>
          </a:solidFill>
          <a:prstDash val="solid"/>
        </a:ln>
      </c:spPr>
    </c:plotArea>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213351526093254"/>
          <c:y val="8.3915069180811347E-2"/>
          <c:w val="0.48786648473906746"/>
          <c:h val="0.91285167472692963"/>
        </c:manualLayout>
      </c:layout>
      <c:barChart>
        <c:barDir val="bar"/>
        <c:grouping val="clustered"/>
        <c:varyColors val="0"/>
        <c:ser>
          <c:idx val="0"/>
          <c:order val="0"/>
          <c:tx>
            <c:strRef>
              <c:f>Sheet1!$B$2</c:f>
              <c:strCache>
                <c:ptCount val="1"/>
                <c:pt idx="0">
                  <c:v>2022 III</c:v>
                </c:pt>
              </c:strCache>
            </c:strRef>
          </c:tx>
          <c:spPr>
            <a:solidFill>
              <a:srgbClr val="70AD47">
                <a:lumMod val="60000"/>
                <a:lumOff val="40000"/>
              </a:srgbClr>
            </a:solidFill>
          </c:spPr>
          <c:invertIfNegative val="0"/>
          <c:dLbls>
            <c:spPr>
              <a:noFill/>
              <a:ln w="25400">
                <a:noFill/>
              </a:ln>
            </c:spPr>
            <c:txPr>
              <a:bodyPr/>
              <a:lstStyle/>
              <a:p>
                <a:pPr>
                  <a:defRPr lang="en-US" sz="900" b="0" i="0" u="none" strike="noStrike" baseline="0">
                    <a:solidFill>
                      <a:srgbClr val="000000"/>
                    </a:solidFill>
                    <a:latin typeface="+mn-lt"/>
                    <a:ea typeface="Arial"/>
                    <a:cs typeface="Aria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Krievijas prezidentu V.Putinu un viņa sabiedroto iebrukumu Ukrainā</c:v>
                </c:pt>
                <c:pt idx="1">
                  <c:v>Ukrainas uzņemšanu ES</c:v>
                </c:pt>
                <c:pt idx="2">
                  <c:v>Ukrainas uzņemšanu NATO</c:v>
                </c:pt>
                <c:pt idx="3">
                  <c:v>Ukrainas kara bēgļu uzņemšanu Latvijā</c:v>
                </c:pt>
                <c:pt idx="4">
                  <c:v>Ukrainas cīņu par savas zemes neatkarību un brīvību</c:v>
                </c:pt>
              </c:strCache>
            </c:strRef>
          </c:cat>
          <c:val>
            <c:numRef>
              <c:f>Sheet1!$B$3:$B$7</c:f>
              <c:numCache>
                <c:formatCode>0%</c:formatCode>
                <c:ptCount val="5"/>
                <c:pt idx="0">
                  <c:v>7.9869806538188551E-2</c:v>
                </c:pt>
                <c:pt idx="1">
                  <c:v>0.55321791909832485</c:v>
                </c:pt>
                <c:pt idx="2">
                  <c:v>0.51325184450903649</c:v>
                </c:pt>
                <c:pt idx="3">
                  <c:v>0.74491505427603255</c:v>
                </c:pt>
                <c:pt idx="4">
                  <c:v>0.75850692135963749</c:v>
                </c:pt>
              </c:numCache>
            </c:numRef>
          </c:val>
          <c:extLst>
            <c:ext xmlns:c16="http://schemas.microsoft.com/office/drawing/2014/chart" uri="{C3380CC4-5D6E-409C-BE32-E72D297353CC}">
              <c16:uniqueId val="{00000000-00F6-48D8-95D1-841F8E74AD34}"/>
            </c:ext>
          </c:extLst>
        </c:ser>
        <c:ser>
          <c:idx val="1"/>
          <c:order val="1"/>
          <c:tx>
            <c:strRef>
              <c:f>Sheet1!$C$2</c:f>
              <c:strCache>
                <c:ptCount val="1"/>
              </c:strCache>
            </c:strRef>
          </c:tx>
          <c:spPr>
            <a:solidFill>
              <a:srgbClr val="ED7D31">
                <a:lumMod val="60000"/>
                <a:lumOff val="40000"/>
              </a:srgbClr>
            </a:solidFill>
          </c:spPr>
          <c:invertIfNegative val="0"/>
          <c:dLbls>
            <c:spPr>
              <a:noFill/>
              <a:ln>
                <a:noFill/>
              </a:ln>
              <a:effectLst/>
            </c:spPr>
            <c:txPr>
              <a:bodyPr/>
              <a:lstStyle/>
              <a:p>
                <a:pPr>
                  <a:defRPr sz="900">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Krievijas prezidentu V.Putinu un viņa sabiedroto iebrukumu Ukrainā</c:v>
                </c:pt>
                <c:pt idx="1">
                  <c:v>Ukrainas uzņemšanu ES</c:v>
                </c:pt>
                <c:pt idx="2">
                  <c:v>Ukrainas uzņemšanu NATO</c:v>
                </c:pt>
                <c:pt idx="3">
                  <c:v>Ukrainas kara bēgļu uzņemšanu Latvijā</c:v>
                </c:pt>
                <c:pt idx="4">
                  <c:v>Ukrainas cīņu par savas zemes neatkarību un brīvību</c:v>
                </c:pt>
              </c:strCache>
            </c:strRef>
          </c:cat>
          <c:val>
            <c:numRef>
              <c:f>Sheet1!$C$3:$C$7</c:f>
              <c:numCache>
                <c:formatCode>0%</c:formatCode>
                <c:ptCount val="5"/>
                <c:pt idx="0">
                  <c:v>-0.778326768421848</c:v>
                </c:pt>
                <c:pt idx="1">
                  <c:v>-0.22340002722881</c:v>
                </c:pt>
                <c:pt idx="2">
                  <c:v>-0.27508403629101502</c:v>
                </c:pt>
                <c:pt idx="3">
                  <c:v>-0.11937118332293301</c:v>
                </c:pt>
                <c:pt idx="4">
                  <c:v>-8.3375519708345405E-2</c:v>
                </c:pt>
              </c:numCache>
            </c:numRef>
          </c:val>
          <c:extLst>
            <c:ext xmlns:c16="http://schemas.microsoft.com/office/drawing/2014/chart" uri="{C3380CC4-5D6E-409C-BE32-E72D297353CC}">
              <c16:uniqueId val="{00000001-00F6-48D8-95D1-841F8E74AD34}"/>
            </c:ext>
          </c:extLst>
        </c:ser>
        <c:ser>
          <c:idx val="2"/>
          <c:order val="2"/>
          <c:tx>
            <c:strRef>
              <c:f>Sheet1!$D$2</c:f>
              <c:strCache>
                <c:ptCount val="1"/>
                <c:pt idx="0">
                  <c:v>2022 XII</c:v>
                </c:pt>
              </c:strCache>
            </c:strRef>
          </c:tx>
          <c:spPr>
            <a:solidFill>
              <a:srgbClr val="70AD47"/>
            </a:solidFill>
          </c:spPr>
          <c:invertIfNegative val="0"/>
          <c:dLbls>
            <c:spPr>
              <a:noFill/>
              <a:ln>
                <a:noFill/>
              </a:ln>
              <a:effectLst/>
            </c:spPr>
            <c:txPr>
              <a:bodyPr/>
              <a:lstStyle/>
              <a:p>
                <a:pPr>
                  <a:defRPr lang="en-US" sz="900" b="1">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Krievijas prezidentu V.Putinu un viņa sabiedroto iebrukumu Ukrainā</c:v>
                </c:pt>
                <c:pt idx="1">
                  <c:v>Ukrainas uzņemšanu ES</c:v>
                </c:pt>
                <c:pt idx="2">
                  <c:v>Ukrainas uzņemšanu NATO</c:v>
                </c:pt>
                <c:pt idx="3">
                  <c:v>Ukrainas kara bēgļu uzņemšanu Latvijā</c:v>
                </c:pt>
                <c:pt idx="4">
                  <c:v>Ukrainas cīņu par savas zemes neatkarību un brīvību</c:v>
                </c:pt>
              </c:strCache>
            </c:strRef>
          </c:cat>
          <c:val>
            <c:numRef>
              <c:f>Sheet1!$D$3:$D$7</c:f>
              <c:numCache>
                <c:formatCode>0%</c:formatCode>
                <c:ptCount val="5"/>
                <c:pt idx="0">
                  <c:v>3.5238151517128967E-2</c:v>
                </c:pt>
                <c:pt idx="1">
                  <c:v>0.62278730764826007</c:v>
                </c:pt>
                <c:pt idx="2">
                  <c:v>0.63378953693465767</c:v>
                </c:pt>
                <c:pt idx="3">
                  <c:v>0.73475014881184897</c:v>
                </c:pt>
                <c:pt idx="4">
                  <c:v>0.82311984750873379</c:v>
                </c:pt>
              </c:numCache>
            </c:numRef>
          </c:val>
          <c:extLst>
            <c:ext xmlns:c16="http://schemas.microsoft.com/office/drawing/2014/chart" uri="{C3380CC4-5D6E-409C-BE32-E72D297353CC}">
              <c16:uniqueId val="{00000002-00F6-48D8-95D1-841F8E74AD34}"/>
            </c:ext>
          </c:extLst>
        </c:ser>
        <c:ser>
          <c:idx val="3"/>
          <c:order val="3"/>
          <c:tx>
            <c:strRef>
              <c:f>Sheet1!$E$2</c:f>
              <c:strCache>
                <c:ptCount val="1"/>
              </c:strCache>
            </c:strRef>
          </c:tx>
          <c:spPr>
            <a:solidFill>
              <a:srgbClr val="ED7D31"/>
            </a:solidFill>
          </c:spPr>
          <c:invertIfNegative val="0"/>
          <c:dLbls>
            <c:spPr>
              <a:noFill/>
              <a:ln>
                <a:noFill/>
              </a:ln>
              <a:effectLst/>
            </c:spPr>
            <c:txPr>
              <a:bodyPr/>
              <a:lstStyle/>
              <a:p>
                <a:pPr>
                  <a:defRPr sz="900" b="1">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Sheet1!$A$3:$A$7</c:f>
              <c:strCache>
                <c:ptCount val="5"/>
                <c:pt idx="0">
                  <c:v>Krievijas prezidentu V.Putinu un viņa sabiedroto iebrukumu Ukrainā</c:v>
                </c:pt>
                <c:pt idx="1">
                  <c:v>Ukrainas uzņemšanu ES</c:v>
                </c:pt>
                <c:pt idx="2">
                  <c:v>Ukrainas uzņemšanu NATO</c:v>
                </c:pt>
                <c:pt idx="3">
                  <c:v>Ukrainas kara bēgļu uzņemšanu Latvijā</c:v>
                </c:pt>
                <c:pt idx="4">
                  <c:v>Ukrainas cīņu par savas zemes neatkarību un brīvību</c:v>
                </c:pt>
              </c:strCache>
            </c:strRef>
          </c:cat>
          <c:val>
            <c:numRef>
              <c:f>Sheet1!$E$3:$E$7</c:f>
              <c:numCache>
                <c:formatCode>0%</c:formatCode>
                <c:ptCount val="5"/>
                <c:pt idx="0">
                  <c:v>-0.863034791311594</c:v>
                </c:pt>
                <c:pt idx="1">
                  <c:v>-0.149400322059415</c:v>
                </c:pt>
                <c:pt idx="2">
                  <c:v>-0.15582719075784399</c:v>
                </c:pt>
                <c:pt idx="3">
                  <c:v>-7.4070561151188E-2</c:v>
                </c:pt>
                <c:pt idx="4">
                  <c:v>-6.26557628033165E-2</c:v>
                </c:pt>
              </c:numCache>
            </c:numRef>
          </c:val>
          <c:extLst>
            <c:ext xmlns:c16="http://schemas.microsoft.com/office/drawing/2014/chart" uri="{C3380CC4-5D6E-409C-BE32-E72D297353CC}">
              <c16:uniqueId val="{00000003-00F6-48D8-95D1-841F8E74AD34}"/>
            </c:ext>
          </c:extLst>
        </c:ser>
        <c:dLbls>
          <c:showLegendKey val="0"/>
          <c:showVal val="1"/>
          <c:showCatName val="0"/>
          <c:showSerName val="0"/>
          <c:showPercent val="0"/>
          <c:showBubbleSize val="0"/>
        </c:dLbls>
        <c:gapWidth val="60"/>
        <c:overlap val="60"/>
        <c:axId val="366829040"/>
        <c:axId val="366831784"/>
      </c:barChart>
      <c:catAx>
        <c:axId val="366829040"/>
        <c:scaling>
          <c:orientation val="minMax"/>
        </c:scaling>
        <c:delete val="0"/>
        <c:axPos val="l"/>
        <c:majorGridlines>
          <c:spPr>
            <a:ln w="3175">
              <a:solidFill>
                <a:srgbClr val="C0C0C0"/>
              </a:solidFill>
              <a:prstDash val="solid"/>
            </a:ln>
          </c:spPr>
        </c:majorGridlines>
        <c:numFmt formatCode="General" sourceLinked="1"/>
        <c:majorTickMark val="out"/>
        <c:minorTickMark val="out"/>
        <c:tickLblPos val="low"/>
        <c:spPr>
          <a:ln w="3175">
            <a:solidFill>
              <a:srgbClr val="000000"/>
            </a:solidFill>
            <a:prstDash val="solid"/>
          </a:ln>
        </c:spPr>
        <c:txPr>
          <a:bodyPr rot="0" vert="horz"/>
          <a:lstStyle/>
          <a:p>
            <a:pPr>
              <a:defRPr lang="en-US" sz="1050" b="1" i="0" u="none" strike="noStrike" baseline="0">
                <a:solidFill>
                  <a:srgbClr val="000000"/>
                </a:solidFill>
                <a:latin typeface="+mn-lt"/>
                <a:ea typeface="Arial"/>
                <a:cs typeface="Arial"/>
              </a:defRPr>
            </a:pPr>
            <a:endParaRPr lang="lv-LV"/>
          </a:p>
        </c:txPr>
        <c:crossAx val="366831784"/>
        <c:crosses val="autoZero"/>
        <c:auto val="1"/>
        <c:lblAlgn val="ctr"/>
        <c:lblOffset val="100"/>
        <c:tickLblSkip val="1"/>
        <c:tickMarkSkip val="1"/>
        <c:noMultiLvlLbl val="0"/>
      </c:catAx>
      <c:valAx>
        <c:axId val="366831784"/>
        <c:scaling>
          <c:orientation val="minMax"/>
          <c:max val="1"/>
          <c:min val="-1"/>
        </c:scaling>
        <c:delete val="1"/>
        <c:axPos val="b"/>
        <c:numFmt formatCode="0%" sourceLinked="0"/>
        <c:majorTickMark val="out"/>
        <c:minorTickMark val="none"/>
        <c:tickLblPos val="nextTo"/>
        <c:crossAx val="366829040"/>
        <c:crosses val="autoZero"/>
        <c:crossBetween val="between"/>
        <c:majorUnit val="0.25"/>
      </c:valAx>
      <c:spPr>
        <a:solidFill>
          <a:srgbClr val="FFFFFF"/>
        </a:solidFill>
        <a:ln w="12700">
          <a:solidFill>
            <a:srgbClr val="C0C0C0"/>
          </a:solidFill>
          <a:prstDash val="solid"/>
        </a:ln>
      </c:spPr>
    </c:plotArea>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80010691505646"/>
          <c:y val="5.4850360011928091E-2"/>
          <c:w val="0.84251919791499796"/>
          <c:h val="0.94514963998807189"/>
        </c:manualLayout>
      </c:layout>
      <c:barChart>
        <c:barDir val="bar"/>
        <c:grouping val="clustered"/>
        <c:varyColors val="0"/>
        <c:ser>
          <c:idx val="0"/>
          <c:order val="0"/>
          <c:tx>
            <c:strRef>
              <c:f>Sheet1!$B$1</c:f>
              <c:strCache>
                <c:ptCount val="1"/>
                <c:pt idx="0">
                  <c:v>2022</c:v>
                </c:pt>
              </c:strCache>
            </c:strRef>
          </c:tx>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Saslimšanas gadījumā nesaņemšu pietiekami kvalitatīvus medicīniskos pakalpojumus</c:v>
                </c:pt>
                <c:pt idx="1">
                  <c:v>Cietīšu no energocenu kāpuma, kas samazinās manu pirktspēju, nevarēšu apmaksāt rēķinus</c:v>
                </c:pt>
                <c:pt idx="2">
                  <c:v>Cietīšu no inflācijas, kas samazinās manu pirktspēju, nevarēšu apmaksāt rēķinus</c:v>
                </c:pt>
                <c:pt idx="3">
                  <c:v>Saslimšanas gadījumā nevarēšu samaksāt par ārstēšanos</c:v>
                </c:pt>
                <c:pt idx="4">
                  <c:v>Vecumdienās cietīšu trūkumu (piem., nesaņemšu izdzīvošanai pietiekami lielu pensiju)</c:v>
                </c:pt>
                <c:pt idx="5">
                  <c:v>Zaudēšu savus pašreizējos finanšu uzkrājumus</c:v>
                </c:pt>
                <c:pt idx="6">
                  <c:v>Cietīšu ceļu satiksmes negadījumā</c:v>
                </c:pt>
                <c:pt idx="7">
                  <c:v>Cietīšu karadarbībā, jo Latvijai kāds varētu uzbrukt </c:v>
                </c:pt>
                <c:pt idx="8">
                  <c:v>Palikšu pilnībā bez iztikas līdzekļiem</c:v>
                </c:pt>
                <c:pt idx="9">
                  <c:v>Piedzīvošu kodolkaru/kodolieroču izmantošanu</c:v>
                </c:pt>
                <c:pt idx="10">
                  <c:v>Ka mani apzags, cietīšu no zādzības</c:v>
                </c:pt>
                <c:pt idx="11">
                  <c:v>Zaudēšu darbu un nebūšu spējīgs/-a atrast jaunu un pieņemamu darbavietu </c:v>
                </c:pt>
                <c:pt idx="12">
                  <c:v>Zaudēšu darbu un/vai nespēšu ilgstoši atrast jaunu darbavietu</c:v>
                </c:pt>
                <c:pt idx="13">
                  <c:v>Manus personīgos datus apdraudoši kiberuzbrukumi</c:v>
                </c:pt>
                <c:pt idx="14">
                  <c:v>Ka nebūs mājokļa, kur dzīvot</c:v>
                </c:pt>
                <c:pt idx="15">
                  <c:v>Cietīšu no fiziskas vardarbības uz ielas</c:v>
                </c:pt>
              </c:strCache>
            </c:strRef>
          </c:cat>
          <c:val>
            <c:numRef>
              <c:f>Sheet1!$B$2:$B$17</c:f>
              <c:numCache>
                <c:formatCode>0</c:formatCode>
                <c:ptCount val="16"/>
                <c:pt idx="0">
                  <c:v>37.93944546820731</c:v>
                </c:pt>
                <c:pt idx="1">
                  <c:v>36.757800643445059</c:v>
                </c:pt>
                <c:pt idx="2">
                  <c:v>34.004925179210744</c:v>
                </c:pt>
                <c:pt idx="3">
                  <c:v>29.53141655885096</c:v>
                </c:pt>
                <c:pt idx="4">
                  <c:v>27.314513204356462</c:v>
                </c:pt>
                <c:pt idx="5">
                  <c:v>16.151930834604631</c:v>
                </c:pt>
                <c:pt idx="6">
                  <c:v>14.137327880185405</c:v>
                </c:pt>
                <c:pt idx="7">
                  <c:v>12.96982904810973</c:v>
                </c:pt>
                <c:pt idx="8">
                  <c:v>9.4087460831045497</c:v>
                </c:pt>
                <c:pt idx="9">
                  <c:v>7.5573038378346666</c:v>
                </c:pt>
                <c:pt idx="10">
                  <c:v>4.9583698775493037</c:v>
                </c:pt>
                <c:pt idx="11">
                  <c:v>-10.751091633701435</c:v>
                </c:pt>
                <c:pt idx="12">
                  <c:v>-13.184230347214839</c:v>
                </c:pt>
                <c:pt idx="13">
                  <c:v>-13.265322973556001</c:v>
                </c:pt>
                <c:pt idx="14">
                  <c:v>-18.525617633308915</c:v>
                </c:pt>
                <c:pt idx="15">
                  <c:v>-18.626968091110065</c:v>
                </c:pt>
              </c:numCache>
            </c:numRef>
          </c:val>
          <c:extLst>
            <c:ext xmlns:c16="http://schemas.microsoft.com/office/drawing/2014/chart" uri="{C3380CC4-5D6E-409C-BE32-E72D297353CC}">
              <c16:uniqueId val="{00000002-43C8-4297-960C-BC1EC432F885}"/>
            </c:ext>
          </c:extLst>
        </c:ser>
        <c:ser>
          <c:idx val="1"/>
          <c:order val="1"/>
          <c:tx>
            <c:strRef>
              <c:f>Sheet1!$C$1</c:f>
              <c:strCache>
                <c:ptCount val="1"/>
                <c:pt idx="0">
                  <c:v>2021</c:v>
                </c:pt>
              </c:strCache>
            </c:strRef>
          </c:tx>
          <c:spPr>
            <a:solidFill>
              <a:schemeClr val="accent5">
                <a:lumMod val="40000"/>
                <a:lumOff val="60000"/>
              </a:scheme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Saslimšanas gadījumā nesaņemšu pietiekami kvalitatīvus medicīniskos pakalpojumus</c:v>
                </c:pt>
                <c:pt idx="1">
                  <c:v>Cietīšu no energocenu kāpuma, kas samazinās manu pirktspēju, nevarēšu apmaksāt rēķinus</c:v>
                </c:pt>
                <c:pt idx="2">
                  <c:v>Cietīšu no inflācijas, kas samazinās manu pirktspēju, nevarēšu apmaksāt rēķinus</c:v>
                </c:pt>
                <c:pt idx="3">
                  <c:v>Saslimšanas gadījumā nevarēšu samaksāt par ārstēšanos</c:v>
                </c:pt>
                <c:pt idx="4">
                  <c:v>Vecumdienās cietīšu trūkumu (piem., nesaņemšu izdzīvošanai pietiekami lielu pensiju)</c:v>
                </c:pt>
                <c:pt idx="5">
                  <c:v>Zaudēšu savus pašreizējos finanšu uzkrājumus</c:v>
                </c:pt>
                <c:pt idx="6">
                  <c:v>Cietīšu ceļu satiksmes negadījumā</c:v>
                </c:pt>
                <c:pt idx="7">
                  <c:v>Cietīšu karadarbībā, jo Latvijai kāds varētu uzbrukt </c:v>
                </c:pt>
                <c:pt idx="8">
                  <c:v>Palikšu pilnībā bez iztikas līdzekļiem</c:v>
                </c:pt>
                <c:pt idx="9">
                  <c:v>Piedzīvošu kodolkaru/kodolieroču izmantošanu</c:v>
                </c:pt>
                <c:pt idx="10">
                  <c:v>Ka mani apzags, cietīšu no zādzības</c:v>
                </c:pt>
                <c:pt idx="11">
                  <c:v>Zaudēšu darbu un nebūšu spējīgs/-a atrast jaunu un pieņemamu darbavietu </c:v>
                </c:pt>
                <c:pt idx="12">
                  <c:v>Zaudēšu darbu un/vai nespēšu ilgstoši atrast jaunu darbavietu</c:v>
                </c:pt>
                <c:pt idx="13">
                  <c:v>Manus personīgos datus apdraudoši kiberuzbrukumi</c:v>
                </c:pt>
                <c:pt idx="14">
                  <c:v>Ka nebūs mājokļa, kur dzīvot</c:v>
                </c:pt>
                <c:pt idx="15">
                  <c:v>Cietīšu no fiziskas vardarbības uz ielas</c:v>
                </c:pt>
              </c:strCache>
            </c:strRef>
          </c:cat>
          <c:val>
            <c:numRef>
              <c:f>Sheet1!$C$2:$C$17</c:f>
              <c:numCache>
                <c:formatCode>0</c:formatCode>
                <c:ptCount val="16"/>
                <c:pt idx="0">
                  <c:v>45.6</c:v>
                </c:pt>
                <c:pt idx="1">
                  <c:v>44.9</c:v>
                </c:pt>
                <c:pt idx="2">
                  <c:v>36</c:v>
                </c:pt>
                <c:pt idx="3">
                  <c:v>37.200000000000003</c:v>
                </c:pt>
                <c:pt idx="4">
                  <c:v>42.3</c:v>
                </c:pt>
                <c:pt idx="5">
                  <c:v>23.2</c:v>
                </c:pt>
                <c:pt idx="6">
                  <c:v>15.2</c:v>
                </c:pt>
                <c:pt idx="7">
                  <c:v>-23.5</c:v>
                </c:pt>
                <c:pt idx="8">
                  <c:v>31.8</c:v>
                </c:pt>
                <c:pt idx="10">
                  <c:v>6.6</c:v>
                </c:pt>
                <c:pt idx="11">
                  <c:v>9.3000000000000007</c:v>
                </c:pt>
                <c:pt idx="12">
                  <c:v>4.4000000000000004</c:v>
                </c:pt>
                <c:pt idx="14">
                  <c:v>7.6</c:v>
                </c:pt>
                <c:pt idx="15">
                  <c:v>-8.8000000000000007</c:v>
                </c:pt>
              </c:numCache>
            </c:numRef>
          </c:val>
          <c:extLst>
            <c:ext xmlns:c16="http://schemas.microsoft.com/office/drawing/2014/chart" uri="{C3380CC4-5D6E-409C-BE32-E72D297353CC}">
              <c16:uniqueId val="{00000003-43C8-4297-960C-BC1EC432F885}"/>
            </c:ext>
          </c:extLst>
        </c:ser>
        <c:dLbls>
          <c:showLegendKey val="0"/>
          <c:showVal val="0"/>
          <c:showCatName val="0"/>
          <c:showSerName val="0"/>
          <c:showPercent val="0"/>
          <c:showBubbleSize val="0"/>
        </c:dLbls>
        <c:gapWidth val="56"/>
        <c:axId val="-1653312128"/>
        <c:axId val="-1653321920"/>
      </c:barChart>
      <c:catAx>
        <c:axId val="-1653312128"/>
        <c:scaling>
          <c:orientation val="maxMin"/>
        </c:scaling>
        <c:delete val="1"/>
        <c:axPos val="l"/>
        <c:majorGridlines/>
        <c:numFmt formatCode="General" sourceLinked="0"/>
        <c:majorTickMark val="out"/>
        <c:minorTickMark val="none"/>
        <c:tickLblPos val="nextTo"/>
        <c:crossAx val="-1653321920"/>
        <c:crosses val="autoZero"/>
        <c:auto val="1"/>
        <c:lblAlgn val="ctr"/>
        <c:lblOffset val="100"/>
        <c:noMultiLvlLbl val="0"/>
      </c:catAx>
      <c:valAx>
        <c:axId val="-1653321920"/>
        <c:scaling>
          <c:orientation val="minMax"/>
          <c:max val="60"/>
          <c:min val="-30"/>
        </c:scaling>
        <c:delete val="1"/>
        <c:axPos val="t"/>
        <c:numFmt formatCode="#,##0" sourceLinked="0"/>
        <c:majorTickMark val="out"/>
        <c:minorTickMark val="none"/>
        <c:tickLblPos val="nextTo"/>
        <c:crossAx val="-1653312128"/>
        <c:crosses val="autoZero"/>
        <c:crossBetween val="between"/>
        <c:majorUnit val="30"/>
      </c:valAx>
      <c:spPr>
        <a:ln>
          <a:noFill/>
        </a:ln>
      </c:spPr>
    </c:plotArea>
    <c:legend>
      <c:legendPos val="r"/>
      <c:layout>
        <c:manualLayout>
          <c:xMode val="edge"/>
          <c:yMode val="edge"/>
          <c:x val="0.15603032851326809"/>
          <c:y val="1.3084382586954215E-3"/>
          <c:w val="0.73532358141997878"/>
          <c:h val="4.2488023323770843E-2"/>
        </c:manualLayout>
      </c:layout>
      <c:overlay val="0"/>
      <c:txPr>
        <a:bodyPr/>
        <a:lstStyle/>
        <a:p>
          <a:pPr>
            <a:defRPr sz="9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213351526093254"/>
          <c:y val="8.5655512895635222E-2"/>
          <c:w val="0.48786648473906746"/>
          <c:h val="0.90851012078778459"/>
        </c:manualLayout>
      </c:layout>
      <c:barChart>
        <c:barDir val="bar"/>
        <c:grouping val="clustered"/>
        <c:varyColors val="0"/>
        <c:ser>
          <c:idx val="0"/>
          <c:order val="0"/>
          <c:tx>
            <c:strRef>
              <c:f>Sheet1!$B$2</c:f>
              <c:strCache>
                <c:ptCount val="1"/>
                <c:pt idx="0">
                  <c:v>2021 XI</c:v>
                </c:pt>
              </c:strCache>
            </c:strRef>
          </c:tx>
          <c:spPr>
            <a:solidFill>
              <a:srgbClr val="ED7D31">
                <a:lumMod val="60000"/>
                <a:lumOff val="40000"/>
              </a:srgbClr>
            </a:solidFill>
          </c:spPr>
          <c:invertIfNegative val="0"/>
          <c:dLbls>
            <c:spPr>
              <a:noFill/>
              <a:ln w="25400">
                <a:noFill/>
              </a:ln>
            </c:spPr>
            <c:txPr>
              <a:bodyPr/>
              <a:lstStyle/>
              <a:p>
                <a:pPr>
                  <a:defRPr lang="en-US" sz="800" b="0" i="0" u="none" strike="noStrike" baseline="0">
                    <a:solidFill>
                      <a:srgbClr val="000000"/>
                    </a:solidFill>
                    <a:latin typeface="+mn-lt"/>
                    <a:ea typeface="Arial"/>
                    <a:cs typeface="Aria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Sheet1!$A$3:$A$18</c:f>
              <c:strCache>
                <c:ptCount val="16"/>
                <c:pt idx="0">
                  <c:v>Cietīšu no fiziskas vardarbības mājās</c:v>
                </c:pt>
                <c:pt idx="1">
                  <c:v>Cietīšu no seksuālas vardarbības (piespiedu seksuālām attiecībām)</c:v>
                </c:pt>
                <c:pt idx="2">
                  <c:v>Cietīšu no emocionālas vardarbības ģimenē (t.i., lamāšanas, kritizēšanas u.tml.)</c:v>
                </c:pt>
                <c:pt idx="3">
                  <c:v>Ka palikšu viena/-s ar apgādājamiem bērniem</c:v>
                </c:pt>
                <c:pt idx="4">
                  <c:v>Ka man varētu uzbrukt manas tautības, reliģijas vai seksuālās orientācijas dēļ</c:v>
                </c:pt>
                <c:pt idx="5">
                  <c:v>Cietīšu no emocionālas vardarbības darbā</c:v>
                </c:pt>
                <c:pt idx="6">
                  <c:v>Saslimšu ar HIV/AIDS</c:v>
                </c:pt>
                <c:pt idx="7">
                  <c:v>Zaudēšu kolēģu izpratni un atbalstu</c:v>
                </c:pt>
                <c:pt idx="8">
                  <c:v>Cietīšu badu</c:v>
                </c:pt>
                <c:pt idx="9">
                  <c:v>Saslimšu ar Covid</c:v>
                </c:pt>
                <c:pt idx="10">
                  <c:v>Zaudēšu ģimenes un tuvāko cilvēku izpratni un atbalstu</c:v>
                </c:pt>
                <c:pt idx="11">
                  <c:v>Cietīšu no organizētās noziedzības</c:v>
                </c:pt>
                <c:pt idx="12">
                  <c:v>Cietīšu terora aktā</c:v>
                </c:pt>
                <c:pt idx="13">
                  <c:v>Nevarēšu samaksāt par savu vai savu bērnu izglītošanu</c:v>
                </c:pt>
                <c:pt idx="14">
                  <c:v>Ka palikšu viens/-a</c:v>
                </c:pt>
                <c:pt idx="15">
                  <c:v>Man tiks nodarīts materiāls vai emocionāls kaitējums internetā/digitālajā vidē </c:v>
                </c:pt>
              </c:strCache>
            </c:strRef>
          </c:cat>
          <c:val>
            <c:numRef>
              <c:f>Sheet1!$B$3:$B$18</c:f>
              <c:numCache>
                <c:formatCode>0%</c:formatCode>
                <c:ptCount val="16"/>
                <c:pt idx="0">
                  <c:v>0.1</c:v>
                </c:pt>
                <c:pt idx="1">
                  <c:v>0.19</c:v>
                </c:pt>
                <c:pt idx="2">
                  <c:v>0.18</c:v>
                </c:pt>
                <c:pt idx="3">
                  <c:v>0.25</c:v>
                </c:pt>
                <c:pt idx="4">
                  <c:v>0.19</c:v>
                </c:pt>
                <c:pt idx="5">
                  <c:v>0.24</c:v>
                </c:pt>
                <c:pt idx="6">
                  <c:v>0.24</c:v>
                </c:pt>
                <c:pt idx="7">
                  <c:v>0.25</c:v>
                </c:pt>
                <c:pt idx="8">
                  <c:v>0.33</c:v>
                </c:pt>
                <c:pt idx="9">
                  <c:v>0.52</c:v>
                </c:pt>
                <c:pt idx="10">
                  <c:v>0.39</c:v>
                </c:pt>
                <c:pt idx="11">
                  <c:v>0.33</c:v>
                </c:pt>
                <c:pt idx="12">
                  <c:v>0.3</c:v>
                </c:pt>
                <c:pt idx="13">
                  <c:v>0.42</c:v>
                </c:pt>
                <c:pt idx="14">
                  <c:v>0.5</c:v>
                </c:pt>
                <c:pt idx="15">
                  <c:v>0.39</c:v>
                </c:pt>
              </c:numCache>
            </c:numRef>
          </c:val>
          <c:extLst>
            <c:ext xmlns:c16="http://schemas.microsoft.com/office/drawing/2014/chart" uri="{C3380CC4-5D6E-409C-BE32-E72D297353CC}">
              <c16:uniqueId val="{00000000-9069-445F-86AD-A6D95814CFE9}"/>
            </c:ext>
          </c:extLst>
        </c:ser>
        <c:ser>
          <c:idx val="1"/>
          <c:order val="1"/>
          <c:tx>
            <c:strRef>
              <c:f>Sheet1!$C$2</c:f>
              <c:strCache>
                <c:ptCount val="1"/>
              </c:strCache>
            </c:strRef>
          </c:tx>
          <c:spPr>
            <a:solidFill>
              <a:srgbClr val="70AD47">
                <a:lumMod val="60000"/>
                <a:lumOff val="40000"/>
              </a:srgbClr>
            </a:solidFill>
          </c:spPr>
          <c:invertIfNegative val="0"/>
          <c:dLbls>
            <c:dLbl>
              <c:idx val="0"/>
              <c:layout>
                <c:manualLayout>
                  <c:x val="-1.633444015957155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69-445F-86AD-A6D95814CFE9}"/>
                </c:ext>
              </c:extLst>
            </c:dLbl>
            <c:spPr>
              <a:noFill/>
              <a:ln>
                <a:noFill/>
              </a:ln>
              <a:effectLst/>
            </c:spPr>
            <c:txPr>
              <a:bodyPr/>
              <a:lstStyle/>
              <a:p>
                <a:pPr>
                  <a:defRPr sz="800">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Sheet1!$A$3:$A$18</c:f>
              <c:strCache>
                <c:ptCount val="16"/>
                <c:pt idx="0">
                  <c:v>Cietīšu no fiziskas vardarbības mājās</c:v>
                </c:pt>
                <c:pt idx="1">
                  <c:v>Cietīšu no seksuālas vardarbības (piespiedu seksuālām attiecībām)</c:v>
                </c:pt>
                <c:pt idx="2">
                  <c:v>Cietīšu no emocionālas vardarbības ģimenē (t.i., lamāšanas, kritizēšanas u.tml.)</c:v>
                </c:pt>
                <c:pt idx="3">
                  <c:v>Ka palikšu viena/-s ar apgādājamiem bērniem</c:v>
                </c:pt>
                <c:pt idx="4">
                  <c:v>Ka man varētu uzbrukt manas tautības, reliģijas vai seksuālās orientācijas dēļ</c:v>
                </c:pt>
                <c:pt idx="5">
                  <c:v>Cietīšu no emocionālas vardarbības darbā</c:v>
                </c:pt>
                <c:pt idx="6">
                  <c:v>Saslimšu ar HIV/AIDS</c:v>
                </c:pt>
                <c:pt idx="7">
                  <c:v>Zaudēšu kolēģu izpratni un atbalstu</c:v>
                </c:pt>
                <c:pt idx="8">
                  <c:v>Cietīšu badu</c:v>
                </c:pt>
                <c:pt idx="9">
                  <c:v>Saslimšu ar Covid</c:v>
                </c:pt>
                <c:pt idx="10">
                  <c:v>Zaudēšu ģimenes un tuvāko cilvēku izpratni un atbalstu</c:v>
                </c:pt>
                <c:pt idx="11">
                  <c:v>Cietīšu no organizētās noziedzības</c:v>
                </c:pt>
                <c:pt idx="12">
                  <c:v>Cietīšu terora aktā</c:v>
                </c:pt>
                <c:pt idx="13">
                  <c:v>Nevarēšu samaksāt par savu vai savu bērnu izglītošanu</c:v>
                </c:pt>
                <c:pt idx="14">
                  <c:v>Ka palikšu viens/-a</c:v>
                </c:pt>
                <c:pt idx="15">
                  <c:v>Man tiks nodarīts materiāls vai emocionāls kaitējums internetā/digitālajā vidē </c:v>
                </c:pt>
              </c:strCache>
            </c:strRef>
          </c:cat>
          <c:val>
            <c:numRef>
              <c:f>Sheet1!$C$3:$C$18</c:f>
              <c:numCache>
                <c:formatCode>0%</c:formatCode>
                <c:ptCount val="16"/>
                <c:pt idx="0">
                  <c:v>-0.88</c:v>
                </c:pt>
                <c:pt idx="1">
                  <c:v>-0.78</c:v>
                </c:pt>
                <c:pt idx="2">
                  <c:v>-0.8</c:v>
                </c:pt>
                <c:pt idx="3">
                  <c:v>-0.63</c:v>
                </c:pt>
                <c:pt idx="4">
                  <c:v>-0.76</c:v>
                </c:pt>
                <c:pt idx="5">
                  <c:v>-0.73</c:v>
                </c:pt>
                <c:pt idx="6">
                  <c:v>-0.68</c:v>
                </c:pt>
                <c:pt idx="7">
                  <c:v>-0.68</c:v>
                </c:pt>
                <c:pt idx="8">
                  <c:v>-0.64</c:v>
                </c:pt>
                <c:pt idx="9">
                  <c:v>-0.46</c:v>
                </c:pt>
                <c:pt idx="10">
                  <c:v>-0.56999999999999995</c:v>
                </c:pt>
                <c:pt idx="11">
                  <c:v>-0.57999999999999996</c:v>
                </c:pt>
                <c:pt idx="12">
                  <c:v>-0.61</c:v>
                </c:pt>
                <c:pt idx="13">
                  <c:v>-0.49</c:v>
                </c:pt>
                <c:pt idx="14">
                  <c:v>-0.45</c:v>
                </c:pt>
                <c:pt idx="15">
                  <c:v>-0.55000000000000004</c:v>
                </c:pt>
              </c:numCache>
            </c:numRef>
          </c:val>
          <c:extLst>
            <c:ext xmlns:c16="http://schemas.microsoft.com/office/drawing/2014/chart" uri="{C3380CC4-5D6E-409C-BE32-E72D297353CC}">
              <c16:uniqueId val="{00000001-9069-445F-86AD-A6D95814CFE9}"/>
            </c:ext>
          </c:extLst>
        </c:ser>
        <c:ser>
          <c:idx val="2"/>
          <c:order val="2"/>
          <c:tx>
            <c:strRef>
              <c:f>Sheet1!$D$2</c:f>
              <c:strCache>
                <c:ptCount val="1"/>
                <c:pt idx="0">
                  <c:v>2022 XII</c:v>
                </c:pt>
              </c:strCache>
            </c:strRef>
          </c:tx>
          <c:spPr>
            <a:solidFill>
              <a:srgbClr val="ED7D31"/>
            </a:solidFill>
          </c:spPr>
          <c:invertIfNegative val="0"/>
          <c:dLbls>
            <c:spPr>
              <a:noFill/>
              <a:ln>
                <a:noFill/>
              </a:ln>
              <a:effectLst/>
            </c:spPr>
            <c:txPr>
              <a:bodyPr/>
              <a:lstStyle/>
              <a:p>
                <a:pPr>
                  <a:defRPr lang="en-US" sz="900" b="1">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Sheet1!$A$3:$A$18</c:f>
              <c:strCache>
                <c:ptCount val="16"/>
                <c:pt idx="0">
                  <c:v>Cietīšu no fiziskas vardarbības mājās</c:v>
                </c:pt>
                <c:pt idx="1">
                  <c:v>Cietīšu no seksuālas vardarbības (piespiedu seksuālām attiecībām)</c:v>
                </c:pt>
                <c:pt idx="2">
                  <c:v>Cietīšu no emocionālas vardarbības ģimenē (t.i., lamāšanas, kritizēšanas u.tml.)</c:v>
                </c:pt>
                <c:pt idx="3">
                  <c:v>Ka palikšu viena/-s ar apgādājamiem bērniem</c:v>
                </c:pt>
                <c:pt idx="4">
                  <c:v>Ka man varētu uzbrukt manas tautības, reliģijas vai seksuālās orientācijas dēļ</c:v>
                </c:pt>
                <c:pt idx="5">
                  <c:v>Cietīšu no emocionālas vardarbības darbā</c:v>
                </c:pt>
                <c:pt idx="6">
                  <c:v>Saslimšu ar HIV/AIDS</c:v>
                </c:pt>
                <c:pt idx="7">
                  <c:v>Zaudēšu kolēģu izpratni un atbalstu</c:v>
                </c:pt>
                <c:pt idx="8">
                  <c:v>Cietīšu badu</c:v>
                </c:pt>
                <c:pt idx="9">
                  <c:v>Saslimšu ar Covid</c:v>
                </c:pt>
                <c:pt idx="10">
                  <c:v>Zaudēšu ģimenes un tuvāko cilvēku izpratni un atbalstu</c:v>
                </c:pt>
                <c:pt idx="11">
                  <c:v>Cietīšu no organizētās noziedzības</c:v>
                </c:pt>
                <c:pt idx="12">
                  <c:v>Cietīšu terora aktā</c:v>
                </c:pt>
                <c:pt idx="13">
                  <c:v>Nevarēšu samaksāt par savu vai savu bērnu izglītošanu</c:v>
                </c:pt>
                <c:pt idx="14">
                  <c:v>Ka palikšu viens/-a</c:v>
                </c:pt>
                <c:pt idx="15">
                  <c:v>Man tiks nodarīts materiāls vai emocionāls kaitējums internetā/digitālajā vidē </c:v>
                </c:pt>
              </c:strCache>
            </c:strRef>
          </c:cat>
          <c:val>
            <c:numRef>
              <c:f>Sheet1!$D$3:$D$18</c:f>
              <c:numCache>
                <c:formatCode>0%</c:formatCode>
                <c:ptCount val="16"/>
                <c:pt idx="0">
                  <c:v>4.2972465337736868E-2</c:v>
                </c:pt>
                <c:pt idx="1">
                  <c:v>0.12147234396278087</c:v>
                </c:pt>
                <c:pt idx="2">
                  <c:v>0.16974618041991135</c:v>
                </c:pt>
                <c:pt idx="3">
                  <c:v>0.17287590247684073</c:v>
                </c:pt>
                <c:pt idx="4">
                  <c:v>0.20203362834749902</c:v>
                </c:pt>
                <c:pt idx="5">
                  <c:v>0.20059609936838785</c:v>
                </c:pt>
                <c:pt idx="6">
                  <c:v>0.19957496003125716</c:v>
                </c:pt>
                <c:pt idx="7">
                  <c:v>0.21963787768117157</c:v>
                </c:pt>
                <c:pt idx="8">
                  <c:v>0.24063204300026053</c:v>
                </c:pt>
                <c:pt idx="9">
                  <c:v>0.27285590428794226</c:v>
                </c:pt>
                <c:pt idx="10">
                  <c:v>0.3029857506156885</c:v>
                </c:pt>
                <c:pt idx="11">
                  <c:v>0.3142856951845267</c:v>
                </c:pt>
                <c:pt idx="12">
                  <c:v>0.32325826184641193</c:v>
                </c:pt>
                <c:pt idx="13">
                  <c:v>0.34808317430639124</c:v>
                </c:pt>
                <c:pt idx="14">
                  <c:v>0.36449721927803119</c:v>
                </c:pt>
                <c:pt idx="15">
                  <c:v>0.37022669321959201</c:v>
                </c:pt>
              </c:numCache>
            </c:numRef>
          </c:val>
          <c:extLst>
            <c:ext xmlns:c16="http://schemas.microsoft.com/office/drawing/2014/chart" uri="{C3380CC4-5D6E-409C-BE32-E72D297353CC}">
              <c16:uniqueId val="{00000002-9069-445F-86AD-A6D95814CFE9}"/>
            </c:ext>
          </c:extLst>
        </c:ser>
        <c:ser>
          <c:idx val="3"/>
          <c:order val="3"/>
          <c:tx>
            <c:strRef>
              <c:f>Sheet1!$E$2</c:f>
              <c:strCache>
                <c:ptCount val="1"/>
              </c:strCache>
            </c:strRef>
          </c:tx>
          <c:spPr>
            <a:solidFill>
              <a:srgbClr val="70AD47"/>
            </a:solidFill>
          </c:spPr>
          <c:invertIfNegative val="0"/>
          <c:dLbls>
            <c:dLbl>
              <c:idx val="0"/>
              <c:layout>
                <c:manualLayout>
                  <c:x val="-2.177925354609549E-2"/>
                  <c:y val="-6.6621517910959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069-445F-86AD-A6D95814CFE9}"/>
                </c:ext>
              </c:extLst>
            </c:dLbl>
            <c:spPr>
              <a:noFill/>
              <a:ln>
                <a:noFill/>
              </a:ln>
              <a:effectLst/>
            </c:spPr>
            <c:txPr>
              <a:bodyPr/>
              <a:lstStyle/>
              <a:p>
                <a:pPr>
                  <a:defRPr sz="900" b="1">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Sheet1!$A$3:$A$18</c:f>
              <c:strCache>
                <c:ptCount val="16"/>
                <c:pt idx="0">
                  <c:v>Cietīšu no fiziskas vardarbības mājās</c:v>
                </c:pt>
                <c:pt idx="1">
                  <c:v>Cietīšu no seksuālas vardarbības (piespiedu seksuālām attiecībām)</c:v>
                </c:pt>
                <c:pt idx="2">
                  <c:v>Cietīšu no emocionālas vardarbības ģimenē (t.i., lamāšanas, kritizēšanas u.tml.)</c:v>
                </c:pt>
                <c:pt idx="3">
                  <c:v>Ka palikšu viena/-s ar apgādājamiem bērniem</c:v>
                </c:pt>
                <c:pt idx="4">
                  <c:v>Ka man varētu uzbrukt manas tautības, reliģijas vai seksuālās orientācijas dēļ</c:v>
                </c:pt>
                <c:pt idx="5">
                  <c:v>Cietīšu no emocionālas vardarbības darbā</c:v>
                </c:pt>
                <c:pt idx="6">
                  <c:v>Saslimšu ar HIV/AIDS</c:v>
                </c:pt>
                <c:pt idx="7">
                  <c:v>Zaudēšu kolēģu izpratni un atbalstu</c:v>
                </c:pt>
                <c:pt idx="8">
                  <c:v>Cietīšu badu</c:v>
                </c:pt>
                <c:pt idx="9">
                  <c:v>Saslimšu ar Covid</c:v>
                </c:pt>
                <c:pt idx="10">
                  <c:v>Zaudēšu ģimenes un tuvāko cilvēku izpratni un atbalstu</c:v>
                </c:pt>
                <c:pt idx="11">
                  <c:v>Cietīšu no organizētās noziedzības</c:v>
                </c:pt>
                <c:pt idx="12">
                  <c:v>Cietīšu terora aktā</c:v>
                </c:pt>
                <c:pt idx="13">
                  <c:v>Nevarēšu samaksāt par savu vai savu bērnu izglītošanu</c:v>
                </c:pt>
                <c:pt idx="14">
                  <c:v>Ka palikšu viens/-a</c:v>
                </c:pt>
                <c:pt idx="15">
                  <c:v>Man tiks nodarīts materiāls vai emocionāls kaitējums internetā/digitālajā vidē </c:v>
                </c:pt>
              </c:strCache>
            </c:strRef>
          </c:cat>
          <c:val>
            <c:numRef>
              <c:f>Sheet1!$E$3:$E$18</c:f>
              <c:numCache>
                <c:formatCode>0%</c:formatCode>
                <c:ptCount val="16"/>
                <c:pt idx="0">
                  <c:v>-0.94666291669188796</c:v>
                </c:pt>
                <c:pt idx="1">
                  <c:v>-0.85062072558973201</c:v>
                </c:pt>
                <c:pt idx="2">
                  <c:v>-0.81783986221573401</c:v>
                </c:pt>
                <c:pt idx="3">
                  <c:v>-0.77381558916050297</c:v>
                </c:pt>
                <c:pt idx="4">
                  <c:v>-0.77764653668749695</c:v>
                </c:pt>
                <c:pt idx="5">
                  <c:v>-0.76841142340323598</c:v>
                </c:pt>
                <c:pt idx="6">
                  <c:v>-0.76927129038516395</c:v>
                </c:pt>
                <c:pt idx="7">
                  <c:v>-0.73457847960203404</c:v>
                </c:pt>
                <c:pt idx="8">
                  <c:v>-0.73489525257504495</c:v>
                </c:pt>
                <c:pt idx="9">
                  <c:v>-0.71326723250047996</c:v>
                </c:pt>
                <c:pt idx="10">
                  <c:v>-0.66933124251847198</c:v>
                </c:pt>
                <c:pt idx="11">
                  <c:v>-0.65663582780854202</c:v>
                </c:pt>
                <c:pt idx="12">
                  <c:v>-0.63962264986228001</c:v>
                </c:pt>
                <c:pt idx="13">
                  <c:v>-0.59362777296061298</c:v>
                </c:pt>
                <c:pt idx="14">
                  <c:v>-0.61539616013589904</c:v>
                </c:pt>
                <c:pt idx="15">
                  <c:v>-0.60583754390326605</c:v>
                </c:pt>
              </c:numCache>
            </c:numRef>
          </c:val>
          <c:extLst>
            <c:ext xmlns:c16="http://schemas.microsoft.com/office/drawing/2014/chart" uri="{C3380CC4-5D6E-409C-BE32-E72D297353CC}">
              <c16:uniqueId val="{00000003-9069-445F-86AD-A6D95814CFE9}"/>
            </c:ext>
          </c:extLst>
        </c:ser>
        <c:dLbls>
          <c:showLegendKey val="0"/>
          <c:showVal val="1"/>
          <c:showCatName val="0"/>
          <c:showSerName val="0"/>
          <c:showPercent val="0"/>
          <c:showBubbleSize val="0"/>
        </c:dLbls>
        <c:gapWidth val="60"/>
        <c:overlap val="60"/>
        <c:axId val="366829040"/>
        <c:axId val="366831784"/>
      </c:barChart>
      <c:catAx>
        <c:axId val="366829040"/>
        <c:scaling>
          <c:orientation val="minMax"/>
        </c:scaling>
        <c:delete val="0"/>
        <c:axPos val="l"/>
        <c:majorGridlines>
          <c:spPr>
            <a:ln w="3175">
              <a:solidFill>
                <a:srgbClr val="C0C0C0"/>
              </a:solidFill>
              <a:prstDash val="solid"/>
            </a:ln>
          </c:spPr>
        </c:majorGridlines>
        <c:numFmt formatCode="General" sourceLinked="1"/>
        <c:majorTickMark val="out"/>
        <c:minorTickMark val="out"/>
        <c:tickLblPos val="low"/>
        <c:spPr>
          <a:ln w="3175">
            <a:solidFill>
              <a:srgbClr val="000000"/>
            </a:solidFill>
            <a:prstDash val="solid"/>
          </a:ln>
        </c:spPr>
        <c:txPr>
          <a:bodyPr rot="0" vert="horz"/>
          <a:lstStyle/>
          <a:p>
            <a:pPr>
              <a:defRPr lang="en-US" sz="900" b="1" i="0" u="none" strike="noStrike" baseline="0">
                <a:solidFill>
                  <a:srgbClr val="000000"/>
                </a:solidFill>
                <a:latin typeface="+mn-lt"/>
                <a:ea typeface="Arial"/>
                <a:cs typeface="Arial"/>
              </a:defRPr>
            </a:pPr>
            <a:endParaRPr lang="lv-LV"/>
          </a:p>
        </c:txPr>
        <c:crossAx val="366831784"/>
        <c:crosses val="autoZero"/>
        <c:auto val="1"/>
        <c:lblAlgn val="ctr"/>
        <c:lblOffset val="100"/>
        <c:tickLblSkip val="1"/>
        <c:tickMarkSkip val="1"/>
        <c:noMultiLvlLbl val="0"/>
      </c:catAx>
      <c:valAx>
        <c:axId val="366831784"/>
        <c:scaling>
          <c:orientation val="minMax"/>
          <c:max val="0.75000000000000011"/>
          <c:min val="-1"/>
        </c:scaling>
        <c:delete val="1"/>
        <c:axPos val="b"/>
        <c:numFmt formatCode="0%" sourceLinked="0"/>
        <c:majorTickMark val="out"/>
        <c:minorTickMark val="none"/>
        <c:tickLblPos val="nextTo"/>
        <c:crossAx val="366829040"/>
        <c:crosses val="autoZero"/>
        <c:crossBetween val="between"/>
        <c:majorUnit val="0.25"/>
      </c:valAx>
      <c:spPr>
        <a:solidFill>
          <a:srgbClr val="FFFFFF"/>
        </a:solidFill>
        <a:ln w="12700">
          <a:solidFill>
            <a:srgbClr val="C0C0C0"/>
          </a:solidFill>
          <a:prstDash val="solid"/>
        </a:ln>
      </c:spPr>
    </c:plotArea>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80010691505646"/>
          <c:y val="5.4850360011928091E-2"/>
          <c:w val="0.84251919791499796"/>
          <c:h val="0.94514963998807189"/>
        </c:manualLayout>
      </c:layout>
      <c:barChart>
        <c:barDir val="bar"/>
        <c:grouping val="clustered"/>
        <c:varyColors val="0"/>
        <c:ser>
          <c:idx val="0"/>
          <c:order val="0"/>
          <c:tx>
            <c:strRef>
              <c:f>Sheet1!$B$1</c:f>
              <c:strCache>
                <c:ptCount val="1"/>
                <c:pt idx="0">
                  <c:v>2022</c:v>
                </c:pt>
              </c:strCache>
            </c:strRef>
          </c:tx>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Man tiks nodarīts materiāls vai emocionāls kaitējums internetā/digitālajā vidē </c:v>
                </c:pt>
                <c:pt idx="1">
                  <c:v>Ka palikšu viens/-a</c:v>
                </c:pt>
                <c:pt idx="2">
                  <c:v>Nevarēšu samaksāt par savu vai savu bērnu izglītošanu</c:v>
                </c:pt>
                <c:pt idx="3">
                  <c:v>Cietīšu terora aktā</c:v>
                </c:pt>
                <c:pt idx="4">
                  <c:v>Cietīšu no organizētās noziedzības</c:v>
                </c:pt>
                <c:pt idx="5">
                  <c:v>Zaudēšu ģimenes un tuvāko cilvēku izpratni un atbalstu</c:v>
                </c:pt>
                <c:pt idx="6">
                  <c:v>Saslimšu ar Covid</c:v>
                </c:pt>
                <c:pt idx="7">
                  <c:v>Cietīšu badu</c:v>
                </c:pt>
                <c:pt idx="8">
                  <c:v>Zaudēšu kolēģu izpratni un atbalstu</c:v>
                </c:pt>
                <c:pt idx="9">
                  <c:v>Saslimšu ar HIV/AIDS</c:v>
                </c:pt>
                <c:pt idx="10">
                  <c:v>Cietīšu no emocionālas vardarbības darbā</c:v>
                </c:pt>
                <c:pt idx="11">
                  <c:v>Ka man varētu uzbrukt manas tautības, reliģijas vai seksuālās orientācijas dēļ</c:v>
                </c:pt>
                <c:pt idx="12">
                  <c:v>Ka palikšu viena/-s ar apgādājamiem bērniem</c:v>
                </c:pt>
                <c:pt idx="13">
                  <c:v>Cietīšu no emocionālas vardarbības ģimenē (t.i., lamāšanas, kritizēšanas u.tml.)</c:v>
                </c:pt>
                <c:pt idx="14">
                  <c:v>Cietīšu no seksuālas vardarbības (piespiedu seksuālām attiecībām)</c:v>
                </c:pt>
                <c:pt idx="15">
                  <c:v>Cietīšu no fiziskas vardarbības mājās</c:v>
                </c:pt>
              </c:strCache>
            </c:strRef>
          </c:cat>
          <c:val>
            <c:numRef>
              <c:f>Sheet1!$B$2:$B$17</c:f>
              <c:numCache>
                <c:formatCode>0</c:formatCode>
                <c:ptCount val="16"/>
                <c:pt idx="0">
                  <c:v>-20.092255727358079</c:v>
                </c:pt>
                <c:pt idx="1">
                  <c:v>-22.57154948104305</c:v>
                </c:pt>
                <c:pt idx="2">
                  <c:v>-23.765243769376283</c:v>
                </c:pt>
                <c:pt idx="3">
                  <c:v>-25.952487408476856</c:v>
                </c:pt>
                <c:pt idx="4">
                  <c:v>-28.688347761087186</c:v>
                </c:pt>
                <c:pt idx="5">
                  <c:v>-31.295753691032569</c:v>
                </c:pt>
                <c:pt idx="6">
                  <c:v>-37.922187437264611</c:v>
                </c:pt>
                <c:pt idx="7">
                  <c:v>-39.844425595267957</c:v>
                </c:pt>
                <c:pt idx="8">
                  <c:v>-43.641546268313753</c:v>
                </c:pt>
                <c:pt idx="9">
                  <c:v>-46.717591532382201</c:v>
                </c:pt>
                <c:pt idx="10">
                  <c:v>-48.958942096517205</c:v>
                </c:pt>
                <c:pt idx="11">
                  <c:v>-49.733285011887773</c:v>
                </c:pt>
                <c:pt idx="12">
                  <c:v>-53.163109607480351</c:v>
                </c:pt>
                <c:pt idx="13">
                  <c:v>-58.573997897230448</c:v>
                </c:pt>
                <c:pt idx="14">
                  <c:v>-67.010380514321966</c:v>
                </c:pt>
                <c:pt idx="15">
                  <c:v>-83.300081570477019</c:v>
                </c:pt>
              </c:numCache>
            </c:numRef>
          </c:val>
          <c:extLst>
            <c:ext xmlns:c16="http://schemas.microsoft.com/office/drawing/2014/chart" uri="{C3380CC4-5D6E-409C-BE32-E72D297353CC}">
              <c16:uniqueId val="{00000000-C796-469C-94A2-0DA83481D269}"/>
            </c:ext>
          </c:extLst>
        </c:ser>
        <c:ser>
          <c:idx val="1"/>
          <c:order val="1"/>
          <c:tx>
            <c:strRef>
              <c:f>Sheet1!$C$1</c:f>
              <c:strCache>
                <c:ptCount val="1"/>
                <c:pt idx="0">
                  <c:v>2021</c:v>
                </c:pt>
              </c:strCache>
            </c:strRef>
          </c:tx>
          <c:spPr>
            <a:solidFill>
              <a:schemeClr val="accent5">
                <a:lumMod val="40000"/>
                <a:lumOff val="60000"/>
              </a:scheme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Man tiks nodarīts materiāls vai emocionāls kaitējums internetā/digitālajā vidē </c:v>
                </c:pt>
                <c:pt idx="1">
                  <c:v>Ka palikšu viens/-a</c:v>
                </c:pt>
                <c:pt idx="2">
                  <c:v>Nevarēšu samaksāt par savu vai savu bērnu izglītošanu</c:v>
                </c:pt>
                <c:pt idx="3">
                  <c:v>Cietīšu terora aktā</c:v>
                </c:pt>
                <c:pt idx="4">
                  <c:v>Cietīšu no organizētās noziedzības</c:v>
                </c:pt>
                <c:pt idx="5">
                  <c:v>Zaudēšu ģimenes un tuvāko cilvēku izpratni un atbalstu</c:v>
                </c:pt>
                <c:pt idx="6">
                  <c:v>Saslimšu ar Covid</c:v>
                </c:pt>
                <c:pt idx="7">
                  <c:v>Cietīšu badu</c:v>
                </c:pt>
                <c:pt idx="8">
                  <c:v>Zaudēšu kolēģu izpratni un atbalstu</c:v>
                </c:pt>
                <c:pt idx="9">
                  <c:v>Saslimšu ar HIV/AIDS</c:v>
                </c:pt>
                <c:pt idx="10">
                  <c:v>Cietīšu no emocionālas vardarbības darbā</c:v>
                </c:pt>
                <c:pt idx="11">
                  <c:v>Ka man varētu uzbrukt manas tautības, reliģijas vai seksuālās orientācijas dēļ</c:v>
                </c:pt>
                <c:pt idx="12">
                  <c:v>Ka palikšu viena/-s ar apgādājamiem bērniem</c:v>
                </c:pt>
                <c:pt idx="13">
                  <c:v>Cietīšu no emocionālas vardarbības ģimenē (t.i., lamāšanas, kritizēšanas u.tml.)</c:v>
                </c:pt>
                <c:pt idx="14">
                  <c:v>Cietīšu no seksuālas vardarbības (piespiedu seksuālām attiecībām)</c:v>
                </c:pt>
                <c:pt idx="15">
                  <c:v>Cietīšu no fiziskas vardarbības mājās</c:v>
                </c:pt>
              </c:strCache>
            </c:strRef>
          </c:cat>
          <c:val>
            <c:numRef>
              <c:f>Sheet1!$C$2:$C$17</c:f>
              <c:numCache>
                <c:formatCode>0</c:formatCode>
                <c:ptCount val="16"/>
                <c:pt idx="0">
                  <c:v>-14.7</c:v>
                </c:pt>
                <c:pt idx="1">
                  <c:v>2.6</c:v>
                </c:pt>
                <c:pt idx="2">
                  <c:v>-8.6</c:v>
                </c:pt>
                <c:pt idx="3">
                  <c:v>-24.8</c:v>
                </c:pt>
                <c:pt idx="4">
                  <c:v>-22.6</c:v>
                </c:pt>
                <c:pt idx="5">
                  <c:v>-15.7</c:v>
                </c:pt>
                <c:pt idx="6">
                  <c:v>-0.5</c:v>
                </c:pt>
                <c:pt idx="7">
                  <c:v>-23.9</c:v>
                </c:pt>
                <c:pt idx="8">
                  <c:v>-35.200000000000003</c:v>
                </c:pt>
                <c:pt idx="9">
                  <c:v>-39.299999999999997</c:v>
                </c:pt>
                <c:pt idx="10">
                  <c:v>-41.9</c:v>
                </c:pt>
                <c:pt idx="11">
                  <c:v>-49.9</c:v>
                </c:pt>
                <c:pt idx="12">
                  <c:v>-35.1</c:v>
                </c:pt>
                <c:pt idx="13">
                  <c:v>-53.1</c:v>
                </c:pt>
                <c:pt idx="14">
                  <c:v>-55.2</c:v>
                </c:pt>
                <c:pt idx="15">
                  <c:v>-73.099999999999994</c:v>
                </c:pt>
              </c:numCache>
            </c:numRef>
          </c:val>
          <c:extLst>
            <c:ext xmlns:c16="http://schemas.microsoft.com/office/drawing/2014/chart" uri="{C3380CC4-5D6E-409C-BE32-E72D297353CC}">
              <c16:uniqueId val="{00000001-C796-469C-94A2-0DA83481D269}"/>
            </c:ext>
          </c:extLst>
        </c:ser>
        <c:dLbls>
          <c:showLegendKey val="0"/>
          <c:showVal val="0"/>
          <c:showCatName val="0"/>
          <c:showSerName val="0"/>
          <c:showPercent val="0"/>
          <c:showBubbleSize val="0"/>
        </c:dLbls>
        <c:gapWidth val="56"/>
        <c:axId val="-1653312128"/>
        <c:axId val="-1653321920"/>
      </c:barChart>
      <c:catAx>
        <c:axId val="-1653312128"/>
        <c:scaling>
          <c:orientation val="maxMin"/>
        </c:scaling>
        <c:delete val="1"/>
        <c:axPos val="l"/>
        <c:majorGridlines/>
        <c:numFmt formatCode="General" sourceLinked="0"/>
        <c:majorTickMark val="out"/>
        <c:minorTickMark val="none"/>
        <c:tickLblPos val="nextTo"/>
        <c:crossAx val="-1653321920"/>
        <c:crosses val="autoZero"/>
        <c:auto val="1"/>
        <c:lblAlgn val="ctr"/>
        <c:lblOffset val="100"/>
        <c:noMultiLvlLbl val="0"/>
      </c:catAx>
      <c:valAx>
        <c:axId val="-1653321920"/>
        <c:scaling>
          <c:orientation val="minMax"/>
          <c:max val="20"/>
          <c:min val="-100"/>
        </c:scaling>
        <c:delete val="1"/>
        <c:axPos val="t"/>
        <c:numFmt formatCode="#,##0" sourceLinked="0"/>
        <c:majorTickMark val="out"/>
        <c:minorTickMark val="none"/>
        <c:tickLblPos val="nextTo"/>
        <c:crossAx val="-1653312128"/>
        <c:crosses val="autoZero"/>
        <c:crossBetween val="between"/>
        <c:majorUnit val="20"/>
      </c:valAx>
      <c:spPr>
        <a:ln>
          <a:noFill/>
        </a:ln>
      </c:spPr>
    </c:plotArea>
    <c:legend>
      <c:legendPos val="r"/>
      <c:layout>
        <c:manualLayout>
          <c:xMode val="edge"/>
          <c:yMode val="edge"/>
          <c:x val="0.15603032851326809"/>
          <c:y val="1.3084382586954215E-3"/>
          <c:w val="0.73532358141997878"/>
          <c:h val="4.2488023323770843E-2"/>
        </c:manualLayout>
      </c:layout>
      <c:overlay val="0"/>
      <c:txPr>
        <a:bodyPr/>
        <a:lstStyle/>
        <a:p>
          <a:pPr>
            <a:defRPr sz="9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05368540415428"/>
          <c:y val="5.4518270015682324E-2"/>
          <c:w val="0.83568792998994579"/>
          <c:h val="0.93465748669888982"/>
        </c:manualLayout>
      </c:layout>
      <c:barChart>
        <c:barDir val="bar"/>
        <c:grouping val="stacked"/>
        <c:varyColors val="0"/>
        <c:ser>
          <c:idx val="0"/>
          <c:order val="0"/>
          <c:tx>
            <c:strRef>
              <c:f>Sheet1!$B$2</c:f>
              <c:strCache>
                <c:ptCount val="1"/>
                <c:pt idx="0">
                  <c:v>Ukrainas cīņu par neatkarību un brīvību</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Sheet1!$A$3:$A$40</c:f>
              <c:strCache>
                <c:ptCount val="38"/>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Nestrādājošs</c:v>
                </c:pt>
                <c:pt idx="18">
                  <c:v>Strādājošs</c:v>
                </c:pt>
                <c:pt idx="20">
                  <c:v>Vidējā, pamata</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strCache>
            </c:strRef>
          </c:cat>
          <c:val>
            <c:numRef>
              <c:f>Sheet1!$B$3:$B$40</c:f>
              <c:numCache>
                <c:formatCode>###0%</c:formatCode>
                <c:ptCount val="38"/>
                <c:pt idx="0">
                  <c:v>0.71879908912768276</c:v>
                </c:pt>
                <c:pt idx="1">
                  <c:v>0.82956430610065168</c:v>
                </c:pt>
                <c:pt idx="2">
                  <c:v>0.84736511036958506</c:v>
                </c:pt>
                <c:pt idx="3">
                  <c:v>0.87094400587413612</c:v>
                </c:pt>
                <c:pt idx="4">
                  <c:v>0.91355773049201228</c:v>
                </c:pt>
                <c:pt idx="5">
                  <c:v>0.79110911485645208</c:v>
                </c:pt>
                <c:pt idx="7">
                  <c:v>0.87263305723444251</c:v>
                </c:pt>
                <c:pt idx="8">
                  <c:v>0.81636842731885262</c:v>
                </c:pt>
                <c:pt idx="9">
                  <c:v>0.79110911485645208</c:v>
                </c:pt>
                <c:pt idx="11">
                  <c:v>0.8355151675770961</c:v>
                </c:pt>
                <c:pt idx="12">
                  <c:v>0.78330636500245732</c:v>
                </c:pt>
                <c:pt idx="13">
                  <c:v>0.68566742617199705</c:v>
                </c:pt>
                <c:pt idx="14">
                  <c:v>0.75336944097298397</c:v>
                </c:pt>
                <c:pt idx="15">
                  <c:v>0.89671861355367311</c:v>
                </c:pt>
                <c:pt idx="17">
                  <c:v>0.8259489291786194</c:v>
                </c:pt>
                <c:pt idx="18">
                  <c:v>0.87487146165472829</c:v>
                </c:pt>
                <c:pt idx="20">
                  <c:v>0.73570402568677506</c:v>
                </c:pt>
                <c:pt idx="21">
                  <c:v>0.86489111667794427</c:v>
                </c:pt>
                <c:pt idx="23" formatCode="0%">
                  <c:v>0.62675434598899649</c:v>
                </c:pt>
                <c:pt idx="24" formatCode="0%">
                  <c:v>0.6313305616146192</c:v>
                </c:pt>
                <c:pt idx="25">
                  <c:v>0.93485766025913952</c:v>
                </c:pt>
                <c:pt idx="27">
                  <c:v>0.79067219873716232</c:v>
                </c:pt>
                <c:pt idx="28">
                  <c:v>0.8215459493858901</c:v>
                </c:pt>
                <c:pt idx="29">
                  <c:v>0.79452120272167537</c:v>
                </c:pt>
                <c:pt idx="30">
                  <c:v>0.83804380148831348</c:v>
                </c:pt>
                <c:pt idx="31">
                  <c:v>0.87751995580335063</c:v>
                </c:pt>
                <c:pt idx="32">
                  <c:v>0.80189467192503761</c:v>
                </c:pt>
                <c:pt idx="34">
                  <c:v>0.83506485722376855</c:v>
                </c:pt>
                <c:pt idx="35">
                  <c:v>0.81217047119451191</c:v>
                </c:pt>
                <c:pt idx="37">
                  <c:v>0.82311984750873379</c:v>
                </c:pt>
              </c:numCache>
            </c:numRef>
          </c:val>
          <c:extLst>
            <c:ext xmlns:c16="http://schemas.microsoft.com/office/drawing/2014/chart" uri="{C3380CC4-5D6E-409C-BE32-E72D297353CC}">
              <c16:uniqueId val="{00000018-03B9-4809-AC10-5C90F2F86920}"/>
            </c:ext>
          </c:extLst>
        </c:ser>
        <c:ser>
          <c:idx val="1"/>
          <c:order val="1"/>
          <c:tx>
            <c:strRef>
              <c:f>Sheet1!$C$2</c:f>
              <c:strCache>
                <c:ptCount val="1"/>
              </c:strCache>
            </c:strRef>
          </c:tx>
          <c:spPr>
            <a:noFill/>
          </c:spPr>
          <c:invertIfNegative val="0"/>
          <c:dLbls>
            <c:delete val="1"/>
          </c:dLbls>
          <c:cat>
            <c:strRef>
              <c:f>Sheet1!$A$3:$A$40</c:f>
              <c:strCache>
                <c:ptCount val="38"/>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Nestrādājošs</c:v>
                </c:pt>
                <c:pt idx="18">
                  <c:v>Strādājošs</c:v>
                </c:pt>
                <c:pt idx="20">
                  <c:v>Vidējā, pamata</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strCache>
            </c:strRef>
          </c:cat>
          <c:val>
            <c:numRef>
              <c:f>Sheet1!$C$3:$C$40</c:f>
              <c:numCache>
                <c:formatCode>0%</c:formatCode>
                <c:ptCount val="38"/>
                <c:pt idx="0">
                  <c:v>0.28120091087231724</c:v>
                </c:pt>
                <c:pt idx="1">
                  <c:v>0.17043569389934832</c:v>
                </c:pt>
                <c:pt idx="2">
                  <c:v>0.15263488963041494</c:v>
                </c:pt>
                <c:pt idx="3">
                  <c:v>0.12905599412586388</c:v>
                </c:pt>
                <c:pt idx="4">
                  <c:v>8.6442269507987723E-2</c:v>
                </c:pt>
                <c:pt idx="5">
                  <c:v>0.20889088514354792</c:v>
                </c:pt>
                <c:pt idx="6">
                  <c:v>1</c:v>
                </c:pt>
                <c:pt idx="7">
                  <c:v>0.12736694276555749</c:v>
                </c:pt>
                <c:pt idx="8">
                  <c:v>0.18363157268114738</c:v>
                </c:pt>
                <c:pt idx="9">
                  <c:v>0.20889088514354792</c:v>
                </c:pt>
                <c:pt idx="10">
                  <c:v>1</c:v>
                </c:pt>
                <c:pt idx="11">
                  <c:v>0.1644848324229039</c:v>
                </c:pt>
                <c:pt idx="12">
                  <c:v>0.21669363499754268</c:v>
                </c:pt>
                <c:pt idx="13">
                  <c:v>0.31433257382800295</c:v>
                </c:pt>
                <c:pt idx="14">
                  <c:v>0.24663055902701603</c:v>
                </c:pt>
                <c:pt idx="15">
                  <c:v>0.10328138644632689</c:v>
                </c:pt>
                <c:pt idx="16">
                  <c:v>1</c:v>
                </c:pt>
                <c:pt idx="17">
                  <c:v>0.1740510708213806</c:v>
                </c:pt>
                <c:pt idx="18">
                  <c:v>0.12512853834527171</c:v>
                </c:pt>
                <c:pt idx="19">
                  <c:v>1</c:v>
                </c:pt>
                <c:pt idx="20">
                  <c:v>0.26429597431322494</c:v>
                </c:pt>
                <c:pt idx="21">
                  <c:v>0.13510888332205573</c:v>
                </c:pt>
                <c:pt idx="22">
                  <c:v>1</c:v>
                </c:pt>
                <c:pt idx="23">
                  <c:v>0.37324565401100351</c:v>
                </c:pt>
                <c:pt idx="24">
                  <c:v>0.3686694383853808</c:v>
                </c:pt>
                <c:pt idx="25">
                  <c:v>6.5142339740860478E-2</c:v>
                </c:pt>
                <c:pt idx="26">
                  <c:v>1</c:v>
                </c:pt>
                <c:pt idx="27">
                  <c:v>0.20932780126283768</c:v>
                </c:pt>
                <c:pt idx="28">
                  <c:v>0.1784540506141099</c:v>
                </c:pt>
                <c:pt idx="29">
                  <c:v>0.20547879727832463</c:v>
                </c:pt>
                <c:pt idx="30">
                  <c:v>0.16195619851168652</c:v>
                </c:pt>
                <c:pt idx="31">
                  <c:v>0.12248004419664937</c:v>
                </c:pt>
                <c:pt idx="32">
                  <c:v>0.19810532807496239</c:v>
                </c:pt>
                <c:pt idx="33">
                  <c:v>1</c:v>
                </c:pt>
                <c:pt idx="34">
                  <c:v>0.16493514277623145</c:v>
                </c:pt>
                <c:pt idx="35">
                  <c:v>0.18782952880548809</c:v>
                </c:pt>
                <c:pt idx="36">
                  <c:v>1</c:v>
                </c:pt>
                <c:pt idx="37">
                  <c:v>0.17688015249126621</c:v>
                </c:pt>
              </c:numCache>
            </c:numRef>
          </c:val>
          <c:extLst>
            <c:ext xmlns:c16="http://schemas.microsoft.com/office/drawing/2014/chart" uri="{C3380CC4-5D6E-409C-BE32-E72D297353CC}">
              <c16:uniqueId val="{00000019-03B9-4809-AC10-5C90F2F86920}"/>
            </c:ext>
          </c:extLst>
        </c:ser>
        <c:ser>
          <c:idx val="2"/>
          <c:order val="2"/>
          <c:tx>
            <c:strRef>
              <c:f>Sheet1!$D$2</c:f>
              <c:strCache>
                <c:ptCount val="1"/>
                <c:pt idx="0">
                  <c:v>Ukrainas kara bēgļu uzņemšanu Latvijā</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Sheet1!$A$3:$A$40</c:f>
              <c:strCache>
                <c:ptCount val="38"/>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Nestrādājošs</c:v>
                </c:pt>
                <c:pt idx="18">
                  <c:v>Strādājošs</c:v>
                </c:pt>
                <c:pt idx="20">
                  <c:v>Vidējā, pamata</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strCache>
            </c:strRef>
          </c:cat>
          <c:val>
            <c:numRef>
              <c:f>Sheet1!$D$3:$D$40</c:f>
              <c:numCache>
                <c:formatCode>###0%</c:formatCode>
                <c:ptCount val="38"/>
                <c:pt idx="0">
                  <c:v>0.57885125171511531</c:v>
                </c:pt>
                <c:pt idx="1">
                  <c:v>0.77092260078305797</c:v>
                </c:pt>
                <c:pt idx="2">
                  <c:v>0.78997492204344411</c:v>
                </c:pt>
                <c:pt idx="3">
                  <c:v>0.71357268997954248</c:v>
                </c:pt>
                <c:pt idx="4">
                  <c:v>0.80384386255327933</c:v>
                </c:pt>
                <c:pt idx="5">
                  <c:v>0.73543804358695175</c:v>
                </c:pt>
                <c:pt idx="7">
                  <c:v>0.74388910231269312</c:v>
                </c:pt>
                <c:pt idx="8">
                  <c:v>0.72823356733856115</c:v>
                </c:pt>
                <c:pt idx="9">
                  <c:v>0.73543804358695175</c:v>
                </c:pt>
                <c:pt idx="11">
                  <c:v>0.74115714977114322</c:v>
                </c:pt>
                <c:pt idx="12">
                  <c:v>0.71417100932988076</c:v>
                </c:pt>
                <c:pt idx="13">
                  <c:v>0.66326615653407672</c:v>
                </c:pt>
                <c:pt idx="14">
                  <c:v>0.71344816861750848</c:v>
                </c:pt>
                <c:pt idx="15">
                  <c:v>0.78823994869229841</c:v>
                </c:pt>
                <c:pt idx="17">
                  <c:v>0.68462160634345248</c:v>
                </c:pt>
                <c:pt idx="18">
                  <c:v>0.84276403158960367</c:v>
                </c:pt>
                <c:pt idx="20">
                  <c:v>0.67189267360380334</c:v>
                </c:pt>
                <c:pt idx="21">
                  <c:v>0.76478631916966411</c:v>
                </c:pt>
                <c:pt idx="23" formatCode="0%">
                  <c:v>0.55188332821893304</c:v>
                </c:pt>
                <c:pt idx="24" formatCode="0%">
                  <c:v>0.63615420020825109</c:v>
                </c:pt>
                <c:pt idx="25">
                  <c:v>0.80799883761073332</c:v>
                </c:pt>
                <c:pt idx="27">
                  <c:v>0.74234184857756724</c:v>
                </c:pt>
                <c:pt idx="28">
                  <c:v>0.77492602771510566</c:v>
                </c:pt>
                <c:pt idx="29">
                  <c:v>0.73428069657272654</c:v>
                </c:pt>
                <c:pt idx="30">
                  <c:v>0.69511285765655439</c:v>
                </c:pt>
                <c:pt idx="31">
                  <c:v>0.73411646851408241</c:v>
                </c:pt>
                <c:pt idx="32">
                  <c:v>0.72155554045009473</c:v>
                </c:pt>
                <c:pt idx="34">
                  <c:v>0.74510098935181979</c:v>
                </c:pt>
                <c:pt idx="35">
                  <c:v>0.72526206542436233</c:v>
                </c:pt>
                <c:pt idx="37">
                  <c:v>0.73475014881184897</c:v>
                </c:pt>
              </c:numCache>
            </c:numRef>
          </c:val>
          <c:extLst>
            <c:ext xmlns:c16="http://schemas.microsoft.com/office/drawing/2014/chart" uri="{C3380CC4-5D6E-409C-BE32-E72D297353CC}">
              <c16:uniqueId val="{00000032-03B9-4809-AC10-5C90F2F86920}"/>
            </c:ext>
          </c:extLst>
        </c:ser>
        <c:ser>
          <c:idx val="3"/>
          <c:order val="3"/>
          <c:tx>
            <c:strRef>
              <c:f>Sheet1!$E$2</c:f>
              <c:strCache>
                <c:ptCount val="1"/>
              </c:strCache>
            </c:strRef>
          </c:tx>
          <c:spPr>
            <a:noFill/>
          </c:spPr>
          <c:invertIfNegative val="0"/>
          <c:dLbls>
            <c:delete val="1"/>
          </c:dLbls>
          <c:cat>
            <c:strRef>
              <c:f>Sheet1!$A$3:$A$40</c:f>
              <c:strCache>
                <c:ptCount val="38"/>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Nestrādājošs</c:v>
                </c:pt>
                <c:pt idx="18">
                  <c:v>Strādājošs</c:v>
                </c:pt>
                <c:pt idx="20">
                  <c:v>Vidējā, pamata</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strCache>
            </c:strRef>
          </c:cat>
          <c:val>
            <c:numRef>
              <c:f>Sheet1!$E$3:$E$40</c:f>
              <c:numCache>
                <c:formatCode>0%</c:formatCode>
                <c:ptCount val="38"/>
                <c:pt idx="0">
                  <c:v>0.42114874828488469</c:v>
                </c:pt>
                <c:pt idx="1">
                  <c:v>0.22907739921694203</c:v>
                </c:pt>
                <c:pt idx="2">
                  <c:v>0.21002507795655589</c:v>
                </c:pt>
                <c:pt idx="3">
                  <c:v>0.28642731002045752</c:v>
                </c:pt>
                <c:pt idx="4">
                  <c:v>0.19615613744672067</c:v>
                </c:pt>
                <c:pt idx="5">
                  <c:v>0.26456195641304825</c:v>
                </c:pt>
                <c:pt idx="6">
                  <c:v>1</c:v>
                </c:pt>
                <c:pt idx="7">
                  <c:v>0.25611089768730688</c:v>
                </c:pt>
                <c:pt idx="8">
                  <c:v>0.27176643266143885</c:v>
                </c:pt>
                <c:pt idx="9">
                  <c:v>0.26456195641304825</c:v>
                </c:pt>
                <c:pt idx="10">
                  <c:v>1</c:v>
                </c:pt>
                <c:pt idx="11">
                  <c:v>0.25884285022885678</c:v>
                </c:pt>
                <c:pt idx="12">
                  <c:v>0.28582899067011924</c:v>
                </c:pt>
                <c:pt idx="13">
                  <c:v>0.33673384346592328</c:v>
                </c:pt>
                <c:pt idx="14">
                  <c:v>0.28655183138249152</c:v>
                </c:pt>
                <c:pt idx="15">
                  <c:v>0.21176005130770159</c:v>
                </c:pt>
                <c:pt idx="16">
                  <c:v>1</c:v>
                </c:pt>
                <c:pt idx="17">
                  <c:v>0.31537839365654752</c:v>
                </c:pt>
                <c:pt idx="18">
                  <c:v>0.15723596841039633</c:v>
                </c:pt>
                <c:pt idx="19">
                  <c:v>1</c:v>
                </c:pt>
                <c:pt idx="20">
                  <c:v>0.32810732639619666</c:v>
                </c:pt>
                <c:pt idx="21">
                  <c:v>0.23521368083033589</c:v>
                </c:pt>
                <c:pt idx="22">
                  <c:v>1</c:v>
                </c:pt>
                <c:pt idx="23">
                  <c:v>0.44811667178106696</c:v>
                </c:pt>
                <c:pt idx="24">
                  <c:v>0.36384579979174891</c:v>
                </c:pt>
                <c:pt idx="25">
                  <c:v>0.19200116238926668</c:v>
                </c:pt>
                <c:pt idx="26">
                  <c:v>1</c:v>
                </c:pt>
                <c:pt idx="27">
                  <c:v>0.25765815142243276</c:v>
                </c:pt>
                <c:pt idx="28">
                  <c:v>0.22507397228489434</c:v>
                </c:pt>
                <c:pt idx="29">
                  <c:v>0.26571930342727346</c:v>
                </c:pt>
                <c:pt idx="30">
                  <c:v>0.30488714234344561</c:v>
                </c:pt>
                <c:pt idx="31">
                  <c:v>0.26588353148591759</c:v>
                </c:pt>
                <c:pt idx="32">
                  <c:v>0.27844445954990527</c:v>
                </c:pt>
                <c:pt idx="33">
                  <c:v>1</c:v>
                </c:pt>
                <c:pt idx="34">
                  <c:v>0.25489901064818021</c:v>
                </c:pt>
                <c:pt idx="35">
                  <c:v>0.27473793457563767</c:v>
                </c:pt>
                <c:pt idx="36">
                  <c:v>1</c:v>
                </c:pt>
                <c:pt idx="37">
                  <c:v>0.26524985118815103</c:v>
                </c:pt>
              </c:numCache>
            </c:numRef>
          </c:val>
          <c:extLst>
            <c:ext xmlns:c16="http://schemas.microsoft.com/office/drawing/2014/chart" uri="{C3380CC4-5D6E-409C-BE32-E72D297353CC}">
              <c16:uniqueId val="{00000033-03B9-4809-AC10-5C90F2F86920}"/>
            </c:ext>
          </c:extLst>
        </c:ser>
        <c:ser>
          <c:idx val="4"/>
          <c:order val="4"/>
          <c:tx>
            <c:strRef>
              <c:f>Sheet1!$F$2</c:f>
              <c:strCache>
                <c:ptCount val="1"/>
                <c:pt idx="0">
                  <c:v>Ukrainas uzņemšanu NATO</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Sheet1!$A$3:$A$40</c:f>
              <c:strCache>
                <c:ptCount val="38"/>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Nestrādājošs</c:v>
                </c:pt>
                <c:pt idx="18">
                  <c:v>Strādājošs</c:v>
                </c:pt>
                <c:pt idx="20">
                  <c:v>Vidējā, pamata</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strCache>
            </c:strRef>
          </c:cat>
          <c:val>
            <c:numRef>
              <c:f>Sheet1!$F$3:$F$40</c:f>
              <c:numCache>
                <c:formatCode>###0%</c:formatCode>
                <c:ptCount val="38"/>
                <c:pt idx="0">
                  <c:v>0.48400085261898684</c:v>
                </c:pt>
                <c:pt idx="1">
                  <c:v>0.67515970010381265</c:v>
                </c:pt>
                <c:pt idx="2">
                  <c:v>0.60782183881872498</c:v>
                </c:pt>
                <c:pt idx="3">
                  <c:v>0.63110678753115168</c:v>
                </c:pt>
                <c:pt idx="4">
                  <c:v>0.76294174271336057</c:v>
                </c:pt>
                <c:pt idx="5">
                  <c:v>0.6196528725171524</c:v>
                </c:pt>
                <c:pt idx="7">
                  <c:v>0.66375039622033771</c:v>
                </c:pt>
                <c:pt idx="8">
                  <c:v>0.62552280645219738</c:v>
                </c:pt>
                <c:pt idx="9">
                  <c:v>0.6196528725171524</c:v>
                </c:pt>
                <c:pt idx="11">
                  <c:v>0.64072669255789449</c:v>
                </c:pt>
                <c:pt idx="12">
                  <c:v>0.61150755288537317</c:v>
                </c:pt>
                <c:pt idx="13">
                  <c:v>0.55601309978516933</c:v>
                </c:pt>
                <c:pt idx="14">
                  <c:v>0.58639973094336972</c:v>
                </c:pt>
                <c:pt idx="15">
                  <c:v>0.69509114888454626</c:v>
                </c:pt>
                <c:pt idx="17">
                  <c:v>0.60054605152050777</c:v>
                </c:pt>
                <c:pt idx="18">
                  <c:v>0.70084991770490013</c:v>
                </c:pt>
                <c:pt idx="20">
                  <c:v>0.56939520704581481</c:v>
                </c:pt>
                <c:pt idx="21">
                  <c:v>0.66456008659827048</c:v>
                </c:pt>
                <c:pt idx="23" formatCode="0%">
                  <c:v>0.40107069270222084</c:v>
                </c:pt>
                <c:pt idx="24" formatCode="0%">
                  <c:v>0.51082436431128908</c:v>
                </c:pt>
                <c:pt idx="25">
                  <c:v>0.72604057554354962</c:v>
                </c:pt>
                <c:pt idx="27">
                  <c:v>0.64766028260968955</c:v>
                </c:pt>
                <c:pt idx="28">
                  <c:v>0.66078470048269411</c:v>
                </c:pt>
                <c:pt idx="29">
                  <c:v>0.61070998436511892</c:v>
                </c:pt>
                <c:pt idx="30">
                  <c:v>0.61185765477531917</c:v>
                </c:pt>
                <c:pt idx="31">
                  <c:v>0.66550626486611364</c:v>
                </c:pt>
                <c:pt idx="32">
                  <c:v>0.58425130214399312</c:v>
                </c:pt>
                <c:pt idx="34">
                  <c:v>0.63252958631952949</c:v>
                </c:pt>
                <c:pt idx="35">
                  <c:v>0.63494446888964351</c:v>
                </c:pt>
                <c:pt idx="37">
                  <c:v>0.63378953693465767</c:v>
                </c:pt>
              </c:numCache>
            </c:numRef>
          </c:val>
          <c:extLst>
            <c:ext xmlns:c16="http://schemas.microsoft.com/office/drawing/2014/chart" uri="{C3380CC4-5D6E-409C-BE32-E72D297353CC}">
              <c16:uniqueId val="{0000004C-03B9-4809-AC10-5C90F2F86920}"/>
            </c:ext>
          </c:extLst>
        </c:ser>
        <c:ser>
          <c:idx val="5"/>
          <c:order val="5"/>
          <c:tx>
            <c:strRef>
              <c:f>Sheet1!$G$2</c:f>
              <c:strCache>
                <c:ptCount val="1"/>
              </c:strCache>
            </c:strRef>
          </c:tx>
          <c:spPr>
            <a:noFill/>
          </c:spPr>
          <c:invertIfNegative val="0"/>
          <c:dLbls>
            <c:delete val="1"/>
          </c:dLbls>
          <c:cat>
            <c:strRef>
              <c:f>Sheet1!$A$3:$A$40</c:f>
              <c:strCache>
                <c:ptCount val="38"/>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Nestrādājošs</c:v>
                </c:pt>
                <c:pt idx="18">
                  <c:v>Strādājošs</c:v>
                </c:pt>
                <c:pt idx="20">
                  <c:v>Vidējā, pamata</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strCache>
            </c:strRef>
          </c:cat>
          <c:val>
            <c:numRef>
              <c:f>Sheet1!$G$3:$G$40</c:f>
              <c:numCache>
                <c:formatCode>0%</c:formatCode>
                <c:ptCount val="38"/>
                <c:pt idx="0">
                  <c:v>0.51599914738101316</c:v>
                </c:pt>
                <c:pt idx="1">
                  <c:v>0.32484029989618735</c:v>
                </c:pt>
                <c:pt idx="2">
                  <c:v>0.39217816118127502</c:v>
                </c:pt>
                <c:pt idx="3">
                  <c:v>0.36889321246884832</c:v>
                </c:pt>
                <c:pt idx="4">
                  <c:v>0.23705825728663943</c:v>
                </c:pt>
                <c:pt idx="5">
                  <c:v>0.3803471274828476</c:v>
                </c:pt>
                <c:pt idx="6">
                  <c:v>1</c:v>
                </c:pt>
                <c:pt idx="7">
                  <c:v>0.33624960377966229</c:v>
                </c:pt>
                <c:pt idx="8">
                  <c:v>0.37447719354780262</c:v>
                </c:pt>
                <c:pt idx="9">
                  <c:v>0.3803471274828476</c:v>
                </c:pt>
                <c:pt idx="10">
                  <c:v>1</c:v>
                </c:pt>
                <c:pt idx="11">
                  <c:v>0.35927330744210551</c:v>
                </c:pt>
                <c:pt idx="12">
                  <c:v>0.38849244711462683</c:v>
                </c:pt>
                <c:pt idx="13">
                  <c:v>0.44398690021483067</c:v>
                </c:pt>
                <c:pt idx="14">
                  <c:v>0.41360026905663028</c:v>
                </c:pt>
                <c:pt idx="15">
                  <c:v>0.30490885111545374</c:v>
                </c:pt>
                <c:pt idx="16">
                  <c:v>1</c:v>
                </c:pt>
                <c:pt idx="17">
                  <c:v>0.39945394847949223</c:v>
                </c:pt>
                <c:pt idx="18">
                  <c:v>0.29915008229509987</c:v>
                </c:pt>
                <c:pt idx="19">
                  <c:v>1</c:v>
                </c:pt>
                <c:pt idx="20">
                  <c:v>0.43060479295418519</c:v>
                </c:pt>
                <c:pt idx="21">
                  <c:v>0.33543991340172952</c:v>
                </c:pt>
                <c:pt idx="22">
                  <c:v>1</c:v>
                </c:pt>
                <c:pt idx="23">
                  <c:v>0.59892930729777916</c:v>
                </c:pt>
                <c:pt idx="24">
                  <c:v>0.48917563568871092</c:v>
                </c:pt>
                <c:pt idx="25">
                  <c:v>0.27395942445645038</c:v>
                </c:pt>
                <c:pt idx="26">
                  <c:v>1</c:v>
                </c:pt>
                <c:pt idx="27">
                  <c:v>0.35233971739031045</c:v>
                </c:pt>
                <c:pt idx="28">
                  <c:v>0.33921529951730589</c:v>
                </c:pt>
                <c:pt idx="29">
                  <c:v>0.38929001563488108</c:v>
                </c:pt>
                <c:pt idx="30">
                  <c:v>0.38814234522468083</c:v>
                </c:pt>
                <c:pt idx="31">
                  <c:v>0.33449373513388636</c:v>
                </c:pt>
                <c:pt idx="32">
                  <c:v>0.41574869785600688</c:v>
                </c:pt>
                <c:pt idx="33">
                  <c:v>1</c:v>
                </c:pt>
                <c:pt idx="34">
                  <c:v>0.36747041368047051</c:v>
                </c:pt>
                <c:pt idx="35">
                  <c:v>0.36505553111035649</c:v>
                </c:pt>
                <c:pt idx="36">
                  <c:v>1</c:v>
                </c:pt>
                <c:pt idx="37">
                  <c:v>0.36621046306534233</c:v>
                </c:pt>
              </c:numCache>
            </c:numRef>
          </c:val>
          <c:extLst>
            <c:ext xmlns:c16="http://schemas.microsoft.com/office/drawing/2014/chart" uri="{C3380CC4-5D6E-409C-BE32-E72D297353CC}">
              <c16:uniqueId val="{0000004D-03B9-4809-AC10-5C90F2F86920}"/>
            </c:ext>
          </c:extLst>
        </c:ser>
        <c:ser>
          <c:idx val="6"/>
          <c:order val="6"/>
          <c:tx>
            <c:strRef>
              <c:f>Sheet1!$H$2</c:f>
              <c:strCache>
                <c:ptCount val="1"/>
                <c:pt idx="0">
                  <c:v>Ukrainas uzņemšanu ES</c:v>
                </c:pt>
              </c:strCache>
            </c:strRef>
          </c:tx>
          <c:spPr>
            <a:solidFill>
              <a:srgbClr val="00B0F0"/>
            </a:solidFill>
          </c:spPr>
          <c:invertIfNegative val="0"/>
          <c:dLbls>
            <c:spPr>
              <a:noFill/>
              <a:ln>
                <a:noFill/>
              </a:ln>
              <a:effectLst/>
            </c:spPr>
            <c:txPr>
              <a:bodyPr wrap="square" lIns="38100" tIns="19050" rIns="38100" bIns="19050" anchor="ctr">
                <a:spAutoFit/>
              </a:bodyPr>
              <a:lstStyle/>
              <a:p>
                <a:pPr>
                  <a:defRPr sz="800" b="1"/>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Sheet1!$A$3:$A$40</c:f>
              <c:strCache>
                <c:ptCount val="38"/>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Nestrādājošs</c:v>
                </c:pt>
                <c:pt idx="18">
                  <c:v>Strādājošs</c:v>
                </c:pt>
                <c:pt idx="20">
                  <c:v>Vidējā, pamata</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strCache>
            </c:strRef>
          </c:cat>
          <c:val>
            <c:numRef>
              <c:f>Sheet1!$H$3:$H$40</c:f>
              <c:numCache>
                <c:formatCode>###0%</c:formatCode>
                <c:ptCount val="38"/>
                <c:pt idx="0">
                  <c:v>0.48643895648083846</c:v>
                </c:pt>
                <c:pt idx="1">
                  <c:v>0.66801302615851044</c:v>
                </c:pt>
                <c:pt idx="2">
                  <c:v>0.6279010903424771</c:v>
                </c:pt>
                <c:pt idx="3">
                  <c:v>0.63678931895067425</c:v>
                </c:pt>
                <c:pt idx="4">
                  <c:v>0.73567381609983384</c:v>
                </c:pt>
                <c:pt idx="5">
                  <c:v>0.59424293286836749</c:v>
                </c:pt>
                <c:pt idx="7">
                  <c:v>0.63722761172239606</c:v>
                </c:pt>
                <c:pt idx="8">
                  <c:v>0.63616588880343949</c:v>
                </c:pt>
                <c:pt idx="9">
                  <c:v>0.59424293286836749</c:v>
                </c:pt>
                <c:pt idx="11">
                  <c:v>0.62359336699112178</c:v>
                </c:pt>
                <c:pt idx="12">
                  <c:v>0.62019826360833441</c:v>
                </c:pt>
                <c:pt idx="13">
                  <c:v>0.54114609135242797</c:v>
                </c:pt>
                <c:pt idx="14">
                  <c:v>0.55813336726898277</c:v>
                </c:pt>
                <c:pt idx="15">
                  <c:v>0.68766802448170439</c:v>
                </c:pt>
                <c:pt idx="17">
                  <c:v>0.60397649600686298</c:v>
                </c:pt>
                <c:pt idx="18">
                  <c:v>0.71411875275216774</c:v>
                </c:pt>
                <c:pt idx="20">
                  <c:v>0.58784775611982576</c:v>
                </c:pt>
                <c:pt idx="21">
                  <c:v>0.63948301994755896</c:v>
                </c:pt>
                <c:pt idx="23" formatCode="0%">
                  <c:v>0.40639617107894455</c:v>
                </c:pt>
                <c:pt idx="24" formatCode="0%">
                  <c:v>0.5048163953125524</c:v>
                </c:pt>
                <c:pt idx="25">
                  <c:v>0.70996488014499903</c:v>
                </c:pt>
                <c:pt idx="27">
                  <c:v>0.67827890669973823</c:v>
                </c:pt>
                <c:pt idx="28">
                  <c:v>0.63385560962834053</c:v>
                </c:pt>
                <c:pt idx="29">
                  <c:v>0.61220008170559947</c:v>
                </c:pt>
                <c:pt idx="30">
                  <c:v>0.56644908371886804</c:v>
                </c:pt>
                <c:pt idx="31">
                  <c:v>0.63769954452317534</c:v>
                </c:pt>
                <c:pt idx="32">
                  <c:v>0.61725840647384966</c:v>
                </c:pt>
                <c:pt idx="34">
                  <c:v>0.62166248934576607</c:v>
                </c:pt>
                <c:pt idx="35">
                  <c:v>0.62381837075939039</c:v>
                </c:pt>
                <c:pt idx="37">
                  <c:v>0.62278730764826007</c:v>
                </c:pt>
              </c:numCache>
            </c:numRef>
          </c:val>
          <c:extLst>
            <c:ext xmlns:c16="http://schemas.microsoft.com/office/drawing/2014/chart" uri="{C3380CC4-5D6E-409C-BE32-E72D297353CC}">
              <c16:uniqueId val="{00000066-03B9-4809-AC10-5C90F2F86920}"/>
            </c:ext>
          </c:extLst>
        </c:ser>
        <c:dLbls>
          <c:showLegendKey val="0"/>
          <c:showVal val="1"/>
          <c:showCatName val="1"/>
          <c:showSerName val="0"/>
          <c:showPercent val="0"/>
          <c:showBubbleSize val="0"/>
        </c:dLbls>
        <c:gapWidth val="40"/>
        <c:overlap val="100"/>
        <c:axId val="824934336"/>
        <c:axId val="824934728"/>
      </c:barChart>
      <c:catAx>
        <c:axId val="824934336"/>
        <c:scaling>
          <c:orientation val="minMax"/>
        </c:scaling>
        <c:delete val="0"/>
        <c:axPos val="l"/>
        <c:majorGridlines>
          <c:spPr>
            <a:ln w="3190">
              <a:solidFill>
                <a:srgbClr val="C0C0C0"/>
              </a:solidFill>
              <a:prstDash val="sysDash"/>
            </a:ln>
          </c:spPr>
        </c:majorGridlines>
        <c:numFmt formatCode="General" sourceLinked="1"/>
        <c:majorTickMark val="out"/>
        <c:minorTickMark val="none"/>
        <c:tickLblPos val="nextTo"/>
        <c:spPr>
          <a:ln w="12761">
            <a:noFill/>
            <a:prstDash val="solid"/>
          </a:ln>
        </c:spPr>
        <c:txPr>
          <a:bodyPr rot="0" vert="horz"/>
          <a:lstStyle/>
          <a:p>
            <a:pPr>
              <a:defRPr sz="1000"/>
            </a:pPr>
            <a:endParaRPr lang="lv-LV"/>
          </a:p>
        </c:txPr>
        <c:crossAx val="824934728"/>
        <c:crossesAt val="0"/>
        <c:auto val="1"/>
        <c:lblAlgn val="ctr"/>
        <c:lblOffset val="100"/>
        <c:tickLblSkip val="1"/>
        <c:tickMarkSkip val="1"/>
        <c:noMultiLvlLbl val="0"/>
      </c:catAx>
      <c:valAx>
        <c:axId val="824934728"/>
        <c:scaling>
          <c:orientation val="minMax"/>
          <c:max val="4"/>
          <c:min val="0"/>
        </c:scaling>
        <c:delete val="1"/>
        <c:axPos val="b"/>
        <c:numFmt formatCode="0%" sourceLinked="0"/>
        <c:majorTickMark val="out"/>
        <c:minorTickMark val="none"/>
        <c:tickLblPos val="nextTo"/>
        <c:crossAx val="824934336"/>
        <c:crosses val="autoZero"/>
        <c:crossBetween val="between"/>
        <c:majorUnit val="1"/>
      </c:valAx>
      <c:spPr>
        <a:noFill/>
        <a:ln w="25522">
          <a:noFill/>
        </a:ln>
      </c:spPr>
    </c:plotArea>
    <c:legend>
      <c:legendPos val="r"/>
      <c:legendEntry>
        <c:idx val="1"/>
        <c:delete val="1"/>
      </c:legendEntry>
      <c:legendEntry>
        <c:idx val="3"/>
        <c:delete val="1"/>
      </c:legendEntry>
      <c:layout>
        <c:manualLayout>
          <c:xMode val="edge"/>
          <c:yMode val="edge"/>
          <c:x val="6.2462459508526184E-2"/>
          <c:y val="0"/>
          <c:w val="0.93753754049147386"/>
          <c:h val="3.4020609782541941E-2"/>
        </c:manualLayout>
      </c:layout>
      <c:overlay val="0"/>
      <c:spPr>
        <a:noFill/>
        <a:ln w="25522">
          <a:noFill/>
        </a:ln>
      </c:spPr>
      <c:txPr>
        <a:bodyPr/>
        <a:lstStyle/>
        <a:p>
          <a:pPr>
            <a:defRPr sz="1000" b="1"/>
          </a:pPr>
          <a:endParaRPr lang="lv-LV"/>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lv-LV"/>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9753386746371098"/>
          <c:y val="0"/>
          <c:w val="0.50624950991923467"/>
          <c:h val="0.88445189145464898"/>
        </c:manualLayout>
      </c:layout>
      <c:barChart>
        <c:barDir val="bar"/>
        <c:grouping val="percentStacked"/>
        <c:varyColors val="0"/>
        <c:ser>
          <c:idx val="0"/>
          <c:order val="0"/>
          <c:tx>
            <c:strRef>
              <c:f>Sheet1!$B$1</c:f>
              <c:strCache>
                <c:ptCount val="1"/>
                <c:pt idx="0">
                  <c:v>Pilnībā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Es uzticos Krievijas valsts institūciju sniegtajai informācijai par karu Ukrainā</c:v>
                </c:pt>
                <c:pt idx="1">
                  <c:v>Es uzticos Krievijas valsts mediju sniegtajai informācijai par karu Ukrainā</c:v>
                </c:pt>
                <c:pt idx="2">
                  <c:v>Rietumu valstīm vajadzētu iesaistīties karadarbībā Ukrainā, nosūtot savu karaspēku</c:v>
                </c:pt>
                <c:pt idx="3">
                  <c:v>Rietumu valstis un institūcijas pietiekami spēcīgi darbojas pret V.Putina karu Ukrainā</c:v>
                </c:pt>
                <c:pt idx="4">
                  <c:v>Esmu noguris (-usi) no ziņām par Krievijas karu Ukrainā, negribu par to neko zināt</c:v>
                </c:pt>
                <c:pt idx="5">
                  <c:v>Jūtos drošs, jo Latvijai nav tieša militāra apdraudējuma</c:v>
                </c:pt>
                <c:pt idx="6">
                  <c:v>Jūtos drošs, jo Latvija ir Eiropas Savienības dalībvalsts</c:v>
                </c:pt>
                <c:pt idx="7">
                  <c:v>Es uzticos Latvijas mediju sniegtajai informācijai par karu Ukrainā</c:v>
                </c:pt>
                <c:pt idx="8">
                  <c:v>Jūtos drošs, jo Latviju sargā dalība NATO aliansē</c:v>
                </c:pt>
                <c:pt idx="9">
                  <c:v>Es uzticos Latvijas valsts institūciju sniegtajai informācijai par karu Ukrainā</c:v>
                </c:pt>
                <c:pt idx="10">
                  <c:v>Es spēju atšķirt patiesu informāciju par karu Ukrainā no sagrozītas</c:v>
                </c:pt>
                <c:pt idx="11">
                  <c:v>Karš Ukrainā pastiprina spriedzi latviešu un krievu starpā</c:v>
                </c:pt>
              </c:strCache>
            </c:strRef>
          </c:cat>
          <c:val>
            <c:numRef>
              <c:f>Sheet1!$B$2:$B$13</c:f>
              <c:numCache>
                <c:formatCode>0%</c:formatCode>
                <c:ptCount val="12"/>
                <c:pt idx="0">
                  <c:v>1.9352779403412713E-2</c:v>
                </c:pt>
                <c:pt idx="1">
                  <c:v>1.8996447334847611E-2</c:v>
                </c:pt>
                <c:pt idx="2">
                  <c:v>8.5692600107023079E-2</c:v>
                </c:pt>
                <c:pt idx="3">
                  <c:v>7.1706119989142239E-2</c:v>
                </c:pt>
                <c:pt idx="4">
                  <c:v>0.13441163152706251</c:v>
                </c:pt>
                <c:pt idx="5">
                  <c:v>0.17120695863202889</c:v>
                </c:pt>
                <c:pt idx="6">
                  <c:v>0.17525028193510372</c:v>
                </c:pt>
                <c:pt idx="7">
                  <c:v>0.15201176147095674</c:v>
                </c:pt>
                <c:pt idx="8">
                  <c:v>0.20964191371413762</c:v>
                </c:pt>
                <c:pt idx="9">
                  <c:v>0.18734620516284964</c:v>
                </c:pt>
                <c:pt idx="10">
                  <c:v>0.250342832499515</c:v>
                </c:pt>
                <c:pt idx="11">
                  <c:v>0.33213140438023653</c:v>
                </c:pt>
              </c:numCache>
            </c:numRef>
          </c:val>
          <c:extLst>
            <c:ext xmlns:c16="http://schemas.microsoft.com/office/drawing/2014/chart" uri="{C3380CC4-5D6E-409C-BE32-E72D297353CC}">
              <c16:uniqueId val="{00000000-00D5-4192-BAA8-E8EDF51E34CA}"/>
            </c:ext>
          </c:extLst>
        </c:ser>
        <c:ser>
          <c:idx val="1"/>
          <c:order val="1"/>
          <c:tx>
            <c:strRef>
              <c:f>Sheet1!$C$1</c:f>
              <c:strCache>
                <c:ptCount val="1"/>
                <c:pt idx="0">
                  <c:v>Drīzāk piekrīt</c:v>
                </c:pt>
              </c:strCache>
            </c:strRef>
          </c:tx>
          <c:spPr>
            <a:solidFill>
              <a:srgbClr val="70AD47">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Es uzticos Krievijas valsts institūciju sniegtajai informācijai par karu Ukrainā</c:v>
                </c:pt>
                <c:pt idx="1">
                  <c:v>Es uzticos Krievijas valsts mediju sniegtajai informācijai par karu Ukrainā</c:v>
                </c:pt>
                <c:pt idx="2">
                  <c:v>Rietumu valstīm vajadzētu iesaistīties karadarbībā Ukrainā, nosūtot savu karaspēku</c:v>
                </c:pt>
                <c:pt idx="3">
                  <c:v>Rietumu valstis un institūcijas pietiekami spēcīgi darbojas pret V.Putina karu Ukrainā</c:v>
                </c:pt>
                <c:pt idx="4">
                  <c:v>Esmu noguris (-usi) no ziņām par Krievijas karu Ukrainā, negribu par to neko zināt</c:v>
                </c:pt>
                <c:pt idx="5">
                  <c:v>Jūtos drošs, jo Latvijai nav tieša militāra apdraudējuma</c:v>
                </c:pt>
                <c:pt idx="6">
                  <c:v>Jūtos drošs, jo Latvija ir Eiropas Savienības dalībvalsts</c:v>
                </c:pt>
                <c:pt idx="7">
                  <c:v>Es uzticos Latvijas mediju sniegtajai informācijai par karu Ukrainā</c:v>
                </c:pt>
                <c:pt idx="8">
                  <c:v>Jūtos drošs, jo Latviju sargā dalība NATO aliansē</c:v>
                </c:pt>
                <c:pt idx="9">
                  <c:v>Es uzticos Latvijas valsts institūciju sniegtajai informācijai par karu Ukrainā</c:v>
                </c:pt>
                <c:pt idx="10">
                  <c:v>Es spēju atšķirt patiesu informāciju par karu Ukrainā no sagrozītas</c:v>
                </c:pt>
                <c:pt idx="11">
                  <c:v>Karš Ukrainā pastiprina spriedzi latviešu un krievu starpā</c:v>
                </c:pt>
              </c:strCache>
            </c:strRef>
          </c:cat>
          <c:val>
            <c:numRef>
              <c:f>Sheet1!$C$2:$C$13</c:f>
              <c:numCache>
                <c:formatCode>0%</c:formatCode>
                <c:ptCount val="12"/>
                <c:pt idx="0">
                  <c:v>2.1584064485227115E-2</c:v>
                </c:pt>
                <c:pt idx="1">
                  <c:v>2.2805416812062565E-2</c:v>
                </c:pt>
                <c:pt idx="2">
                  <c:v>0.11237885653320663</c:v>
                </c:pt>
                <c:pt idx="3">
                  <c:v>0.14791659527762685</c:v>
                </c:pt>
                <c:pt idx="4">
                  <c:v>8.8670723978597682E-2</c:v>
                </c:pt>
                <c:pt idx="5">
                  <c:v>0.23604960203394568</c:v>
                </c:pt>
                <c:pt idx="6">
                  <c:v>0.25545742376073427</c:v>
                </c:pt>
                <c:pt idx="7">
                  <c:v>0.31300680678022269</c:v>
                </c:pt>
                <c:pt idx="8">
                  <c:v>0.26947935777542614</c:v>
                </c:pt>
                <c:pt idx="9">
                  <c:v>0.31374169790603201</c:v>
                </c:pt>
                <c:pt idx="10">
                  <c:v>0.32383256489359624</c:v>
                </c:pt>
                <c:pt idx="11">
                  <c:v>0.27261554194160864</c:v>
                </c:pt>
              </c:numCache>
            </c:numRef>
          </c:val>
          <c:extLst>
            <c:ext xmlns:c16="http://schemas.microsoft.com/office/drawing/2014/chart" uri="{C3380CC4-5D6E-409C-BE32-E72D297353CC}">
              <c16:uniqueId val="{00000001-00D5-4192-BAA8-E8EDF51E34CA}"/>
            </c:ext>
          </c:extLst>
        </c:ser>
        <c:ser>
          <c:idx val="2"/>
          <c:order val="2"/>
          <c:tx>
            <c:strRef>
              <c:f>Sheet1!$D$1</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Es uzticos Krievijas valsts institūciju sniegtajai informācijai par karu Ukrainā</c:v>
                </c:pt>
                <c:pt idx="1">
                  <c:v>Es uzticos Krievijas valsts mediju sniegtajai informācijai par karu Ukrainā</c:v>
                </c:pt>
                <c:pt idx="2">
                  <c:v>Rietumu valstīm vajadzētu iesaistīties karadarbībā Ukrainā, nosūtot savu karaspēku</c:v>
                </c:pt>
                <c:pt idx="3">
                  <c:v>Rietumu valstis un institūcijas pietiekami spēcīgi darbojas pret V.Putina karu Ukrainā</c:v>
                </c:pt>
                <c:pt idx="4">
                  <c:v>Esmu noguris (-usi) no ziņām par Krievijas karu Ukrainā, negribu par to neko zināt</c:v>
                </c:pt>
                <c:pt idx="5">
                  <c:v>Jūtos drošs, jo Latvijai nav tieša militāra apdraudējuma</c:v>
                </c:pt>
                <c:pt idx="6">
                  <c:v>Jūtos drošs, jo Latvija ir Eiropas Savienības dalībvalsts</c:v>
                </c:pt>
                <c:pt idx="7">
                  <c:v>Es uzticos Latvijas mediju sniegtajai informācijai par karu Ukrainā</c:v>
                </c:pt>
                <c:pt idx="8">
                  <c:v>Jūtos drošs, jo Latviju sargā dalība NATO aliansē</c:v>
                </c:pt>
                <c:pt idx="9">
                  <c:v>Es uzticos Latvijas valsts institūciju sniegtajai informācijai par karu Ukrainā</c:v>
                </c:pt>
                <c:pt idx="10">
                  <c:v>Es spēju atšķirt patiesu informāciju par karu Ukrainā no sagrozītas</c:v>
                </c:pt>
                <c:pt idx="11">
                  <c:v>Karš Ukrainā pastiprina spriedzi latviešu un krievu starpā</c:v>
                </c:pt>
              </c:strCache>
            </c:strRef>
          </c:cat>
          <c:val>
            <c:numRef>
              <c:f>Sheet1!$D$2:$D$13</c:f>
              <c:numCache>
                <c:formatCode>0%</c:formatCode>
                <c:ptCount val="12"/>
                <c:pt idx="0">
                  <c:v>6.2195170690306757E-2</c:v>
                </c:pt>
                <c:pt idx="1">
                  <c:v>5.4116461083940096E-2</c:v>
                </c:pt>
                <c:pt idx="2">
                  <c:v>0.16888835817371614</c:v>
                </c:pt>
                <c:pt idx="3">
                  <c:v>0.29721914973280161</c:v>
                </c:pt>
                <c:pt idx="4">
                  <c:v>0.20275399312381684</c:v>
                </c:pt>
                <c:pt idx="5">
                  <c:v>0.28122608168467672</c:v>
                </c:pt>
                <c:pt idx="6">
                  <c:v>0.2793178505976186</c:v>
                </c:pt>
                <c:pt idx="7">
                  <c:v>0.25579083339578651</c:v>
                </c:pt>
                <c:pt idx="8">
                  <c:v>0.2432769028152634</c:v>
                </c:pt>
                <c:pt idx="9">
                  <c:v>0.22621451299018053</c:v>
                </c:pt>
                <c:pt idx="10">
                  <c:v>0.22294004390244779</c:v>
                </c:pt>
                <c:pt idx="11">
                  <c:v>0.19351387320102162</c:v>
                </c:pt>
              </c:numCache>
            </c:numRef>
          </c:val>
          <c:extLst>
            <c:ext xmlns:c16="http://schemas.microsoft.com/office/drawing/2014/chart" uri="{C3380CC4-5D6E-409C-BE32-E72D297353CC}">
              <c16:uniqueId val="{00000002-00D5-4192-BAA8-E8EDF51E34CA}"/>
            </c:ext>
          </c:extLst>
        </c:ser>
        <c:ser>
          <c:idx val="3"/>
          <c:order val="3"/>
          <c:tx>
            <c:strRef>
              <c:f>Sheet1!$E$1</c:f>
              <c:strCache>
                <c:ptCount val="1"/>
                <c:pt idx="0">
                  <c:v>Drīzāk nepiekrīt</c:v>
                </c:pt>
              </c:strCache>
            </c:strRef>
          </c:tx>
          <c:spPr>
            <a:solidFill>
              <a:srgbClr val="ED7D31">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Es uzticos Krievijas valsts institūciju sniegtajai informācijai par karu Ukrainā</c:v>
                </c:pt>
                <c:pt idx="1">
                  <c:v>Es uzticos Krievijas valsts mediju sniegtajai informācijai par karu Ukrainā</c:v>
                </c:pt>
                <c:pt idx="2">
                  <c:v>Rietumu valstīm vajadzētu iesaistīties karadarbībā Ukrainā, nosūtot savu karaspēku</c:v>
                </c:pt>
                <c:pt idx="3">
                  <c:v>Rietumu valstis un institūcijas pietiekami spēcīgi darbojas pret V.Putina karu Ukrainā</c:v>
                </c:pt>
                <c:pt idx="4">
                  <c:v>Esmu noguris (-usi) no ziņām par Krievijas karu Ukrainā, negribu par to neko zināt</c:v>
                </c:pt>
                <c:pt idx="5">
                  <c:v>Jūtos drošs, jo Latvijai nav tieša militāra apdraudējuma</c:v>
                </c:pt>
                <c:pt idx="6">
                  <c:v>Jūtos drošs, jo Latvija ir Eiropas Savienības dalībvalsts</c:v>
                </c:pt>
                <c:pt idx="7">
                  <c:v>Es uzticos Latvijas mediju sniegtajai informācijai par karu Ukrainā</c:v>
                </c:pt>
                <c:pt idx="8">
                  <c:v>Jūtos drošs, jo Latviju sargā dalība NATO aliansē</c:v>
                </c:pt>
                <c:pt idx="9">
                  <c:v>Es uzticos Latvijas valsts institūciju sniegtajai informācijai par karu Ukrainā</c:v>
                </c:pt>
                <c:pt idx="10">
                  <c:v>Es spēju atšķirt patiesu informāciju par karu Ukrainā no sagrozītas</c:v>
                </c:pt>
                <c:pt idx="11">
                  <c:v>Karš Ukrainā pastiprina spriedzi latviešu un krievu starpā</c:v>
                </c:pt>
              </c:strCache>
            </c:strRef>
          </c:cat>
          <c:val>
            <c:numRef>
              <c:f>Sheet1!$E$2:$E$13</c:f>
              <c:numCache>
                <c:formatCode>0%</c:formatCode>
                <c:ptCount val="12"/>
                <c:pt idx="0">
                  <c:v>9.7268570718097608E-2</c:v>
                </c:pt>
                <c:pt idx="1">
                  <c:v>9.8764449938337259E-2</c:v>
                </c:pt>
                <c:pt idx="2">
                  <c:v>0.17443045758007622</c:v>
                </c:pt>
                <c:pt idx="3">
                  <c:v>0.22620837329116358</c:v>
                </c:pt>
                <c:pt idx="4">
                  <c:v>0.18068327414154559</c:v>
                </c:pt>
                <c:pt idx="5">
                  <c:v>0.14857856908605974</c:v>
                </c:pt>
                <c:pt idx="6">
                  <c:v>0.12636302789205325</c:v>
                </c:pt>
                <c:pt idx="7">
                  <c:v>9.863500569583751E-2</c:v>
                </c:pt>
                <c:pt idx="8">
                  <c:v>0.11513041513171539</c:v>
                </c:pt>
                <c:pt idx="9">
                  <c:v>9.3597027632080568E-2</c:v>
                </c:pt>
                <c:pt idx="10">
                  <c:v>5.3031574675797465E-2</c:v>
                </c:pt>
                <c:pt idx="11">
                  <c:v>8.5253302997111036E-2</c:v>
                </c:pt>
              </c:numCache>
            </c:numRef>
          </c:val>
          <c:extLst>
            <c:ext xmlns:c16="http://schemas.microsoft.com/office/drawing/2014/chart" uri="{C3380CC4-5D6E-409C-BE32-E72D297353CC}">
              <c16:uniqueId val="{00000003-00D5-4192-BAA8-E8EDF51E34CA}"/>
            </c:ext>
          </c:extLst>
        </c:ser>
        <c:ser>
          <c:idx val="4"/>
          <c:order val="4"/>
          <c:tx>
            <c:strRef>
              <c:f>Sheet1!$F$1</c:f>
              <c:strCache>
                <c:ptCount val="1"/>
                <c:pt idx="0">
                  <c:v>Pilnībā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Es uzticos Krievijas valsts institūciju sniegtajai informācijai par karu Ukrainā</c:v>
                </c:pt>
                <c:pt idx="1">
                  <c:v>Es uzticos Krievijas valsts mediju sniegtajai informācijai par karu Ukrainā</c:v>
                </c:pt>
                <c:pt idx="2">
                  <c:v>Rietumu valstīm vajadzētu iesaistīties karadarbībā Ukrainā, nosūtot savu karaspēku</c:v>
                </c:pt>
                <c:pt idx="3">
                  <c:v>Rietumu valstis un institūcijas pietiekami spēcīgi darbojas pret V.Putina karu Ukrainā</c:v>
                </c:pt>
                <c:pt idx="4">
                  <c:v>Esmu noguris (-usi) no ziņām par Krievijas karu Ukrainā, negribu par to neko zināt</c:v>
                </c:pt>
                <c:pt idx="5">
                  <c:v>Jūtos drošs, jo Latvijai nav tieša militāra apdraudējuma</c:v>
                </c:pt>
                <c:pt idx="6">
                  <c:v>Jūtos drošs, jo Latvija ir Eiropas Savienības dalībvalsts</c:v>
                </c:pt>
                <c:pt idx="7">
                  <c:v>Es uzticos Latvijas mediju sniegtajai informācijai par karu Ukrainā</c:v>
                </c:pt>
                <c:pt idx="8">
                  <c:v>Jūtos drošs, jo Latviju sargā dalība NATO aliansē</c:v>
                </c:pt>
                <c:pt idx="9">
                  <c:v>Es uzticos Latvijas valsts institūciju sniegtajai informācijai par karu Ukrainā</c:v>
                </c:pt>
                <c:pt idx="10">
                  <c:v>Es spēju atšķirt patiesu informāciju par karu Ukrainā no sagrozītas</c:v>
                </c:pt>
                <c:pt idx="11">
                  <c:v>Karš Ukrainā pastiprina spriedzi latviešu un krievu starpā</c:v>
                </c:pt>
              </c:strCache>
            </c:strRef>
          </c:cat>
          <c:val>
            <c:numRef>
              <c:f>Sheet1!$F$2:$F$13</c:f>
              <c:numCache>
                <c:formatCode>0%</c:formatCode>
                <c:ptCount val="12"/>
                <c:pt idx="0">
                  <c:v>0.71772044266344281</c:v>
                </c:pt>
                <c:pt idx="1">
                  <c:v>0.72115859502192015</c:v>
                </c:pt>
                <c:pt idx="2">
                  <c:v>0.31837565212551544</c:v>
                </c:pt>
                <c:pt idx="3">
                  <c:v>0.14278219403025183</c:v>
                </c:pt>
                <c:pt idx="4">
                  <c:v>0.33957488491774973</c:v>
                </c:pt>
                <c:pt idx="5">
                  <c:v>0.12162808626923036</c:v>
                </c:pt>
                <c:pt idx="6">
                  <c:v>0.12253701004227381</c:v>
                </c:pt>
                <c:pt idx="7">
                  <c:v>0.12821196544274388</c:v>
                </c:pt>
                <c:pt idx="8">
                  <c:v>0.11241676923945905</c:v>
                </c:pt>
                <c:pt idx="9">
                  <c:v>0.12486652535501039</c:v>
                </c:pt>
                <c:pt idx="10">
                  <c:v>3.7150687071176351E-2</c:v>
                </c:pt>
                <c:pt idx="11">
                  <c:v>4.8052506425574161E-2</c:v>
                </c:pt>
              </c:numCache>
            </c:numRef>
          </c:val>
          <c:extLst>
            <c:ext xmlns:c16="http://schemas.microsoft.com/office/drawing/2014/chart" uri="{C3380CC4-5D6E-409C-BE32-E72D297353CC}">
              <c16:uniqueId val="{00000004-00D5-4192-BAA8-E8EDF51E34CA}"/>
            </c:ext>
          </c:extLst>
        </c:ser>
        <c:ser>
          <c:idx val="5"/>
          <c:order val="5"/>
          <c:tx>
            <c:strRef>
              <c:f>Sheet1!$G$1</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Es uzticos Krievijas valsts institūciju sniegtajai informācijai par karu Ukrainā</c:v>
                </c:pt>
                <c:pt idx="1">
                  <c:v>Es uzticos Krievijas valsts mediju sniegtajai informācijai par karu Ukrainā</c:v>
                </c:pt>
                <c:pt idx="2">
                  <c:v>Rietumu valstīm vajadzētu iesaistīties karadarbībā Ukrainā, nosūtot savu karaspēku</c:v>
                </c:pt>
                <c:pt idx="3">
                  <c:v>Rietumu valstis un institūcijas pietiekami spēcīgi darbojas pret V.Putina karu Ukrainā</c:v>
                </c:pt>
                <c:pt idx="4">
                  <c:v>Esmu noguris (-usi) no ziņām par Krievijas karu Ukrainā, negribu par to neko zināt</c:v>
                </c:pt>
                <c:pt idx="5">
                  <c:v>Jūtos drošs, jo Latvijai nav tieša militāra apdraudējuma</c:v>
                </c:pt>
                <c:pt idx="6">
                  <c:v>Jūtos drošs, jo Latvija ir Eiropas Savienības dalībvalsts</c:v>
                </c:pt>
                <c:pt idx="7">
                  <c:v>Es uzticos Latvijas mediju sniegtajai informācijai par karu Ukrainā</c:v>
                </c:pt>
                <c:pt idx="8">
                  <c:v>Jūtos drošs, jo Latviju sargā dalība NATO aliansē</c:v>
                </c:pt>
                <c:pt idx="9">
                  <c:v>Es uzticos Latvijas valsts institūciju sniegtajai informācijai par karu Ukrainā</c:v>
                </c:pt>
                <c:pt idx="10">
                  <c:v>Es spēju atšķirt patiesu informāciju par karu Ukrainā no sagrozītas</c:v>
                </c:pt>
                <c:pt idx="11">
                  <c:v>Karš Ukrainā pastiprina spriedzi latviešu un krievu starpā</c:v>
                </c:pt>
              </c:strCache>
            </c:strRef>
          </c:cat>
          <c:val>
            <c:numRef>
              <c:f>Sheet1!$G$2:$G$13</c:f>
              <c:numCache>
                <c:formatCode>0%</c:formatCode>
                <c:ptCount val="12"/>
                <c:pt idx="0">
                  <c:v>8.1878972039507392E-2</c:v>
                </c:pt>
                <c:pt idx="1">
                  <c:v>8.415862980888654E-2</c:v>
                </c:pt>
                <c:pt idx="2">
                  <c:v>0.14023407548045655</c:v>
                </c:pt>
                <c:pt idx="3">
                  <c:v>0.11416756767900782</c:v>
                </c:pt>
                <c:pt idx="4">
                  <c:v>5.3905492311221874E-2</c:v>
                </c:pt>
                <c:pt idx="5">
                  <c:v>4.1310702294052995E-2</c:v>
                </c:pt>
                <c:pt idx="6">
                  <c:v>4.1074405772210637E-2</c:v>
                </c:pt>
                <c:pt idx="7">
                  <c:v>5.2343627214446388E-2</c:v>
                </c:pt>
                <c:pt idx="8">
                  <c:v>5.0054641323992455E-2</c:v>
                </c:pt>
                <c:pt idx="9">
                  <c:v>5.423403095384069E-2</c:v>
                </c:pt>
                <c:pt idx="10">
                  <c:v>0.11270229695746099</c:v>
                </c:pt>
                <c:pt idx="11">
                  <c:v>6.8433371054441833E-2</c:v>
                </c:pt>
              </c:numCache>
            </c:numRef>
          </c:val>
          <c:extLst>
            <c:ext xmlns:c16="http://schemas.microsoft.com/office/drawing/2014/chart" uri="{C3380CC4-5D6E-409C-BE32-E72D297353CC}">
              <c16:uniqueId val="{00000005-00D5-4192-BAA8-E8EDF51E34CA}"/>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00" b="1"/>
            </a:pPr>
            <a:endParaRPr lang="lv-LV"/>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2432865452265682"/>
          <c:y val="0.93191295204250035"/>
          <c:w val="0.75645536553934034"/>
          <c:h val="6.8087047957499647E-2"/>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431830955554763E-2"/>
          <c:y val="0"/>
          <c:w val="0.95774167427522949"/>
          <c:h val="0.87070616845936344"/>
        </c:manualLayout>
      </c:layout>
      <c:barChart>
        <c:barDir val="bar"/>
        <c:grouping val="percentStacked"/>
        <c:varyColors val="0"/>
        <c:ser>
          <c:idx val="0"/>
          <c:order val="0"/>
          <c:tx>
            <c:strRef>
              <c:f>Sheet1!$B$1</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Es uzticos Krievijas valsts institūciju sniegtajai informācijai par karu Ukrainā</c:v>
                </c:pt>
                <c:pt idx="1">
                  <c:v>Es uzticos Krievijas valsts mediju sniegtajai informācijai par karu Ukrainā</c:v>
                </c:pt>
                <c:pt idx="2">
                  <c:v>Rietumu valstīm vajadzētu iesaistīties karadarbībā Ukrainā, nosūtot savu karaspēku</c:v>
                </c:pt>
                <c:pt idx="3">
                  <c:v>Rietumu valstis un institūcijas pietiekami spēcīgi darbojas pret V.Putina karu Ukrainā</c:v>
                </c:pt>
                <c:pt idx="4">
                  <c:v>Esmu noguris (-usi) no ziņām par Krievijas karu Ukrainā, negribu par to neko zināt</c:v>
                </c:pt>
                <c:pt idx="5">
                  <c:v>Jūtos drošs, jo Latvijai nav tieša militāra apdraudējuma</c:v>
                </c:pt>
                <c:pt idx="6">
                  <c:v>Jūtos drošs, jo Latvija ir Eiropas Savienības dalībvalsts</c:v>
                </c:pt>
                <c:pt idx="7">
                  <c:v>Es uzticos Latvijas mediju sniegtajai informācijai par karu Ukrainā</c:v>
                </c:pt>
                <c:pt idx="8">
                  <c:v>Jūtos drošs, jo Latviju sargā dalība NATO aliansē</c:v>
                </c:pt>
                <c:pt idx="9">
                  <c:v>Es uzticos Latvijas valsts institūciju sniegtajai informācijai par karu Ukrainā</c:v>
                </c:pt>
                <c:pt idx="10">
                  <c:v>Es spēju atšķirt patiesu informāciju par karu Ukrainā no sagrozītas</c:v>
                </c:pt>
                <c:pt idx="11">
                  <c:v>Karš Ukrainā pastiprina spriedzi latviešu un krievu starpā</c:v>
                </c:pt>
              </c:strCache>
            </c:strRef>
          </c:cat>
          <c:val>
            <c:numRef>
              <c:f>Sheet1!$B$2:$B$13</c:f>
              <c:numCache>
                <c:formatCode>0%</c:formatCode>
                <c:ptCount val="12"/>
                <c:pt idx="0">
                  <c:v>4.0936843888639829E-2</c:v>
                </c:pt>
                <c:pt idx="1">
                  <c:v>4.1801864146910173E-2</c:v>
                </c:pt>
                <c:pt idx="2">
                  <c:v>0.19807145664022971</c:v>
                </c:pt>
                <c:pt idx="3">
                  <c:v>0.21962271526676908</c:v>
                </c:pt>
                <c:pt idx="4">
                  <c:v>0.22308235550566019</c:v>
                </c:pt>
                <c:pt idx="5">
                  <c:v>0.4072565606659746</c:v>
                </c:pt>
                <c:pt idx="6">
                  <c:v>0.43070770569583799</c:v>
                </c:pt>
                <c:pt idx="7">
                  <c:v>0.46501856825117943</c:v>
                </c:pt>
                <c:pt idx="8">
                  <c:v>0.47912127148956374</c:v>
                </c:pt>
                <c:pt idx="9">
                  <c:v>0.50108790306888162</c:v>
                </c:pt>
                <c:pt idx="10">
                  <c:v>0.57417539739311119</c:v>
                </c:pt>
                <c:pt idx="11">
                  <c:v>0.60474694632184511</c:v>
                </c:pt>
              </c:numCache>
            </c:numRef>
          </c:val>
          <c:extLst>
            <c:ext xmlns:c16="http://schemas.microsoft.com/office/drawing/2014/chart" uri="{C3380CC4-5D6E-409C-BE32-E72D297353CC}">
              <c16:uniqueId val="{00000000-EF2D-45E9-9167-2242C9CEA164}"/>
            </c:ext>
          </c:extLst>
        </c:ser>
        <c:ser>
          <c:idx val="1"/>
          <c:order val="1"/>
          <c:tx>
            <c:strRef>
              <c:f>Sheet1!$C$1</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Es uzticos Krievijas valsts institūciju sniegtajai informācijai par karu Ukrainā</c:v>
                </c:pt>
                <c:pt idx="1">
                  <c:v>Es uzticos Krievijas valsts mediju sniegtajai informācijai par karu Ukrainā</c:v>
                </c:pt>
                <c:pt idx="2">
                  <c:v>Rietumu valstīm vajadzētu iesaistīties karadarbībā Ukrainā, nosūtot savu karaspēku</c:v>
                </c:pt>
                <c:pt idx="3">
                  <c:v>Rietumu valstis un institūcijas pietiekami spēcīgi darbojas pret V.Putina karu Ukrainā</c:v>
                </c:pt>
                <c:pt idx="4">
                  <c:v>Esmu noguris (-usi) no ziņām par Krievijas karu Ukrainā, negribu par to neko zināt</c:v>
                </c:pt>
                <c:pt idx="5">
                  <c:v>Jūtos drošs, jo Latvijai nav tieša militāra apdraudējuma</c:v>
                </c:pt>
                <c:pt idx="6">
                  <c:v>Jūtos drošs, jo Latvija ir Eiropas Savienības dalībvalsts</c:v>
                </c:pt>
                <c:pt idx="7">
                  <c:v>Es uzticos Latvijas mediju sniegtajai informācijai par karu Ukrainā</c:v>
                </c:pt>
                <c:pt idx="8">
                  <c:v>Jūtos drošs, jo Latviju sargā dalība NATO aliansē</c:v>
                </c:pt>
                <c:pt idx="9">
                  <c:v>Es uzticos Latvijas valsts institūciju sniegtajai informācijai par karu Ukrainā</c:v>
                </c:pt>
                <c:pt idx="10">
                  <c:v>Es spēju atšķirt patiesu informāciju par karu Ukrainā no sagrozītas</c:v>
                </c:pt>
                <c:pt idx="11">
                  <c:v>Karš Ukrainā pastiprina spriedzi latviešu un krievu starpā</c:v>
                </c:pt>
              </c:strCache>
            </c:strRef>
          </c:cat>
          <c:val>
            <c:numRef>
              <c:f>Sheet1!$C$2:$C$13</c:f>
              <c:numCache>
                <c:formatCode>0%</c:formatCode>
                <c:ptCount val="12"/>
                <c:pt idx="0">
                  <c:v>6.2195170690306757E-2</c:v>
                </c:pt>
                <c:pt idx="1">
                  <c:v>5.4116461083940096E-2</c:v>
                </c:pt>
                <c:pt idx="2">
                  <c:v>0.16888835817371614</c:v>
                </c:pt>
                <c:pt idx="3">
                  <c:v>0.29721914973280161</c:v>
                </c:pt>
                <c:pt idx="4">
                  <c:v>0.20275399312381684</c:v>
                </c:pt>
                <c:pt idx="5">
                  <c:v>0.28122608168467672</c:v>
                </c:pt>
                <c:pt idx="6">
                  <c:v>0.2793178505976186</c:v>
                </c:pt>
                <c:pt idx="7">
                  <c:v>0.25579083339578651</c:v>
                </c:pt>
                <c:pt idx="8">
                  <c:v>0.2432769028152634</c:v>
                </c:pt>
                <c:pt idx="9">
                  <c:v>0.22621451299018053</c:v>
                </c:pt>
                <c:pt idx="10">
                  <c:v>0.22294004390244779</c:v>
                </c:pt>
                <c:pt idx="11">
                  <c:v>0.19351387320102162</c:v>
                </c:pt>
              </c:numCache>
            </c:numRef>
          </c:val>
          <c:extLst>
            <c:ext xmlns:c16="http://schemas.microsoft.com/office/drawing/2014/chart" uri="{C3380CC4-5D6E-409C-BE32-E72D297353CC}">
              <c16:uniqueId val="{00000001-EF2D-45E9-9167-2242C9CEA164}"/>
            </c:ext>
          </c:extLst>
        </c:ser>
        <c:ser>
          <c:idx val="2"/>
          <c:order val="2"/>
          <c:tx>
            <c:strRef>
              <c:f>Sheet1!$D$1</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Es uzticos Krievijas valsts institūciju sniegtajai informācijai par karu Ukrainā</c:v>
                </c:pt>
                <c:pt idx="1">
                  <c:v>Es uzticos Krievijas valsts mediju sniegtajai informācijai par karu Ukrainā</c:v>
                </c:pt>
                <c:pt idx="2">
                  <c:v>Rietumu valstīm vajadzētu iesaistīties karadarbībā Ukrainā, nosūtot savu karaspēku</c:v>
                </c:pt>
                <c:pt idx="3">
                  <c:v>Rietumu valstis un institūcijas pietiekami spēcīgi darbojas pret V.Putina karu Ukrainā</c:v>
                </c:pt>
                <c:pt idx="4">
                  <c:v>Esmu noguris (-usi) no ziņām par Krievijas karu Ukrainā, negribu par to neko zināt</c:v>
                </c:pt>
                <c:pt idx="5">
                  <c:v>Jūtos drošs, jo Latvijai nav tieša militāra apdraudējuma</c:v>
                </c:pt>
                <c:pt idx="6">
                  <c:v>Jūtos drošs, jo Latvija ir Eiropas Savienības dalībvalsts</c:v>
                </c:pt>
                <c:pt idx="7">
                  <c:v>Es uzticos Latvijas mediju sniegtajai informācijai par karu Ukrainā</c:v>
                </c:pt>
                <c:pt idx="8">
                  <c:v>Jūtos drošs, jo Latviju sargā dalība NATO aliansē</c:v>
                </c:pt>
                <c:pt idx="9">
                  <c:v>Es uzticos Latvijas valsts institūciju sniegtajai informācijai par karu Ukrainā</c:v>
                </c:pt>
                <c:pt idx="10">
                  <c:v>Es spēju atšķirt patiesu informāciju par karu Ukrainā no sagrozītas</c:v>
                </c:pt>
                <c:pt idx="11">
                  <c:v>Karš Ukrainā pastiprina spriedzi latviešu un krievu starpā</c:v>
                </c:pt>
              </c:strCache>
            </c:strRef>
          </c:cat>
          <c:val>
            <c:numRef>
              <c:f>Sheet1!$D$2:$D$13</c:f>
              <c:numCache>
                <c:formatCode>0%</c:formatCode>
                <c:ptCount val="12"/>
                <c:pt idx="0">
                  <c:v>0.81498901338154039</c:v>
                </c:pt>
                <c:pt idx="1">
                  <c:v>0.81992304496025736</c:v>
                </c:pt>
                <c:pt idx="2">
                  <c:v>0.49280610970559169</c:v>
                </c:pt>
                <c:pt idx="3">
                  <c:v>0.36899056732141544</c:v>
                </c:pt>
                <c:pt idx="4">
                  <c:v>0.52025815905929529</c:v>
                </c:pt>
                <c:pt idx="5">
                  <c:v>0.27020665535529009</c:v>
                </c:pt>
                <c:pt idx="6">
                  <c:v>0.24890003793432708</c:v>
                </c:pt>
                <c:pt idx="7">
                  <c:v>0.22684697113858138</c:v>
                </c:pt>
                <c:pt idx="8">
                  <c:v>0.22754718437117444</c:v>
                </c:pt>
                <c:pt idx="9">
                  <c:v>0.21846355298709097</c:v>
                </c:pt>
                <c:pt idx="10">
                  <c:v>9.0182261746973816E-2</c:v>
                </c:pt>
                <c:pt idx="11">
                  <c:v>0.13330580942268519</c:v>
                </c:pt>
              </c:numCache>
            </c:numRef>
          </c:val>
          <c:extLst>
            <c:ext xmlns:c16="http://schemas.microsoft.com/office/drawing/2014/chart" uri="{C3380CC4-5D6E-409C-BE32-E72D297353CC}">
              <c16:uniqueId val="{00000002-EF2D-45E9-9167-2242C9CEA164}"/>
            </c:ext>
          </c:extLst>
        </c:ser>
        <c:ser>
          <c:idx val="3"/>
          <c:order val="3"/>
          <c:tx>
            <c:strRef>
              <c:f>Sheet1!$E$1</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Es uzticos Krievijas valsts institūciju sniegtajai informācijai par karu Ukrainā</c:v>
                </c:pt>
                <c:pt idx="1">
                  <c:v>Es uzticos Krievijas valsts mediju sniegtajai informācijai par karu Ukrainā</c:v>
                </c:pt>
                <c:pt idx="2">
                  <c:v>Rietumu valstīm vajadzētu iesaistīties karadarbībā Ukrainā, nosūtot savu karaspēku</c:v>
                </c:pt>
                <c:pt idx="3">
                  <c:v>Rietumu valstis un institūcijas pietiekami spēcīgi darbojas pret V.Putina karu Ukrainā</c:v>
                </c:pt>
                <c:pt idx="4">
                  <c:v>Esmu noguris (-usi) no ziņām par Krievijas karu Ukrainā, negribu par to neko zināt</c:v>
                </c:pt>
                <c:pt idx="5">
                  <c:v>Jūtos drošs, jo Latvijai nav tieša militāra apdraudējuma</c:v>
                </c:pt>
                <c:pt idx="6">
                  <c:v>Jūtos drošs, jo Latvija ir Eiropas Savienības dalībvalsts</c:v>
                </c:pt>
                <c:pt idx="7">
                  <c:v>Es uzticos Latvijas mediju sniegtajai informācijai par karu Ukrainā</c:v>
                </c:pt>
                <c:pt idx="8">
                  <c:v>Jūtos drošs, jo Latviju sargā dalība NATO aliansē</c:v>
                </c:pt>
                <c:pt idx="9">
                  <c:v>Es uzticos Latvijas valsts institūciju sniegtajai informācijai par karu Ukrainā</c:v>
                </c:pt>
                <c:pt idx="10">
                  <c:v>Es spēju atšķirt patiesu informāciju par karu Ukrainā no sagrozītas</c:v>
                </c:pt>
                <c:pt idx="11">
                  <c:v>Karš Ukrainā pastiprina spriedzi latviešu un krievu starpā</c:v>
                </c:pt>
              </c:strCache>
            </c:strRef>
          </c:cat>
          <c:val>
            <c:numRef>
              <c:f>Sheet1!$E$2:$E$13</c:f>
              <c:numCache>
                <c:formatCode>0%</c:formatCode>
                <c:ptCount val="12"/>
                <c:pt idx="0">
                  <c:v>8.1878972039507392E-2</c:v>
                </c:pt>
                <c:pt idx="1">
                  <c:v>8.415862980888654E-2</c:v>
                </c:pt>
                <c:pt idx="2">
                  <c:v>0.14023407548045655</c:v>
                </c:pt>
                <c:pt idx="3">
                  <c:v>0.11416756767900782</c:v>
                </c:pt>
                <c:pt idx="4">
                  <c:v>5.3905492311221874E-2</c:v>
                </c:pt>
                <c:pt idx="5">
                  <c:v>4.1310702294052995E-2</c:v>
                </c:pt>
                <c:pt idx="6">
                  <c:v>4.1074405772210637E-2</c:v>
                </c:pt>
                <c:pt idx="7">
                  <c:v>5.2343627214446388E-2</c:v>
                </c:pt>
                <c:pt idx="8">
                  <c:v>5.0054641323992455E-2</c:v>
                </c:pt>
                <c:pt idx="9">
                  <c:v>5.423403095384069E-2</c:v>
                </c:pt>
                <c:pt idx="10">
                  <c:v>0.11270229695746099</c:v>
                </c:pt>
                <c:pt idx="11">
                  <c:v>6.8433371054441833E-2</c:v>
                </c:pt>
              </c:numCache>
            </c:numRef>
          </c:val>
          <c:extLst>
            <c:ext xmlns:c16="http://schemas.microsoft.com/office/drawing/2014/chart" uri="{C3380CC4-5D6E-409C-BE32-E72D297353CC}">
              <c16:uniqueId val="{00000003-EF2D-45E9-9167-2242C9CEA164}"/>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1"/>
        <c:axPos val="l"/>
        <c:numFmt formatCode="General" sourceLinked="1"/>
        <c:majorTickMark val="out"/>
        <c:minorTickMark val="none"/>
        <c:tickLblPos val="nextTo"/>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
          <c:y val="0.87534424220215068"/>
          <c:w val="1"/>
          <c:h val="0.11363792521893387"/>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213351526093254"/>
          <c:y val="8.3915069180811347E-2"/>
          <c:w val="0.48786648473906746"/>
          <c:h val="0.91285167472692963"/>
        </c:manualLayout>
      </c:layout>
      <c:barChart>
        <c:barDir val="bar"/>
        <c:grouping val="clustered"/>
        <c:varyColors val="0"/>
        <c:ser>
          <c:idx val="0"/>
          <c:order val="0"/>
          <c:tx>
            <c:strRef>
              <c:f>Sheet1!$B$2</c:f>
              <c:strCache>
                <c:ptCount val="1"/>
                <c:pt idx="0">
                  <c:v>2022 III</c:v>
                </c:pt>
              </c:strCache>
            </c:strRef>
          </c:tx>
          <c:spPr>
            <a:solidFill>
              <a:srgbClr val="70AD47">
                <a:lumMod val="40000"/>
                <a:lumOff val="60000"/>
              </a:srgbClr>
            </a:solidFill>
          </c:spPr>
          <c:invertIfNegative val="0"/>
          <c:dLbls>
            <c:spPr>
              <a:noFill/>
              <a:ln w="25400">
                <a:noFill/>
              </a:ln>
            </c:spPr>
            <c:txPr>
              <a:bodyPr/>
              <a:lstStyle/>
              <a:p>
                <a:pPr>
                  <a:defRPr lang="en-US" sz="900" b="0" i="0" u="none" strike="noStrike" baseline="0">
                    <a:solidFill>
                      <a:srgbClr val="000000"/>
                    </a:solidFill>
                    <a:latin typeface="+mn-lt"/>
                    <a:ea typeface="Arial"/>
                    <a:cs typeface="Aria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Sheet1!$A$3:$A$14</c:f>
              <c:strCache>
                <c:ptCount val="12"/>
                <c:pt idx="0">
                  <c:v>Es uzticos Krievijas valsts institūciju sniegtajai informācijai par karu Ukrainā</c:v>
                </c:pt>
                <c:pt idx="1">
                  <c:v>Es uzticos Krievijas valsts mediju sniegtajai informācijai par karu Ukrainā</c:v>
                </c:pt>
                <c:pt idx="2">
                  <c:v>Rietumu valstīm vajadzētu iesaistīties karadarbībā Ukrainā, nosūtot savu karaspēku</c:v>
                </c:pt>
                <c:pt idx="3">
                  <c:v>Rietumu valstis un institūcijas pietiekami spēcīgi darbojas pret V.Putina karu Ukrainā</c:v>
                </c:pt>
                <c:pt idx="4">
                  <c:v>Esmu noguris (-usi) no ziņām par Krievijas karu Ukrainā, negribu par to neko zināt</c:v>
                </c:pt>
                <c:pt idx="5">
                  <c:v>Jūtos drošs, jo Latvijai nav tieša militāra apdraudējuma</c:v>
                </c:pt>
                <c:pt idx="6">
                  <c:v>Jūtos drošs, jo Latvija ir Eiropas Savienības dalībvalsts</c:v>
                </c:pt>
                <c:pt idx="7">
                  <c:v>Es uzticos Latvijas mediju sniegtajai informācijai par karu Ukrainā</c:v>
                </c:pt>
                <c:pt idx="8">
                  <c:v>Jūtos drošs, jo Latviju sargā dalība NATO aliansē</c:v>
                </c:pt>
                <c:pt idx="9">
                  <c:v>Es uzticos Latvijas valsts institūciju sniegtajai informācijai par karu Ukrainā</c:v>
                </c:pt>
                <c:pt idx="10">
                  <c:v>Es spēju atšķirt patiesu informāciju par karu Ukrainā no sagrozītas</c:v>
                </c:pt>
                <c:pt idx="11">
                  <c:v>Karš Ukrainā pastiprina spriedzi latviešu un krievu starpā</c:v>
                </c:pt>
              </c:strCache>
            </c:strRef>
          </c:cat>
          <c:val>
            <c:numRef>
              <c:f>Sheet1!$B$3:$B$14</c:f>
              <c:numCache>
                <c:formatCode>General</c:formatCode>
                <c:ptCount val="12"/>
                <c:pt idx="2" formatCode="0%">
                  <c:v>0.18821030680206818</c:v>
                </c:pt>
                <c:pt idx="3" formatCode="0%">
                  <c:v>0.26640473777486129</c:v>
                </c:pt>
                <c:pt idx="5" formatCode="0%">
                  <c:v>0.39228754870946331</c:v>
                </c:pt>
                <c:pt idx="6" formatCode="0%">
                  <c:v>0.31825118867456736</c:v>
                </c:pt>
                <c:pt idx="7" formatCode="0%">
                  <c:v>0.47042970288469327</c:v>
                </c:pt>
                <c:pt idx="8" formatCode="0%">
                  <c:v>0.37079274561689246</c:v>
                </c:pt>
                <c:pt idx="9" formatCode="0%">
                  <c:v>0.51776978539326945</c:v>
                </c:pt>
                <c:pt idx="10" formatCode="0%">
                  <c:v>0.66310787101523572</c:v>
                </c:pt>
                <c:pt idx="11" formatCode="0%">
                  <c:v>0.56268508018620311</c:v>
                </c:pt>
              </c:numCache>
            </c:numRef>
          </c:val>
          <c:extLst>
            <c:ext xmlns:c16="http://schemas.microsoft.com/office/drawing/2014/chart" uri="{C3380CC4-5D6E-409C-BE32-E72D297353CC}">
              <c16:uniqueId val="{00000000-CEEC-446E-BED9-10984FAB77CA}"/>
            </c:ext>
          </c:extLst>
        </c:ser>
        <c:ser>
          <c:idx val="1"/>
          <c:order val="1"/>
          <c:tx>
            <c:strRef>
              <c:f>Sheet1!$C$2</c:f>
              <c:strCache>
                <c:ptCount val="1"/>
              </c:strCache>
            </c:strRef>
          </c:tx>
          <c:spPr>
            <a:solidFill>
              <a:srgbClr val="ED7D31">
                <a:lumMod val="40000"/>
                <a:lumOff val="60000"/>
              </a:srgbClr>
            </a:solidFill>
          </c:spPr>
          <c:invertIfNegative val="0"/>
          <c:dLbls>
            <c:spPr>
              <a:noFill/>
              <a:ln>
                <a:noFill/>
              </a:ln>
              <a:effectLst/>
            </c:spPr>
            <c:txPr>
              <a:bodyPr/>
              <a:lstStyle/>
              <a:p>
                <a:pPr>
                  <a:defRPr sz="900">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Sheet1!$A$3:$A$14</c:f>
              <c:strCache>
                <c:ptCount val="12"/>
                <c:pt idx="0">
                  <c:v>Es uzticos Krievijas valsts institūciju sniegtajai informācijai par karu Ukrainā</c:v>
                </c:pt>
                <c:pt idx="1">
                  <c:v>Es uzticos Krievijas valsts mediju sniegtajai informācijai par karu Ukrainā</c:v>
                </c:pt>
                <c:pt idx="2">
                  <c:v>Rietumu valstīm vajadzētu iesaistīties karadarbībā Ukrainā, nosūtot savu karaspēku</c:v>
                </c:pt>
                <c:pt idx="3">
                  <c:v>Rietumu valstis un institūcijas pietiekami spēcīgi darbojas pret V.Putina karu Ukrainā</c:v>
                </c:pt>
                <c:pt idx="4">
                  <c:v>Esmu noguris (-usi) no ziņām par Krievijas karu Ukrainā, negribu par to neko zināt</c:v>
                </c:pt>
                <c:pt idx="5">
                  <c:v>Jūtos drošs, jo Latvijai nav tieša militāra apdraudējuma</c:v>
                </c:pt>
                <c:pt idx="6">
                  <c:v>Jūtos drošs, jo Latvija ir Eiropas Savienības dalībvalsts</c:v>
                </c:pt>
                <c:pt idx="7">
                  <c:v>Es uzticos Latvijas mediju sniegtajai informācijai par karu Ukrainā</c:v>
                </c:pt>
                <c:pt idx="8">
                  <c:v>Jūtos drošs, jo Latviju sargā dalība NATO aliansē</c:v>
                </c:pt>
                <c:pt idx="9">
                  <c:v>Es uzticos Latvijas valsts institūciju sniegtajai informācijai par karu Ukrainā</c:v>
                </c:pt>
                <c:pt idx="10">
                  <c:v>Es spēju atšķirt patiesu informāciju par karu Ukrainā no sagrozītas</c:v>
                </c:pt>
                <c:pt idx="11">
                  <c:v>Karš Ukrainā pastiprina spriedzi latviešu un krievu starpā</c:v>
                </c:pt>
              </c:strCache>
            </c:strRef>
          </c:cat>
          <c:val>
            <c:numRef>
              <c:f>Sheet1!$C$3:$C$14</c:f>
              <c:numCache>
                <c:formatCode>General</c:formatCode>
                <c:ptCount val="12"/>
                <c:pt idx="2" formatCode="0%">
                  <c:v>-0.55654271441329295</c:v>
                </c:pt>
                <c:pt idx="3" formatCode="0%">
                  <c:v>-0.37330827087493301</c:v>
                </c:pt>
                <c:pt idx="5" formatCode="0%">
                  <c:v>-0.330031731219525</c:v>
                </c:pt>
                <c:pt idx="6" formatCode="0%">
                  <c:v>-0.370898002777863</c:v>
                </c:pt>
                <c:pt idx="7" formatCode="0%">
                  <c:v>-0.26840326517421098</c:v>
                </c:pt>
                <c:pt idx="8" formatCode="0%">
                  <c:v>-0.33207164151998297</c:v>
                </c:pt>
                <c:pt idx="9" formatCode="0%">
                  <c:v>-0.25580351898720499</c:v>
                </c:pt>
                <c:pt idx="10" formatCode="0%">
                  <c:v>-7.8996993388481304E-2</c:v>
                </c:pt>
                <c:pt idx="11" formatCode="0%">
                  <c:v>-0.18338025611405001</c:v>
                </c:pt>
              </c:numCache>
            </c:numRef>
          </c:val>
          <c:extLst>
            <c:ext xmlns:c16="http://schemas.microsoft.com/office/drawing/2014/chart" uri="{C3380CC4-5D6E-409C-BE32-E72D297353CC}">
              <c16:uniqueId val="{00000001-CEEC-446E-BED9-10984FAB77CA}"/>
            </c:ext>
          </c:extLst>
        </c:ser>
        <c:ser>
          <c:idx val="2"/>
          <c:order val="2"/>
          <c:tx>
            <c:strRef>
              <c:f>Sheet1!$D$2</c:f>
              <c:strCache>
                <c:ptCount val="1"/>
                <c:pt idx="0">
                  <c:v>2022 V</c:v>
                </c:pt>
              </c:strCache>
            </c:strRef>
          </c:tx>
          <c:spPr>
            <a:solidFill>
              <a:srgbClr val="70AD47">
                <a:lumMod val="60000"/>
                <a:lumOff val="40000"/>
              </a:srgbClr>
            </a:solidFill>
          </c:spPr>
          <c:invertIfNegative val="0"/>
          <c:dLbls>
            <c:spPr>
              <a:noFill/>
              <a:ln>
                <a:noFill/>
              </a:ln>
              <a:effectLst/>
            </c:spPr>
            <c:txPr>
              <a:bodyPr/>
              <a:lstStyle/>
              <a:p>
                <a:pPr>
                  <a:defRPr lang="en-US" sz="900" b="0">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Sheet1!$A$3:$A$14</c:f>
              <c:strCache>
                <c:ptCount val="12"/>
                <c:pt idx="0">
                  <c:v>Es uzticos Krievijas valsts institūciju sniegtajai informācijai par karu Ukrainā</c:v>
                </c:pt>
                <c:pt idx="1">
                  <c:v>Es uzticos Krievijas valsts mediju sniegtajai informācijai par karu Ukrainā</c:v>
                </c:pt>
                <c:pt idx="2">
                  <c:v>Rietumu valstīm vajadzētu iesaistīties karadarbībā Ukrainā, nosūtot savu karaspēku</c:v>
                </c:pt>
                <c:pt idx="3">
                  <c:v>Rietumu valstis un institūcijas pietiekami spēcīgi darbojas pret V.Putina karu Ukrainā</c:v>
                </c:pt>
                <c:pt idx="4">
                  <c:v>Esmu noguris (-usi) no ziņām par Krievijas karu Ukrainā, negribu par to neko zināt</c:v>
                </c:pt>
                <c:pt idx="5">
                  <c:v>Jūtos drošs, jo Latvijai nav tieša militāra apdraudējuma</c:v>
                </c:pt>
                <c:pt idx="6">
                  <c:v>Jūtos drošs, jo Latvija ir Eiropas Savienības dalībvalsts</c:v>
                </c:pt>
                <c:pt idx="7">
                  <c:v>Es uzticos Latvijas mediju sniegtajai informācijai par karu Ukrainā</c:v>
                </c:pt>
                <c:pt idx="8">
                  <c:v>Jūtos drošs, jo Latviju sargā dalība NATO aliansē</c:v>
                </c:pt>
                <c:pt idx="9">
                  <c:v>Es uzticos Latvijas valsts institūciju sniegtajai informācijai par karu Ukrainā</c:v>
                </c:pt>
                <c:pt idx="10">
                  <c:v>Es spēju atšķirt patiesu informāciju par karu Ukrainā no sagrozītas</c:v>
                </c:pt>
                <c:pt idx="11">
                  <c:v>Karš Ukrainā pastiprina spriedzi latviešu un krievu starpā</c:v>
                </c:pt>
              </c:strCache>
            </c:strRef>
          </c:cat>
          <c:val>
            <c:numRef>
              <c:f>Sheet1!$D$3:$D$14</c:f>
              <c:numCache>
                <c:formatCode>General</c:formatCode>
                <c:ptCount val="12"/>
                <c:pt idx="2" formatCode="0%">
                  <c:v>0.19400000000000001</c:v>
                </c:pt>
                <c:pt idx="3" formatCode="0%">
                  <c:v>0.247</c:v>
                </c:pt>
                <c:pt idx="5" formatCode="0%">
                  <c:v>0.45800000000000002</c:v>
                </c:pt>
                <c:pt idx="6" formatCode="0%">
                  <c:v>0.42599999999999999</c:v>
                </c:pt>
                <c:pt idx="7" formatCode="0%">
                  <c:v>0.44700000000000001</c:v>
                </c:pt>
                <c:pt idx="8" formatCode="0%">
                  <c:v>0.497</c:v>
                </c:pt>
                <c:pt idx="9" formatCode="0%">
                  <c:v>0.47399999999999998</c:v>
                </c:pt>
                <c:pt idx="10" formatCode="0%">
                  <c:v>0.68600000000000005</c:v>
                </c:pt>
                <c:pt idx="11" formatCode="0%">
                  <c:v>0.70799999999999996</c:v>
                </c:pt>
              </c:numCache>
            </c:numRef>
          </c:val>
          <c:extLst>
            <c:ext xmlns:c16="http://schemas.microsoft.com/office/drawing/2014/chart" uri="{C3380CC4-5D6E-409C-BE32-E72D297353CC}">
              <c16:uniqueId val="{00000002-CEEC-446E-BED9-10984FAB77CA}"/>
            </c:ext>
          </c:extLst>
        </c:ser>
        <c:ser>
          <c:idx val="3"/>
          <c:order val="3"/>
          <c:tx>
            <c:strRef>
              <c:f>Sheet1!$E$2</c:f>
              <c:strCache>
                <c:ptCount val="1"/>
              </c:strCache>
            </c:strRef>
          </c:tx>
          <c:spPr>
            <a:solidFill>
              <a:srgbClr val="ED7D31">
                <a:lumMod val="60000"/>
                <a:lumOff val="40000"/>
              </a:srgbClr>
            </a:solidFill>
          </c:spPr>
          <c:invertIfNegative val="0"/>
          <c:dLbls>
            <c:spPr>
              <a:noFill/>
              <a:ln>
                <a:noFill/>
              </a:ln>
              <a:effectLst/>
            </c:spPr>
            <c:txPr>
              <a:bodyPr/>
              <a:lstStyle/>
              <a:p>
                <a:pPr>
                  <a:defRPr sz="900" b="0">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Sheet1!$A$3:$A$14</c:f>
              <c:strCache>
                <c:ptCount val="12"/>
                <c:pt idx="0">
                  <c:v>Es uzticos Krievijas valsts institūciju sniegtajai informācijai par karu Ukrainā</c:v>
                </c:pt>
                <c:pt idx="1">
                  <c:v>Es uzticos Krievijas valsts mediju sniegtajai informācijai par karu Ukrainā</c:v>
                </c:pt>
                <c:pt idx="2">
                  <c:v>Rietumu valstīm vajadzētu iesaistīties karadarbībā Ukrainā, nosūtot savu karaspēku</c:v>
                </c:pt>
                <c:pt idx="3">
                  <c:v>Rietumu valstis un institūcijas pietiekami spēcīgi darbojas pret V.Putina karu Ukrainā</c:v>
                </c:pt>
                <c:pt idx="4">
                  <c:v>Esmu noguris (-usi) no ziņām par Krievijas karu Ukrainā, negribu par to neko zināt</c:v>
                </c:pt>
                <c:pt idx="5">
                  <c:v>Jūtos drošs, jo Latvijai nav tieša militāra apdraudējuma</c:v>
                </c:pt>
                <c:pt idx="6">
                  <c:v>Jūtos drošs, jo Latvija ir Eiropas Savienības dalībvalsts</c:v>
                </c:pt>
                <c:pt idx="7">
                  <c:v>Es uzticos Latvijas mediju sniegtajai informācijai par karu Ukrainā</c:v>
                </c:pt>
                <c:pt idx="8">
                  <c:v>Jūtos drošs, jo Latviju sargā dalība NATO aliansē</c:v>
                </c:pt>
                <c:pt idx="9">
                  <c:v>Es uzticos Latvijas valsts institūciju sniegtajai informācijai par karu Ukrainā</c:v>
                </c:pt>
                <c:pt idx="10">
                  <c:v>Es spēju atšķirt patiesu informāciju par karu Ukrainā no sagrozītas</c:v>
                </c:pt>
                <c:pt idx="11">
                  <c:v>Karš Ukrainā pastiprina spriedzi latviešu un krievu starpā</c:v>
                </c:pt>
              </c:strCache>
            </c:strRef>
          </c:cat>
          <c:val>
            <c:numRef>
              <c:f>Sheet1!$E$3:$E$14</c:f>
              <c:numCache>
                <c:formatCode>General</c:formatCode>
                <c:ptCount val="12"/>
                <c:pt idx="2" formatCode="0%">
                  <c:v>-0.53800000000000003</c:v>
                </c:pt>
                <c:pt idx="3" formatCode="0%">
                  <c:v>-0.37</c:v>
                </c:pt>
                <c:pt idx="5" formatCode="0%">
                  <c:v>-0.21099999999999999</c:v>
                </c:pt>
                <c:pt idx="6" formatCode="0%">
                  <c:v>-0.28299999999999997</c:v>
                </c:pt>
                <c:pt idx="7" formatCode="0%">
                  <c:v>-0.31</c:v>
                </c:pt>
                <c:pt idx="8" formatCode="0%">
                  <c:v>-0.25900000000000001</c:v>
                </c:pt>
                <c:pt idx="9" formatCode="0%">
                  <c:v>-0.29399999999999998</c:v>
                </c:pt>
                <c:pt idx="10" formatCode="0%">
                  <c:v>-5.0999999999999997E-2</c:v>
                </c:pt>
                <c:pt idx="11" formatCode="0%">
                  <c:v>-0.1</c:v>
                </c:pt>
              </c:numCache>
            </c:numRef>
          </c:val>
          <c:extLst>
            <c:ext xmlns:c16="http://schemas.microsoft.com/office/drawing/2014/chart" uri="{C3380CC4-5D6E-409C-BE32-E72D297353CC}">
              <c16:uniqueId val="{00000003-CEEC-446E-BED9-10984FAB77CA}"/>
            </c:ext>
          </c:extLst>
        </c:ser>
        <c:ser>
          <c:idx val="4"/>
          <c:order val="4"/>
          <c:tx>
            <c:strRef>
              <c:f>Sheet1!$F$2</c:f>
              <c:strCache>
                <c:ptCount val="1"/>
                <c:pt idx="0">
                  <c:v>2022 XII</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Sheet1!$A$3:$A$14</c:f>
              <c:strCache>
                <c:ptCount val="12"/>
                <c:pt idx="0">
                  <c:v>Es uzticos Krievijas valsts institūciju sniegtajai informācijai par karu Ukrainā</c:v>
                </c:pt>
                <c:pt idx="1">
                  <c:v>Es uzticos Krievijas valsts mediju sniegtajai informācijai par karu Ukrainā</c:v>
                </c:pt>
                <c:pt idx="2">
                  <c:v>Rietumu valstīm vajadzētu iesaistīties karadarbībā Ukrainā, nosūtot savu karaspēku</c:v>
                </c:pt>
                <c:pt idx="3">
                  <c:v>Rietumu valstis un institūcijas pietiekami spēcīgi darbojas pret V.Putina karu Ukrainā</c:v>
                </c:pt>
                <c:pt idx="4">
                  <c:v>Esmu noguris (-usi) no ziņām par Krievijas karu Ukrainā, negribu par to neko zināt</c:v>
                </c:pt>
                <c:pt idx="5">
                  <c:v>Jūtos drošs, jo Latvijai nav tieša militāra apdraudējuma</c:v>
                </c:pt>
                <c:pt idx="6">
                  <c:v>Jūtos drošs, jo Latvija ir Eiropas Savienības dalībvalsts</c:v>
                </c:pt>
                <c:pt idx="7">
                  <c:v>Es uzticos Latvijas mediju sniegtajai informācijai par karu Ukrainā</c:v>
                </c:pt>
                <c:pt idx="8">
                  <c:v>Jūtos drošs, jo Latviju sargā dalība NATO aliansē</c:v>
                </c:pt>
                <c:pt idx="9">
                  <c:v>Es uzticos Latvijas valsts institūciju sniegtajai informācijai par karu Ukrainā</c:v>
                </c:pt>
                <c:pt idx="10">
                  <c:v>Es spēju atšķirt patiesu informāciju par karu Ukrainā no sagrozītas</c:v>
                </c:pt>
                <c:pt idx="11">
                  <c:v>Karš Ukrainā pastiprina spriedzi latviešu un krievu starpā</c:v>
                </c:pt>
              </c:strCache>
            </c:strRef>
          </c:cat>
          <c:val>
            <c:numRef>
              <c:f>Sheet1!$F$3:$F$14</c:f>
              <c:numCache>
                <c:formatCode>0%</c:formatCode>
                <c:ptCount val="12"/>
                <c:pt idx="0">
                  <c:v>4.0936843888639829E-2</c:v>
                </c:pt>
                <c:pt idx="1">
                  <c:v>4.1801864146910173E-2</c:v>
                </c:pt>
                <c:pt idx="2">
                  <c:v>0.19807145664022971</c:v>
                </c:pt>
                <c:pt idx="3">
                  <c:v>0.21962271526676908</c:v>
                </c:pt>
                <c:pt idx="4">
                  <c:v>0.22308235550566019</c:v>
                </c:pt>
                <c:pt idx="5">
                  <c:v>0.4072565606659746</c:v>
                </c:pt>
                <c:pt idx="6">
                  <c:v>0.43070770569583799</c:v>
                </c:pt>
                <c:pt idx="7">
                  <c:v>0.46501856825117943</c:v>
                </c:pt>
                <c:pt idx="8">
                  <c:v>0.47912127148956374</c:v>
                </c:pt>
                <c:pt idx="9">
                  <c:v>0.50108790306888162</c:v>
                </c:pt>
                <c:pt idx="10">
                  <c:v>0.57417539739311119</c:v>
                </c:pt>
                <c:pt idx="11">
                  <c:v>0.60474694632184511</c:v>
                </c:pt>
              </c:numCache>
            </c:numRef>
          </c:val>
          <c:extLst>
            <c:ext xmlns:c16="http://schemas.microsoft.com/office/drawing/2014/chart" uri="{C3380CC4-5D6E-409C-BE32-E72D297353CC}">
              <c16:uniqueId val="{00000004-CEEC-446E-BED9-10984FAB77CA}"/>
            </c:ext>
          </c:extLst>
        </c:ser>
        <c:ser>
          <c:idx val="5"/>
          <c:order val="5"/>
          <c:tx>
            <c:strRef>
              <c:f>Sheet1!$G$2</c:f>
              <c:strCache>
                <c:ptCount val="1"/>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Sheet1!$A$3:$A$14</c:f>
              <c:strCache>
                <c:ptCount val="12"/>
                <c:pt idx="0">
                  <c:v>Es uzticos Krievijas valsts institūciju sniegtajai informācijai par karu Ukrainā</c:v>
                </c:pt>
                <c:pt idx="1">
                  <c:v>Es uzticos Krievijas valsts mediju sniegtajai informācijai par karu Ukrainā</c:v>
                </c:pt>
                <c:pt idx="2">
                  <c:v>Rietumu valstīm vajadzētu iesaistīties karadarbībā Ukrainā, nosūtot savu karaspēku</c:v>
                </c:pt>
                <c:pt idx="3">
                  <c:v>Rietumu valstis un institūcijas pietiekami spēcīgi darbojas pret V.Putina karu Ukrainā</c:v>
                </c:pt>
                <c:pt idx="4">
                  <c:v>Esmu noguris (-usi) no ziņām par Krievijas karu Ukrainā, negribu par to neko zināt</c:v>
                </c:pt>
                <c:pt idx="5">
                  <c:v>Jūtos drošs, jo Latvijai nav tieša militāra apdraudējuma</c:v>
                </c:pt>
                <c:pt idx="6">
                  <c:v>Jūtos drošs, jo Latvija ir Eiropas Savienības dalībvalsts</c:v>
                </c:pt>
                <c:pt idx="7">
                  <c:v>Es uzticos Latvijas mediju sniegtajai informācijai par karu Ukrainā</c:v>
                </c:pt>
                <c:pt idx="8">
                  <c:v>Jūtos drošs, jo Latviju sargā dalība NATO aliansē</c:v>
                </c:pt>
                <c:pt idx="9">
                  <c:v>Es uzticos Latvijas valsts institūciju sniegtajai informācijai par karu Ukrainā</c:v>
                </c:pt>
                <c:pt idx="10">
                  <c:v>Es spēju atšķirt patiesu informāciju par karu Ukrainā no sagrozītas</c:v>
                </c:pt>
                <c:pt idx="11">
                  <c:v>Karš Ukrainā pastiprina spriedzi latviešu un krievu starpā</c:v>
                </c:pt>
              </c:strCache>
            </c:strRef>
          </c:cat>
          <c:val>
            <c:numRef>
              <c:f>Sheet1!$G$3:$G$14</c:f>
              <c:numCache>
                <c:formatCode>0%</c:formatCode>
                <c:ptCount val="12"/>
                <c:pt idx="0">
                  <c:v>-0.81498901338153995</c:v>
                </c:pt>
                <c:pt idx="1">
                  <c:v>-0.81992304496025703</c:v>
                </c:pt>
                <c:pt idx="2">
                  <c:v>-0.49280610970559202</c:v>
                </c:pt>
                <c:pt idx="3">
                  <c:v>-0.368990567321415</c:v>
                </c:pt>
                <c:pt idx="4">
                  <c:v>-0.52025815905929496</c:v>
                </c:pt>
                <c:pt idx="5">
                  <c:v>-0.27020665535528998</c:v>
                </c:pt>
                <c:pt idx="6">
                  <c:v>-0.248900037934327</c:v>
                </c:pt>
                <c:pt idx="7">
                  <c:v>-0.22684697113858099</c:v>
                </c:pt>
                <c:pt idx="8">
                  <c:v>-0.22754718437117399</c:v>
                </c:pt>
                <c:pt idx="9">
                  <c:v>-0.218463552987091</c:v>
                </c:pt>
                <c:pt idx="10">
                  <c:v>-9.0182261746973802E-2</c:v>
                </c:pt>
                <c:pt idx="11">
                  <c:v>-0.133305809422685</c:v>
                </c:pt>
              </c:numCache>
            </c:numRef>
          </c:val>
          <c:extLst>
            <c:ext xmlns:c16="http://schemas.microsoft.com/office/drawing/2014/chart" uri="{C3380CC4-5D6E-409C-BE32-E72D297353CC}">
              <c16:uniqueId val="{00000005-CEEC-446E-BED9-10984FAB77CA}"/>
            </c:ext>
          </c:extLst>
        </c:ser>
        <c:dLbls>
          <c:showLegendKey val="0"/>
          <c:showVal val="1"/>
          <c:showCatName val="0"/>
          <c:showSerName val="0"/>
          <c:showPercent val="0"/>
          <c:showBubbleSize val="0"/>
        </c:dLbls>
        <c:gapWidth val="60"/>
        <c:overlap val="60"/>
        <c:axId val="366829040"/>
        <c:axId val="366831784"/>
      </c:barChart>
      <c:catAx>
        <c:axId val="366829040"/>
        <c:scaling>
          <c:orientation val="minMax"/>
        </c:scaling>
        <c:delete val="0"/>
        <c:axPos val="l"/>
        <c:majorGridlines>
          <c:spPr>
            <a:ln w="3175">
              <a:solidFill>
                <a:srgbClr val="C0C0C0"/>
              </a:solidFill>
              <a:prstDash val="solid"/>
            </a:ln>
          </c:spPr>
        </c:majorGridlines>
        <c:numFmt formatCode="General" sourceLinked="1"/>
        <c:majorTickMark val="out"/>
        <c:minorTickMark val="out"/>
        <c:tickLblPos val="low"/>
        <c:spPr>
          <a:ln w="3175">
            <a:solidFill>
              <a:srgbClr val="000000"/>
            </a:solidFill>
            <a:prstDash val="solid"/>
          </a:ln>
        </c:spPr>
        <c:txPr>
          <a:bodyPr rot="0" vert="horz"/>
          <a:lstStyle/>
          <a:p>
            <a:pPr>
              <a:defRPr lang="en-US" sz="1000" b="1" i="0" u="none" strike="noStrike" baseline="0">
                <a:solidFill>
                  <a:srgbClr val="000000"/>
                </a:solidFill>
                <a:latin typeface="+mn-lt"/>
                <a:ea typeface="Arial"/>
                <a:cs typeface="Arial"/>
              </a:defRPr>
            </a:pPr>
            <a:endParaRPr lang="lv-LV"/>
          </a:p>
        </c:txPr>
        <c:crossAx val="366831784"/>
        <c:crosses val="autoZero"/>
        <c:auto val="1"/>
        <c:lblAlgn val="ctr"/>
        <c:lblOffset val="100"/>
        <c:tickLblSkip val="1"/>
        <c:tickMarkSkip val="1"/>
        <c:noMultiLvlLbl val="0"/>
      </c:catAx>
      <c:valAx>
        <c:axId val="366831784"/>
        <c:scaling>
          <c:orientation val="minMax"/>
          <c:max val="1"/>
          <c:min val="-1"/>
        </c:scaling>
        <c:delete val="1"/>
        <c:axPos val="b"/>
        <c:numFmt formatCode="0%" sourceLinked="0"/>
        <c:majorTickMark val="out"/>
        <c:minorTickMark val="none"/>
        <c:tickLblPos val="nextTo"/>
        <c:crossAx val="366829040"/>
        <c:crosses val="autoZero"/>
        <c:crossBetween val="between"/>
        <c:majorUnit val="0.25"/>
      </c:valAx>
      <c:spPr>
        <a:solidFill>
          <a:srgbClr val="FFFFFF"/>
        </a:solidFill>
        <a:ln w="12700">
          <a:solidFill>
            <a:srgbClr val="C0C0C0"/>
          </a:solidFill>
          <a:prstDash val="solid"/>
        </a:ln>
      </c:spPr>
    </c:plotArea>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Sheet1!$C$4:$C$41</c:f>
              <c:numCache>
                <c:formatCode>0%</c:formatCode>
                <c:ptCount val="38"/>
                <c:pt idx="0">
                  <c:v>0.6262064299303145</c:v>
                </c:pt>
                <c:pt idx="1">
                  <c:v>0.63233940158120183</c:v>
                </c:pt>
                <c:pt idx="2">
                  <c:v>0.60775697039377363</c:v>
                </c:pt>
                <c:pt idx="3">
                  <c:v>0.6283316209336568</c:v>
                </c:pt>
                <c:pt idx="4">
                  <c:v>0.55841762114867399</c:v>
                </c:pt>
                <c:pt idx="5">
                  <c:v>0.60372558933360743</c:v>
                </c:pt>
                <c:pt idx="7">
                  <c:v>0.60669736682104558</c:v>
                </c:pt>
                <c:pt idx="8">
                  <c:v>0.60428954942541668</c:v>
                </c:pt>
                <c:pt idx="9">
                  <c:v>0.60372558933360743</c:v>
                </c:pt>
                <c:pt idx="11">
                  <c:v>0.59394955479598444</c:v>
                </c:pt>
                <c:pt idx="12">
                  <c:v>0.63942791916139974</c:v>
                </c:pt>
                <c:pt idx="13">
                  <c:v>0.56388850790854983</c:v>
                </c:pt>
                <c:pt idx="14">
                  <c:v>0.66121998816211069</c:v>
                </c:pt>
                <c:pt idx="15">
                  <c:v>0.6041169531541758</c:v>
                </c:pt>
                <c:pt idx="17">
                  <c:v>0.59297747436612802</c:v>
                </c:pt>
                <c:pt idx="18">
                  <c:v>0.61747087187267469</c:v>
                </c:pt>
                <c:pt idx="20">
                  <c:v>0.55920971536126196</c:v>
                </c:pt>
                <c:pt idx="21">
                  <c:v>0.62650671351307019</c:v>
                </c:pt>
                <c:pt idx="23" formatCode="###0%">
                  <c:v>0.65358732761138127</c:v>
                </c:pt>
                <c:pt idx="24" formatCode="###0%">
                  <c:v>0.61841264881807001</c:v>
                </c:pt>
                <c:pt idx="25">
                  <c:v>0.59006123759873719</c:v>
                </c:pt>
                <c:pt idx="27">
                  <c:v>0.65277082066128123</c:v>
                </c:pt>
                <c:pt idx="28">
                  <c:v>0.56948640999067957</c:v>
                </c:pt>
                <c:pt idx="29">
                  <c:v>0.5523167154152181</c:v>
                </c:pt>
                <c:pt idx="30">
                  <c:v>0.63324019294432732</c:v>
                </c:pt>
                <c:pt idx="31">
                  <c:v>0.61109184517003312</c:v>
                </c:pt>
                <c:pt idx="32">
                  <c:v>0.637115249876814</c:v>
                </c:pt>
                <c:pt idx="34">
                  <c:v>0.61331530989060712</c:v>
                </c:pt>
                <c:pt idx="35">
                  <c:v>0.59689276793693158</c:v>
                </c:pt>
                <c:pt idx="37">
                  <c:v>0.60474694632184511</c:v>
                </c:pt>
              </c:numCache>
            </c:numRef>
          </c:val>
          <c:extLst>
            <c:ext xmlns:c16="http://schemas.microsoft.com/office/drawing/2014/chart" uri="{C3380CC4-5D6E-409C-BE32-E72D297353CC}">
              <c16:uniqueId val="{00000000-69CE-441B-A90D-ED7E2993A104}"/>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Sheet1!$D$4:$D$41</c:f>
              <c:numCache>
                <c:formatCode>0%</c:formatCode>
                <c:ptCount val="38"/>
                <c:pt idx="0">
                  <c:v>0.17649491375757012</c:v>
                </c:pt>
                <c:pt idx="1">
                  <c:v>0.1580729507107925</c:v>
                </c:pt>
                <c:pt idx="2">
                  <c:v>0.21970272078783476</c:v>
                </c:pt>
                <c:pt idx="3">
                  <c:v>0.17463500972113613</c:v>
                </c:pt>
                <c:pt idx="4">
                  <c:v>0.21140825008501202</c:v>
                </c:pt>
                <c:pt idx="5">
                  <c:v>0.19983928787630956</c:v>
                </c:pt>
                <c:pt idx="7">
                  <c:v>0.17686927080399018</c:v>
                </c:pt>
                <c:pt idx="8">
                  <c:v>0.19932738982210943</c:v>
                </c:pt>
                <c:pt idx="9">
                  <c:v>0.19983928787630956</c:v>
                </c:pt>
                <c:pt idx="11">
                  <c:v>0.20414456720748553</c:v>
                </c:pt>
                <c:pt idx="12">
                  <c:v>0.15936832895353739</c:v>
                </c:pt>
                <c:pt idx="13">
                  <c:v>0.15511460639484376</c:v>
                </c:pt>
                <c:pt idx="14">
                  <c:v>0.16879886539129046</c:v>
                </c:pt>
                <c:pt idx="15">
                  <c:v>0.21424736172151362</c:v>
                </c:pt>
                <c:pt idx="17">
                  <c:v>0.20275962422967436</c:v>
                </c:pt>
                <c:pt idx="18">
                  <c:v>0.2227874433430202</c:v>
                </c:pt>
                <c:pt idx="20">
                  <c:v>0.18892986316590876</c:v>
                </c:pt>
                <c:pt idx="21">
                  <c:v>0.19570432240186744</c:v>
                </c:pt>
                <c:pt idx="23" formatCode="###0%">
                  <c:v>0.14800315332836927</c:v>
                </c:pt>
                <c:pt idx="24" formatCode="###0%">
                  <c:v>0.12815993769623277</c:v>
                </c:pt>
                <c:pt idx="25">
                  <c:v>0.22745995293728963</c:v>
                </c:pt>
                <c:pt idx="27">
                  <c:v>0.18011008916597157</c:v>
                </c:pt>
                <c:pt idx="28">
                  <c:v>0.20894652903686736</c:v>
                </c:pt>
                <c:pt idx="29">
                  <c:v>0.18893260725222288</c:v>
                </c:pt>
                <c:pt idx="30">
                  <c:v>0.15422217560363075</c:v>
                </c:pt>
                <c:pt idx="31">
                  <c:v>0.21815145818709916</c:v>
                </c:pt>
                <c:pt idx="32">
                  <c:v>0.22687803368728673</c:v>
                </c:pt>
                <c:pt idx="34">
                  <c:v>0.19166494256353719</c:v>
                </c:pt>
                <c:pt idx="35">
                  <c:v>0.1952086928630998</c:v>
                </c:pt>
                <c:pt idx="37">
                  <c:v>0.19351387320102162</c:v>
                </c:pt>
              </c:numCache>
            </c:numRef>
          </c:val>
          <c:extLst>
            <c:ext xmlns:c16="http://schemas.microsoft.com/office/drawing/2014/chart" uri="{C3380CC4-5D6E-409C-BE32-E72D297353CC}">
              <c16:uniqueId val="{00000001-69CE-441B-A90D-ED7E2993A104}"/>
            </c:ext>
          </c:extLst>
        </c:ser>
        <c:ser>
          <c:idx val="2"/>
          <c:order val="2"/>
          <c:tx>
            <c:strRef>
              <c:f>Sheet1!$E$3</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Sheet1!$E$4:$E$41</c:f>
              <c:numCache>
                <c:formatCode>0%</c:formatCode>
                <c:ptCount val="38"/>
                <c:pt idx="0">
                  <c:v>0.15500438166755481</c:v>
                </c:pt>
                <c:pt idx="1">
                  <c:v>0.12695697732281203</c:v>
                </c:pt>
                <c:pt idx="2">
                  <c:v>0.12157803132553432</c:v>
                </c:pt>
                <c:pt idx="3">
                  <c:v>9.7061894206178015E-2</c:v>
                </c:pt>
                <c:pt idx="4">
                  <c:v>0.15269168289572216</c:v>
                </c:pt>
                <c:pt idx="5">
                  <c:v>0.12984149316673044</c:v>
                </c:pt>
                <c:pt idx="7">
                  <c:v>0.14541211744456795</c:v>
                </c:pt>
                <c:pt idx="8">
                  <c:v>0.12816940257970755</c:v>
                </c:pt>
                <c:pt idx="9">
                  <c:v>0.12984149316673044</c:v>
                </c:pt>
                <c:pt idx="11">
                  <c:v>0.13747726638575744</c:v>
                </c:pt>
                <c:pt idx="12">
                  <c:v>0.11990718575592917</c:v>
                </c:pt>
                <c:pt idx="13">
                  <c:v>0.18452944074177602</c:v>
                </c:pt>
                <c:pt idx="14">
                  <c:v>0.1057071658468452</c:v>
                </c:pt>
                <c:pt idx="15">
                  <c:v>0.12803054092600261</c:v>
                </c:pt>
                <c:pt idx="17">
                  <c:v>0.11832964123559397</c:v>
                </c:pt>
                <c:pt idx="18">
                  <c:v>0.13618846118093228</c:v>
                </c:pt>
                <c:pt idx="20">
                  <c:v>0.1689218768113333</c:v>
                </c:pt>
                <c:pt idx="21">
                  <c:v>0.11628682697040416</c:v>
                </c:pt>
                <c:pt idx="23" formatCode="###0%">
                  <c:v>0.1037825392569498</c:v>
                </c:pt>
                <c:pt idx="24" formatCode="###0%">
                  <c:v>0.14206127489279272</c:v>
                </c:pt>
                <c:pt idx="25">
                  <c:v>0.13563093089553491</c:v>
                </c:pt>
                <c:pt idx="27">
                  <c:v>6.990992455771633E-2</c:v>
                </c:pt>
                <c:pt idx="28">
                  <c:v>0.15149870962629111</c:v>
                </c:pt>
                <c:pt idx="29">
                  <c:v>0.18976322585889557</c:v>
                </c:pt>
                <c:pt idx="30">
                  <c:v>0.1693932090453352</c:v>
                </c:pt>
                <c:pt idx="31">
                  <c:v>8.6486301112440239E-2</c:v>
                </c:pt>
                <c:pt idx="32">
                  <c:v>9.8748458685044838E-2</c:v>
                </c:pt>
                <c:pt idx="34">
                  <c:v>0.14834897613258122</c:v>
                </c:pt>
                <c:pt idx="35">
                  <c:v>0.11951651186715193</c:v>
                </c:pt>
                <c:pt idx="37">
                  <c:v>0.13330580942268519</c:v>
                </c:pt>
              </c:numCache>
            </c:numRef>
          </c:val>
          <c:extLst>
            <c:ext xmlns:c16="http://schemas.microsoft.com/office/drawing/2014/chart" uri="{C3380CC4-5D6E-409C-BE32-E72D297353CC}">
              <c16:uniqueId val="{00000002-69CE-441B-A90D-ED7E2993A104}"/>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Sheet1!$F$4:$F$41</c:f>
              <c:numCache>
                <c:formatCode>0%</c:formatCode>
                <c:ptCount val="38"/>
                <c:pt idx="0">
                  <c:v>4.2294274644560634E-2</c:v>
                </c:pt>
                <c:pt idx="1">
                  <c:v>8.263067038519295E-2</c:v>
                </c:pt>
                <c:pt idx="2">
                  <c:v>5.0962277492857339E-2</c:v>
                </c:pt>
                <c:pt idx="3">
                  <c:v>9.9971475139028737E-2</c:v>
                </c:pt>
                <c:pt idx="4">
                  <c:v>7.7482445870592068E-2</c:v>
                </c:pt>
                <c:pt idx="5">
                  <c:v>6.6593629623352968E-2</c:v>
                </c:pt>
                <c:pt idx="7">
                  <c:v>7.1021244930396674E-2</c:v>
                </c:pt>
                <c:pt idx="8">
                  <c:v>6.8213658172766742E-2</c:v>
                </c:pt>
                <c:pt idx="9">
                  <c:v>6.6593629623352968E-2</c:v>
                </c:pt>
                <c:pt idx="11">
                  <c:v>6.4428611610768627E-2</c:v>
                </c:pt>
                <c:pt idx="12">
                  <c:v>8.1296566129132553E-2</c:v>
                </c:pt>
                <c:pt idx="13">
                  <c:v>9.6467444954830658E-2</c:v>
                </c:pt>
                <c:pt idx="14">
                  <c:v>6.4273980599753464E-2</c:v>
                </c:pt>
                <c:pt idx="15">
                  <c:v>5.3605144198307773E-2</c:v>
                </c:pt>
                <c:pt idx="17">
                  <c:v>8.593326016860392E-2</c:v>
                </c:pt>
                <c:pt idx="18">
                  <c:v>2.3553223603372659E-2</c:v>
                </c:pt>
                <c:pt idx="20">
                  <c:v>8.2938544661497082E-2</c:v>
                </c:pt>
                <c:pt idx="21">
                  <c:v>6.1502137114659856E-2</c:v>
                </c:pt>
                <c:pt idx="23" formatCode="###0%">
                  <c:v>9.4626979803299149E-2</c:v>
                </c:pt>
                <c:pt idx="24" formatCode="###0%">
                  <c:v>0.11136613859290384</c:v>
                </c:pt>
                <c:pt idx="25">
                  <c:v>4.6847878568440929E-2</c:v>
                </c:pt>
                <c:pt idx="27">
                  <c:v>9.7209165615030665E-2</c:v>
                </c:pt>
                <c:pt idx="28">
                  <c:v>7.0068351346161253E-2</c:v>
                </c:pt>
                <c:pt idx="29">
                  <c:v>6.8987451473665168E-2</c:v>
                </c:pt>
                <c:pt idx="30">
                  <c:v>4.3144422406706476E-2</c:v>
                </c:pt>
                <c:pt idx="31">
                  <c:v>8.4270395530427478E-2</c:v>
                </c:pt>
                <c:pt idx="32">
                  <c:v>3.7258257750854083E-2</c:v>
                </c:pt>
                <c:pt idx="34">
                  <c:v>4.6670771413275428E-2</c:v>
                </c:pt>
                <c:pt idx="35">
                  <c:v>8.8382027332819427E-2</c:v>
                </c:pt>
                <c:pt idx="37">
                  <c:v>6.8433371054441833E-2</c:v>
                </c:pt>
              </c:numCache>
            </c:numRef>
          </c:val>
          <c:extLst>
            <c:ext xmlns:c16="http://schemas.microsoft.com/office/drawing/2014/chart" uri="{C3380CC4-5D6E-409C-BE32-E72D297353CC}">
              <c16:uniqueId val="{00000003-69CE-441B-A90D-ED7E2993A104}"/>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0305056160069204"/>
          <c:y val="2.3597491191768767E-3"/>
          <c:w val="0.7969494383993079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0.55898</cdr:x>
      <cdr:y>0.04063</cdr:y>
    </cdr:from>
    <cdr:to>
      <cdr:x>0.76766</cdr:x>
      <cdr:y>0.08262</cdr:y>
    </cdr:to>
    <cdr:sp macro="" textlink="">
      <cdr:nvSpPr>
        <cdr:cNvPr id="2049" name="Text Box 1"/>
        <cdr:cNvSpPr txBox="1">
          <a:spLocks xmlns:a="http://schemas.openxmlformats.org/drawingml/2006/main" noChangeArrowheads="1"/>
        </cdr:cNvSpPr>
      </cdr:nvSpPr>
      <cdr:spPr bwMode="auto">
        <a:xfrm xmlns:a="http://schemas.openxmlformats.org/drawingml/2006/main">
          <a:off x="4175519" y="217585"/>
          <a:ext cx="1558817" cy="2248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00" b="1" dirty="0">
              <a:solidFill>
                <a:srgbClr val="000000"/>
              </a:solidFill>
              <a:cs typeface="Arial"/>
            </a:rPr>
            <a:t>Pilnībā + drīzāk neatbalsta</a:t>
          </a:r>
          <a:endParaRPr lang="lv-LV" sz="1000" b="1" i="0" strike="noStrike" dirty="0">
            <a:solidFill>
              <a:srgbClr val="000000"/>
            </a:solidFill>
            <a:latin typeface="+mn-lt"/>
            <a:cs typeface="Arial"/>
          </a:endParaRPr>
        </a:p>
      </cdr:txBody>
    </cdr:sp>
  </cdr:relSizeAnchor>
  <cdr:relSizeAnchor xmlns:cdr="http://schemas.openxmlformats.org/drawingml/2006/chartDrawing">
    <cdr:from>
      <cdr:x>0.78778</cdr:x>
      <cdr:y>0.04341</cdr:y>
    </cdr:from>
    <cdr:to>
      <cdr:x>0.97032</cdr:x>
      <cdr:y>0.08576</cdr:y>
    </cdr:to>
    <cdr:sp macro="" textlink="">
      <cdr:nvSpPr>
        <cdr:cNvPr id="2050" name="Text Box 2"/>
        <cdr:cNvSpPr txBox="1">
          <a:spLocks xmlns:a="http://schemas.openxmlformats.org/drawingml/2006/main" noChangeArrowheads="1"/>
        </cdr:cNvSpPr>
      </cdr:nvSpPr>
      <cdr:spPr bwMode="auto">
        <a:xfrm xmlns:a="http://schemas.openxmlformats.org/drawingml/2006/main">
          <a:off x="5884631" y="232472"/>
          <a:ext cx="1363554" cy="22676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00" b="1" dirty="0">
              <a:solidFill>
                <a:srgbClr val="000000"/>
              </a:solidFill>
              <a:cs typeface="Arial"/>
            </a:rPr>
            <a:t>Pilnībā + drīzāk atbalsta</a:t>
          </a:r>
        </a:p>
      </cdr:txBody>
    </cdr:sp>
  </cdr:relSizeAnchor>
</c:userShapes>
</file>

<file path=ppt/drawings/drawing2.xml><?xml version="1.0" encoding="utf-8"?>
<c:userShapes xmlns:c="http://schemas.openxmlformats.org/drawingml/2006/chart">
  <cdr:relSizeAnchor xmlns:cdr="http://schemas.openxmlformats.org/drawingml/2006/chartDrawing">
    <cdr:from>
      <cdr:x>0.55898</cdr:x>
      <cdr:y>0.04063</cdr:y>
    </cdr:from>
    <cdr:to>
      <cdr:x>0.76766</cdr:x>
      <cdr:y>0.08262</cdr:y>
    </cdr:to>
    <cdr:sp macro="" textlink="">
      <cdr:nvSpPr>
        <cdr:cNvPr id="2049" name="Text Box 1"/>
        <cdr:cNvSpPr txBox="1">
          <a:spLocks xmlns:a="http://schemas.openxmlformats.org/drawingml/2006/main" noChangeArrowheads="1"/>
        </cdr:cNvSpPr>
      </cdr:nvSpPr>
      <cdr:spPr bwMode="auto">
        <a:xfrm xmlns:a="http://schemas.openxmlformats.org/drawingml/2006/main">
          <a:off x="4175519" y="217585"/>
          <a:ext cx="1558817" cy="2248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00" b="1" dirty="0">
              <a:solidFill>
                <a:srgbClr val="000000"/>
              </a:solidFill>
              <a:cs typeface="Arial"/>
            </a:rPr>
            <a:t>Pilnībā + drīzāk nepiekrīt</a:t>
          </a:r>
          <a:endParaRPr lang="lv-LV" sz="1000" b="1" i="0" strike="noStrike" dirty="0">
            <a:solidFill>
              <a:srgbClr val="000000"/>
            </a:solidFill>
            <a:latin typeface="+mn-lt"/>
            <a:cs typeface="Arial"/>
          </a:endParaRPr>
        </a:p>
      </cdr:txBody>
    </cdr:sp>
  </cdr:relSizeAnchor>
  <cdr:relSizeAnchor xmlns:cdr="http://schemas.openxmlformats.org/drawingml/2006/chartDrawing">
    <cdr:from>
      <cdr:x>0.78778</cdr:x>
      <cdr:y>0.04341</cdr:y>
    </cdr:from>
    <cdr:to>
      <cdr:x>0.97032</cdr:x>
      <cdr:y>0.08576</cdr:y>
    </cdr:to>
    <cdr:sp macro="" textlink="">
      <cdr:nvSpPr>
        <cdr:cNvPr id="2050" name="Text Box 2"/>
        <cdr:cNvSpPr txBox="1">
          <a:spLocks xmlns:a="http://schemas.openxmlformats.org/drawingml/2006/main" noChangeArrowheads="1"/>
        </cdr:cNvSpPr>
      </cdr:nvSpPr>
      <cdr:spPr bwMode="auto">
        <a:xfrm xmlns:a="http://schemas.openxmlformats.org/drawingml/2006/main">
          <a:off x="5884631" y="232472"/>
          <a:ext cx="1363554" cy="22676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00" b="1" dirty="0">
              <a:solidFill>
                <a:srgbClr val="000000"/>
              </a:solidFill>
              <a:cs typeface="Arial"/>
            </a:rPr>
            <a:t>Pilnībā + drīzāk piekrīt</a:t>
          </a:r>
        </a:p>
      </cdr:txBody>
    </cdr:sp>
  </cdr:relSizeAnchor>
</c:userShapes>
</file>

<file path=ppt/drawings/drawing3.xml><?xml version="1.0" encoding="utf-8"?>
<c:userShapes xmlns:c="http://schemas.openxmlformats.org/drawingml/2006/chart">
  <cdr:relSizeAnchor xmlns:cdr="http://schemas.openxmlformats.org/drawingml/2006/chartDrawing">
    <cdr:from>
      <cdr:x>0.55898</cdr:x>
      <cdr:y>0.04063</cdr:y>
    </cdr:from>
    <cdr:to>
      <cdr:x>0.76766</cdr:x>
      <cdr:y>0.08262</cdr:y>
    </cdr:to>
    <cdr:sp macro="" textlink="">
      <cdr:nvSpPr>
        <cdr:cNvPr id="2049" name="Text Box 1"/>
        <cdr:cNvSpPr txBox="1">
          <a:spLocks xmlns:a="http://schemas.openxmlformats.org/drawingml/2006/main" noChangeArrowheads="1"/>
        </cdr:cNvSpPr>
      </cdr:nvSpPr>
      <cdr:spPr bwMode="auto">
        <a:xfrm xmlns:a="http://schemas.openxmlformats.org/drawingml/2006/main">
          <a:off x="4175519" y="217585"/>
          <a:ext cx="1558817" cy="2248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00" b="1" dirty="0">
              <a:solidFill>
                <a:srgbClr val="000000"/>
              </a:solidFill>
              <a:cs typeface="Arial"/>
            </a:rPr>
            <a:t>Pilnībā + drīzāk nepiekrīt</a:t>
          </a:r>
          <a:endParaRPr lang="lv-LV" sz="1000" b="1" i="0" strike="noStrike" dirty="0">
            <a:solidFill>
              <a:srgbClr val="000000"/>
            </a:solidFill>
            <a:latin typeface="+mn-lt"/>
            <a:cs typeface="Arial"/>
          </a:endParaRPr>
        </a:p>
      </cdr:txBody>
    </cdr:sp>
  </cdr:relSizeAnchor>
  <cdr:relSizeAnchor xmlns:cdr="http://schemas.openxmlformats.org/drawingml/2006/chartDrawing">
    <cdr:from>
      <cdr:x>0.78778</cdr:x>
      <cdr:y>0.04341</cdr:y>
    </cdr:from>
    <cdr:to>
      <cdr:x>0.97032</cdr:x>
      <cdr:y>0.08576</cdr:y>
    </cdr:to>
    <cdr:sp macro="" textlink="">
      <cdr:nvSpPr>
        <cdr:cNvPr id="2050" name="Text Box 2"/>
        <cdr:cNvSpPr txBox="1">
          <a:spLocks xmlns:a="http://schemas.openxmlformats.org/drawingml/2006/main" noChangeArrowheads="1"/>
        </cdr:cNvSpPr>
      </cdr:nvSpPr>
      <cdr:spPr bwMode="auto">
        <a:xfrm xmlns:a="http://schemas.openxmlformats.org/drawingml/2006/main">
          <a:off x="5884631" y="232472"/>
          <a:ext cx="1363554" cy="22676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00" b="1" dirty="0">
              <a:solidFill>
                <a:srgbClr val="000000"/>
              </a:solidFill>
              <a:cs typeface="Arial"/>
            </a:rPr>
            <a:t>Pilnībā + drīzāk piekrīt</a:t>
          </a:r>
        </a:p>
      </cdr:txBody>
    </cdr:sp>
  </cdr:relSizeAnchor>
</c:userShapes>
</file>

<file path=ppt/drawings/drawing4.xml><?xml version="1.0" encoding="utf-8"?>
<c:userShapes xmlns:c="http://schemas.openxmlformats.org/drawingml/2006/chart">
  <cdr:relSizeAnchor xmlns:cdr="http://schemas.openxmlformats.org/drawingml/2006/chartDrawing">
    <cdr:from>
      <cdr:x>0.55898</cdr:x>
      <cdr:y>0.03823</cdr:y>
    </cdr:from>
    <cdr:to>
      <cdr:x>0.76766</cdr:x>
      <cdr:y>0.08022</cdr:y>
    </cdr:to>
    <cdr:sp macro="" textlink="">
      <cdr:nvSpPr>
        <cdr:cNvPr id="2049" name="Text Box 1"/>
        <cdr:cNvSpPr txBox="1">
          <a:spLocks xmlns:a="http://schemas.openxmlformats.org/drawingml/2006/main" noChangeArrowheads="1"/>
        </cdr:cNvSpPr>
      </cdr:nvSpPr>
      <cdr:spPr bwMode="auto">
        <a:xfrm xmlns:a="http://schemas.openxmlformats.org/drawingml/2006/main">
          <a:off x="3911454" y="218617"/>
          <a:ext cx="1460235" cy="2401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00" b="1" dirty="0">
              <a:solidFill>
                <a:srgbClr val="000000"/>
              </a:solidFill>
              <a:cs typeface="Arial"/>
            </a:rPr>
            <a:t>Nemaz + drīzāk nebaidos</a:t>
          </a:r>
          <a:endParaRPr lang="lv-LV" sz="1000" b="1" i="0" strike="noStrike" dirty="0">
            <a:solidFill>
              <a:srgbClr val="000000"/>
            </a:solidFill>
            <a:latin typeface="+mn-lt"/>
            <a:cs typeface="Arial"/>
          </a:endParaRPr>
        </a:p>
      </cdr:txBody>
    </cdr:sp>
  </cdr:relSizeAnchor>
  <cdr:relSizeAnchor xmlns:cdr="http://schemas.openxmlformats.org/drawingml/2006/chartDrawing">
    <cdr:from>
      <cdr:x>0.77338</cdr:x>
      <cdr:y>0.03823</cdr:y>
    </cdr:from>
    <cdr:to>
      <cdr:x>0.95592</cdr:x>
      <cdr:y>0.08058</cdr:y>
    </cdr:to>
    <cdr:sp macro="" textlink="">
      <cdr:nvSpPr>
        <cdr:cNvPr id="2050" name="Text Box 2"/>
        <cdr:cNvSpPr txBox="1">
          <a:spLocks xmlns:a="http://schemas.openxmlformats.org/drawingml/2006/main" noChangeArrowheads="1"/>
        </cdr:cNvSpPr>
      </cdr:nvSpPr>
      <cdr:spPr bwMode="auto">
        <a:xfrm xmlns:a="http://schemas.openxmlformats.org/drawingml/2006/main">
          <a:off x="5411740" y="218617"/>
          <a:ext cx="1277321" cy="24219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00" b="1" dirty="0">
              <a:solidFill>
                <a:srgbClr val="000000"/>
              </a:solidFill>
              <a:cs typeface="Arial"/>
            </a:rPr>
            <a:t>Ļoti + nedaudz baidos</a:t>
          </a:r>
        </a:p>
      </cdr:txBody>
    </cdr:sp>
  </cdr:relSizeAnchor>
</c:userShapes>
</file>

<file path=ppt/drawings/drawing5.xml><?xml version="1.0" encoding="utf-8"?>
<c:userShapes xmlns:c="http://schemas.openxmlformats.org/drawingml/2006/chart">
  <cdr:relSizeAnchor xmlns:cdr="http://schemas.openxmlformats.org/drawingml/2006/chartDrawing">
    <cdr:from>
      <cdr:x>0.55898</cdr:x>
      <cdr:y>0.03823</cdr:y>
    </cdr:from>
    <cdr:to>
      <cdr:x>0.76766</cdr:x>
      <cdr:y>0.08022</cdr:y>
    </cdr:to>
    <cdr:sp macro="" textlink="">
      <cdr:nvSpPr>
        <cdr:cNvPr id="2049" name="Text Box 1"/>
        <cdr:cNvSpPr txBox="1">
          <a:spLocks xmlns:a="http://schemas.openxmlformats.org/drawingml/2006/main" noChangeArrowheads="1"/>
        </cdr:cNvSpPr>
      </cdr:nvSpPr>
      <cdr:spPr bwMode="auto">
        <a:xfrm xmlns:a="http://schemas.openxmlformats.org/drawingml/2006/main">
          <a:off x="3911454" y="218617"/>
          <a:ext cx="1460235" cy="2401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00" b="1" dirty="0">
              <a:solidFill>
                <a:srgbClr val="000000"/>
              </a:solidFill>
              <a:cs typeface="Arial"/>
            </a:rPr>
            <a:t>Nemaz + drīzāk nebaidos</a:t>
          </a:r>
          <a:endParaRPr lang="lv-LV" sz="1000" b="1" i="0" strike="noStrike" dirty="0">
            <a:solidFill>
              <a:srgbClr val="000000"/>
            </a:solidFill>
            <a:latin typeface="+mn-lt"/>
            <a:cs typeface="Arial"/>
          </a:endParaRPr>
        </a:p>
      </cdr:txBody>
    </cdr:sp>
  </cdr:relSizeAnchor>
  <cdr:relSizeAnchor xmlns:cdr="http://schemas.openxmlformats.org/drawingml/2006/chartDrawing">
    <cdr:from>
      <cdr:x>0.77338</cdr:x>
      <cdr:y>0.03823</cdr:y>
    </cdr:from>
    <cdr:to>
      <cdr:x>0.95592</cdr:x>
      <cdr:y>0.08058</cdr:y>
    </cdr:to>
    <cdr:sp macro="" textlink="">
      <cdr:nvSpPr>
        <cdr:cNvPr id="2050" name="Text Box 2"/>
        <cdr:cNvSpPr txBox="1">
          <a:spLocks xmlns:a="http://schemas.openxmlformats.org/drawingml/2006/main" noChangeArrowheads="1"/>
        </cdr:cNvSpPr>
      </cdr:nvSpPr>
      <cdr:spPr bwMode="auto">
        <a:xfrm xmlns:a="http://schemas.openxmlformats.org/drawingml/2006/main">
          <a:off x="5411740" y="218617"/>
          <a:ext cx="1277321" cy="24219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00" b="1" dirty="0">
              <a:solidFill>
                <a:srgbClr val="000000"/>
              </a:solidFill>
              <a:cs typeface="Arial"/>
            </a:rPr>
            <a:t>Ļoti + nedaudz baidos</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F65E11-11B2-4379-8F3E-51A2AA2BCCB3}"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4CFF8-BBFC-457F-ADEE-139C3C561EF4}" type="slidenum">
              <a:rPr lang="en-US" smtClean="0"/>
              <a:t>‹#›</a:t>
            </a:fld>
            <a:endParaRPr lang="en-US"/>
          </a:p>
        </p:txBody>
      </p:sp>
    </p:spTree>
    <p:extLst>
      <p:ext uri="{BB962C8B-B14F-4D97-AF65-F5344CB8AC3E}">
        <p14:creationId xmlns:p14="http://schemas.microsoft.com/office/powerpoint/2010/main" val="381308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F65E11-11B2-4379-8F3E-51A2AA2BCCB3}"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4CFF8-BBFC-457F-ADEE-139C3C561EF4}" type="slidenum">
              <a:rPr lang="en-US" smtClean="0"/>
              <a:t>‹#›</a:t>
            </a:fld>
            <a:endParaRPr lang="en-US"/>
          </a:p>
        </p:txBody>
      </p:sp>
    </p:spTree>
    <p:extLst>
      <p:ext uri="{BB962C8B-B14F-4D97-AF65-F5344CB8AC3E}">
        <p14:creationId xmlns:p14="http://schemas.microsoft.com/office/powerpoint/2010/main" val="4161781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F65E11-11B2-4379-8F3E-51A2AA2BCCB3}"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4CFF8-BBFC-457F-ADEE-139C3C561EF4}" type="slidenum">
              <a:rPr lang="en-US" smtClean="0"/>
              <a:t>‹#›</a:t>
            </a:fld>
            <a:endParaRPr lang="en-US"/>
          </a:p>
        </p:txBody>
      </p:sp>
    </p:spTree>
    <p:extLst>
      <p:ext uri="{BB962C8B-B14F-4D97-AF65-F5344CB8AC3E}">
        <p14:creationId xmlns:p14="http://schemas.microsoft.com/office/powerpoint/2010/main" val="226675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F65E11-11B2-4379-8F3E-51A2AA2BCCB3}"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4CFF8-BBFC-457F-ADEE-139C3C561EF4}" type="slidenum">
              <a:rPr lang="en-US" smtClean="0"/>
              <a:t>‹#›</a:t>
            </a:fld>
            <a:endParaRPr lang="en-US"/>
          </a:p>
        </p:txBody>
      </p:sp>
    </p:spTree>
    <p:extLst>
      <p:ext uri="{BB962C8B-B14F-4D97-AF65-F5344CB8AC3E}">
        <p14:creationId xmlns:p14="http://schemas.microsoft.com/office/powerpoint/2010/main" val="3606581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F65E11-11B2-4379-8F3E-51A2AA2BCCB3}"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4CFF8-BBFC-457F-ADEE-139C3C561EF4}" type="slidenum">
              <a:rPr lang="en-US" smtClean="0"/>
              <a:t>‹#›</a:t>
            </a:fld>
            <a:endParaRPr lang="en-US"/>
          </a:p>
        </p:txBody>
      </p:sp>
    </p:spTree>
    <p:extLst>
      <p:ext uri="{BB962C8B-B14F-4D97-AF65-F5344CB8AC3E}">
        <p14:creationId xmlns:p14="http://schemas.microsoft.com/office/powerpoint/2010/main" val="3758680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F65E11-11B2-4379-8F3E-51A2AA2BCCB3}"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4CFF8-BBFC-457F-ADEE-139C3C561EF4}" type="slidenum">
              <a:rPr lang="en-US" smtClean="0"/>
              <a:t>‹#›</a:t>
            </a:fld>
            <a:endParaRPr lang="en-US"/>
          </a:p>
        </p:txBody>
      </p:sp>
    </p:spTree>
    <p:extLst>
      <p:ext uri="{BB962C8B-B14F-4D97-AF65-F5344CB8AC3E}">
        <p14:creationId xmlns:p14="http://schemas.microsoft.com/office/powerpoint/2010/main" val="2119372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F65E11-11B2-4379-8F3E-51A2AA2BCCB3}" type="datetimeFigureOut">
              <a:rPr lang="en-US" smtClean="0"/>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04CFF8-BBFC-457F-ADEE-139C3C561EF4}" type="slidenum">
              <a:rPr lang="en-US" smtClean="0"/>
              <a:t>‹#›</a:t>
            </a:fld>
            <a:endParaRPr lang="en-US"/>
          </a:p>
        </p:txBody>
      </p:sp>
    </p:spTree>
    <p:extLst>
      <p:ext uri="{BB962C8B-B14F-4D97-AF65-F5344CB8AC3E}">
        <p14:creationId xmlns:p14="http://schemas.microsoft.com/office/powerpoint/2010/main" val="4271674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F65E11-11B2-4379-8F3E-51A2AA2BCCB3}"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04CFF8-BBFC-457F-ADEE-139C3C561EF4}" type="slidenum">
              <a:rPr lang="en-US" smtClean="0"/>
              <a:t>‹#›</a:t>
            </a:fld>
            <a:endParaRPr lang="en-US"/>
          </a:p>
        </p:txBody>
      </p:sp>
    </p:spTree>
    <p:extLst>
      <p:ext uri="{BB962C8B-B14F-4D97-AF65-F5344CB8AC3E}">
        <p14:creationId xmlns:p14="http://schemas.microsoft.com/office/powerpoint/2010/main" val="1090702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65E11-11B2-4379-8F3E-51A2AA2BCCB3}" type="datetimeFigureOut">
              <a:rPr lang="en-US" smtClean="0"/>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04CFF8-BBFC-457F-ADEE-139C3C561EF4}" type="slidenum">
              <a:rPr lang="en-US" smtClean="0"/>
              <a:t>‹#›</a:t>
            </a:fld>
            <a:endParaRPr lang="en-US"/>
          </a:p>
        </p:txBody>
      </p:sp>
    </p:spTree>
    <p:extLst>
      <p:ext uri="{BB962C8B-B14F-4D97-AF65-F5344CB8AC3E}">
        <p14:creationId xmlns:p14="http://schemas.microsoft.com/office/powerpoint/2010/main" val="3964601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F65E11-11B2-4379-8F3E-51A2AA2BCCB3}"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4CFF8-BBFC-457F-ADEE-139C3C561EF4}" type="slidenum">
              <a:rPr lang="en-US" smtClean="0"/>
              <a:t>‹#›</a:t>
            </a:fld>
            <a:endParaRPr lang="en-US"/>
          </a:p>
        </p:txBody>
      </p:sp>
    </p:spTree>
    <p:extLst>
      <p:ext uri="{BB962C8B-B14F-4D97-AF65-F5344CB8AC3E}">
        <p14:creationId xmlns:p14="http://schemas.microsoft.com/office/powerpoint/2010/main" val="953143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F65E11-11B2-4379-8F3E-51A2AA2BCCB3}"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4CFF8-BBFC-457F-ADEE-139C3C561EF4}" type="slidenum">
              <a:rPr lang="en-US" smtClean="0"/>
              <a:t>‹#›</a:t>
            </a:fld>
            <a:endParaRPr lang="en-US"/>
          </a:p>
        </p:txBody>
      </p:sp>
    </p:spTree>
    <p:extLst>
      <p:ext uri="{BB962C8B-B14F-4D97-AF65-F5344CB8AC3E}">
        <p14:creationId xmlns:p14="http://schemas.microsoft.com/office/powerpoint/2010/main" val="135354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65E11-11B2-4379-8F3E-51A2AA2BCCB3}" type="datetimeFigureOut">
              <a:rPr lang="en-US" smtClean="0"/>
              <a:t>2/7/2023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4CFF8-BBFC-457F-ADEE-139C3C561EF4}" type="slidenum">
              <a:rPr lang="en-US" smtClean="0"/>
              <a:t>‹#›</a:t>
            </a:fld>
            <a:endParaRPr lang="en-US"/>
          </a:p>
        </p:txBody>
      </p:sp>
      <p:pic>
        <p:nvPicPr>
          <p:cNvPr id="8" name="Picture 7">
            <a:extLst>
              <a:ext uri="{FF2B5EF4-FFF2-40B4-BE49-F238E27FC236}">
                <a16:creationId xmlns:a16="http://schemas.microsoft.com/office/drawing/2014/main" id="{1AAD6E54-B7F1-5363-0E8F-60A6F0AAD9E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extLst>
      <p:ext uri="{BB962C8B-B14F-4D97-AF65-F5344CB8AC3E}">
        <p14:creationId xmlns:p14="http://schemas.microsoft.com/office/powerpoint/2010/main" val="2227282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latvianfacts.lv/"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DF91FB-1FC2-46D6-6848-2593ED68A1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
        <p:nvSpPr>
          <p:cNvPr id="2" name="Rectangle 1">
            <a:extLst>
              <a:ext uri="{FF2B5EF4-FFF2-40B4-BE49-F238E27FC236}">
                <a16:creationId xmlns:a16="http://schemas.microsoft.com/office/drawing/2014/main" id="{D617935A-8324-F818-3B74-D2B5D5562BC4}"/>
              </a:ext>
            </a:extLst>
          </p:cNvPr>
          <p:cNvSpPr>
            <a:spLocks noChangeArrowheads="1"/>
          </p:cNvSpPr>
          <p:nvPr/>
        </p:nvSpPr>
        <p:spPr bwMode="auto">
          <a:xfrm>
            <a:off x="1905000" y="5338732"/>
            <a:ext cx="5334000" cy="422395"/>
          </a:xfrm>
          <a:prstGeom prst="rect">
            <a:avLst/>
          </a:prstGeom>
          <a:noFill/>
          <a:ln w="9525">
            <a:noFill/>
            <a:miter lim="800000"/>
            <a:headEnd/>
            <a:tailEnd/>
          </a:ln>
        </p:spPr>
        <p:txBody>
          <a:bodyPr/>
          <a:lstStyle/>
          <a:p>
            <a:pPr marL="342900" indent="-342900" algn="ctr" eaLnBrk="1" hangingPunct="1">
              <a:spcBef>
                <a:spcPct val="20000"/>
              </a:spcBef>
              <a:defRPr/>
            </a:pPr>
            <a:r>
              <a:rPr lang="lv-LV" altLang="lv-LV" dirty="0">
                <a:solidFill>
                  <a:schemeClr val="bg1"/>
                </a:solidFill>
                <a:latin typeface="+mj-lt"/>
              </a:rPr>
              <a:t>© “Latvijas Fakti”, 2022.gada decembris</a:t>
            </a:r>
          </a:p>
        </p:txBody>
      </p:sp>
      <p:sp>
        <p:nvSpPr>
          <p:cNvPr id="3" name="Rectangle 2">
            <a:extLst>
              <a:ext uri="{FF2B5EF4-FFF2-40B4-BE49-F238E27FC236}">
                <a16:creationId xmlns:a16="http://schemas.microsoft.com/office/drawing/2014/main" id="{0BDD5139-8627-74E8-BCDA-7F16961E5338}"/>
              </a:ext>
            </a:extLst>
          </p:cNvPr>
          <p:cNvSpPr>
            <a:spLocks noChangeArrowheads="1"/>
          </p:cNvSpPr>
          <p:nvPr/>
        </p:nvSpPr>
        <p:spPr bwMode="auto">
          <a:xfrm>
            <a:off x="1407319" y="3786189"/>
            <a:ext cx="6400800" cy="455670"/>
          </a:xfrm>
          <a:prstGeom prst="rect">
            <a:avLst/>
          </a:prstGeom>
          <a:noFill/>
          <a:ln w="9525">
            <a:noFill/>
            <a:miter lim="800000"/>
            <a:headEnd/>
            <a:tailEnd/>
          </a:ln>
        </p:spPr>
        <p:txBody>
          <a:bodyPr/>
          <a:lstStyle/>
          <a:p>
            <a:pPr marL="342900" indent="-342900" algn="ctr" eaLnBrk="1" hangingPunct="1">
              <a:spcBef>
                <a:spcPct val="20000"/>
              </a:spcBef>
              <a:defRPr/>
            </a:pPr>
            <a:r>
              <a:rPr lang="lv-LV" altLang="lv-LV" sz="2000" dirty="0">
                <a:solidFill>
                  <a:schemeClr val="bg1"/>
                </a:solidFill>
                <a:latin typeface="+mj-lt"/>
              </a:rPr>
              <a:t>SABIEDRISKĀS DOMAS APTAUJA</a:t>
            </a:r>
            <a:endParaRPr lang="en-GB" altLang="lv-LV" sz="2000" dirty="0">
              <a:solidFill>
                <a:schemeClr val="bg1"/>
              </a:solidFill>
              <a:latin typeface="+mj-lt"/>
            </a:endParaRPr>
          </a:p>
        </p:txBody>
      </p:sp>
      <p:sp>
        <p:nvSpPr>
          <p:cNvPr id="8" name="Rectangle 9">
            <a:extLst>
              <a:ext uri="{FF2B5EF4-FFF2-40B4-BE49-F238E27FC236}">
                <a16:creationId xmlns:a16="http://schemas.microsoft.com/office/drawing/2014/main" id="{65EAF7B9-4934-119A-2E5E-F9884CA6EEC2}"/>
              </a:ext>
            </a:extLst>
          </p:cNvPr>
          <p:cNvSpPr>
            <a:spLocks noChangeArrowheads="1"/>
          </p:cNvSpPr>
          <p:nvPr/>
        </p:nvSpPr>
        <p:spPr bwMode="auto">
          <a:xfrm>
            <a:off x="714375" y="1598226"/>
            <a:ext cx="7786688" cy="1473586"/>
          </a:xfrm>
          <a:prstGeom prst="rect">
            <a:avLst/>
          </a:prstGeom>
          <a:noFill/>
          <a:ln w="9525">
            <a:noFill/>
            <a:miter lim="800000"/>
            <a:headEnd/>
            <a:tailEnd/>
          </a:ln>
          <a:effectLst/>
        </p:spPr>
        <p:txBody>
          <a:bodyPr/>
          <a:lstStyle/>
          <a:p>
            <a:pPr algn="ctr" fontAlgn="auto">
              <a:lnSpc>
                <a:spcPct val="120000"/>
              </a:lnSpc>
              <a:spcBef>
                <a:spcPts val="1200"/>
              </a:spcBef>
              <a:spcAft>
                <a:spcPts val="0"/>
              </a:spcAft>
              <a:defRPr/>
            </a:pPr>
            <a:r>
              <a:rPr lang="lv-LV" sz="32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j-lt"/>
              </a:rPr>
              <a:t>Pētījums par sabiedrībā aktuāliem jautājumiem </a:t>
            </a:r>
          </a:p>
        </p:txBody>
      </p:sp>
    </p:spTree>
    <p:extLst>
      <p:ext uri="{BB962C8B-B14F-4D97-AF65-F5344CB8AC3E}">
        <p14:creationId xmlns:p14="http://schemas.microsoft.com/office/powerpoint/2010/main" val="3824281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FD7007-EDFA-A34A-4979-84A88286C603}"/>
              </a:ext>
            </a:extLst>
          </p:cNvPr>
          <p:cNvSpPr>
            <a:spLocks noChangeArrowheads="1"/>
          </p:cNvSpPr>
          <p:nvPr/>
        </p:nvSpPr>
        <p:spPr bwMode="auto">
          <a:xfrm>
            <a:off x="539552" y="332656"/>
            <a:ext cx="8136904" cy="6037147"/>
          </a:xfrm>
          <a:prstGeom prst="rect">
            <a:avLst/>
          </a:prstGeom>
          <a:noFill/>
          <a:ln w="9525">
            <a:noFill/>
            <a:miter lim="800000"/>
            <a:headEnd/>
            <a:tailEnd/>
          </a:ln>
        </p:spPr>
        <p:txBody>
          <a:bodyPr/>
          <a:lstStyle/>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Pētījuma rezultātu analīze atklāj, ka sabiedrības skatījumā Latvijas mediji biežāk varētu informēt par šādām tēmām:</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Par ekonomiku;</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Par sociāliem jautājumiem;</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Par veselības aprūpi;</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Par tehnoloģiju ziņām;</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Par ziņām Latvijas reģionos;</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Par vides aizsardzību.</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Sociālos medijos savu attieksmi pret tajos publicēto saturu biežāk pauž aptaujātie jaunieši, pievienojot reakcijas (</a:t>
            </a:r>
            <a:r>
              <a:rPr lang="lv-LV" sz="1100" dirty="0" err="1">
                <a:solidFill>
                  <a:srgbClr val="000000"/>
                </a:solidFill>
                <a:latin typeface="Calibri" pitchFamily="34" charset="0"/>
              </a:rPr>
              <a:t>emodži</a:t>
            </a:r>
            <a:r>
              <a:rPr lang="lv-LV" sz="1100" dirty="0">
                <a:solidFill>
                  <a:srgbClr val="000000"/>
                </a:solidFill>
                <a:latin typeface="Calibri" pitchFamily="34" charset="0"/>
              </a:rPr>
              <a:t>, patīk (</a:t>
            </a:r>
            <a:r>
              <a:rPr lang="lv-LV" sz="1100" dirty="0" err="1">
                <a:solidFill>
                  <a:srgbClr val="000000"/>
                </a:solidFill>
                <a:latin typeface="Calibri" pitchFamily="34" charset="0"/>
              </a:rPr>
              <a:t>like</a:t>
            </a:r>
            <a:r>
              <a:rPr lang="lv-LV" sz="1100" dirty="0">
                <a:solidFill>
                  <a:srgbClr val="000000"/>
                </a:solidFill>
                <a:latin typeface="Calibri" pitchFamily="34" charset="0"/>
              </a:rPr>
              <a:t>) zīmes u.tml.) vai daloties ar publicēto saturu. Taču arī pārējo respondentu vidū šīs darbības laiku pa laikam veic lielākā daļa aptaujāto. Vismaz reizi nedēļā:</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Reakcijas (</a:t>
            </a:r>
            <a:r>
              <a:rPr lang="lv-LV" sz="1100" dirty="0" err="1">
                <a:solidFill>
                  <a:srgbClr val="000000"/>
                </a:solidFill>
                <a:latin typeface="Calibri" pitchFamily="34" charset="0"/>
              </a:rPr>
              <a:t>emodži</a:t>
            </a:r>
            <a:r>
              <a:rPr lang="lv-LV" sz="1100" dirty="0">
                <a:solidFill>
                  <a:srgbClr val="000000"/>
                </a:solidFill>
                <a:latin typeface="Calibri" pitchFamily="34" charset="0"/>
              </a:rPr>
              <a:t>, patīk (</a:t>
            </a:r>
            <a:r>
              <a:rPr lang="lv-LV" sz="1100" dirty="0" err="1">
                <a:solidFill>
                  <a:srgbClr val="000000"/>
                </a:solidFill>
                <a:latin typeface="Calibri" pitchFamily="34" charset="0"/>
              </a:rPr>
              <a:t>like</a:t>
            </a:r>
            <a:r>
              <a:rPr lang="lv-LV" sz="1100" dirty="0">
                <a:solidFill>
                  <a:srgbClr val="000000"/>
                </a:solidFill>
                <a:latin typeface="Calibri" pitchFamily="34" charset="0"/>
              </a:rPr>
              <a:t>) zīmes u.tml.) pievieno 30% aptaujāto Latvijas iedzīvotāju;</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Ar publicēto saturu dalās 21% aptaujas dalībnieku;</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Komentārus raksta 12% respondentu.</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Sabiedrībā pieaug pārliecība par spēju atpazīt uzticamu informāciju no maldinošas. Vairākums (58%; +5% salīdzinājumā ar 2022.g. maiju) aptaujāto iedzīvotāju uzskata, ka parasti spēj atpazīt, kura informācija medijos ir uzticama un kura tendencioza vai “safabricēta”. 27% (+6% salīdzinājumā ar maiju) pētījuma dalībnieku ir </a:t>
            </a:r>
            <a:r>
              <a:rPr lang="lv-LV" sz="1100" dirty="0" err="1">
                <a:solidFill>
                  <a:srgbClr val="000000"/>
                </a:solidFill>
                <a:latin typeface="Calibri" pitchFamily="34" charset="0"/>
              </a:rPr>
              <a:t>saskārušies</a:t>
            </a:r>
            <a:r>
              <a:rPr lang="lv-LV" sz="1100" dirty="0">
                <a:solidFill>
                  <a:srgbClr val="000000"/>
                </a:solidFill>
                <a:latin typeface="Calibri" pitchFamily="34" charset="0"/>
              </a:rPr>
              <a:t> ar negatīvu pieredzi mediju izmantošanā, kad ir gadījies noticēt maldinošai informācijai medijos, to saprotot tikai vēlāk. Tikai 8% aptaujāto Latvijas iedzīvotāju savu spēju atpazīt uzticamu informāciju no maldinošas vērtēja kritiski, norādot, ka viņiem trūkst kompetences šajā jautājumā. </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Domājot par apkures mēnešiem šajā ziemā, divas trešdaļas (66%; -5% salīdzinājumā ar maiju) aptaujāto Latvijas iedzīvotāju pauda viedokli, ka visticamāk viņu mājsaimniecības dzīves līmenis pasliktināsies. Pēc 29% (+8% salīdzinājumā ar maiju) respondentu domām, viņu mājsaimniecības dzīves līmenis būtiski nemainīsies.</a:t>
            </a:r>
          </a:p>
        </p:txBody>
      </p:sp>
    </p:spTree>
    <p:extLst>
      <p:ext uri="{BB962C8B-B14F-4D97-AF65-F5344CB8AC3E}">
        <p14:creationId xmlns:p14="http://schemas.microsoft.com/office/powerpoint/2010/main" val="1509238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C717FD-1566-A8D5-B31C-B0E9F050789A}"/>
              </a:ext>
            </a:extLst>
          </p:cNvPr>
          <p:cNvSpPr>
            <a:spLocks noChangeArrowheads="1"/>
          </p:cNvSpPr>
          <p:nvPr/>
        </p:nvSpPr>
        <p:spPr bwMode="auto">
          <a:xfrm>
            <a:off x="539552" y="332656"/>
            <a:ext cx="8136904" cy="6037147"/>
          </a:xfrm>
          <a:prstGeom prst="rect">
            <a:avLst/>
          </a:prstGeom>
          <a:noFill/>
          <a:ln w="9525">
            <a:noFill/>
            <a:miter lim="800000"/>
            <a:headEnd/>
            <a:tailEnd/>
          </a:ln>
        </p:spPr>
        <p:txBody>
          <a:bodyPr/>
          <a:lstStyle/>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Tāpat kā maijā, arī decembrī dominējošo daļu (81%) Latvijas iedzīvotāju ļoti satrauc pašreiz vērojamais cenu kāpums dažādām precēm un pakalpojumiem.</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Pieaug iedzīvotāju skaits, kuri ir gatavi pieciest cenu kāpumu, ja tas līdzētu apstādināt karu Ukrainā/ Eiropā, decembrī pārsniedzot 50% robežu (tā atbildēja 52%; +8% salīdzinājumā ar maiju).</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Pieaug ticība valsts atbalstam  energoresursu krīzes un inflācijas apstākļos. 22% (+8% salīdzinājumā ar maiju) aptaujāto Latvijas iedzīvotāju tic, ka valdības atbalsts kompensēs daļu mājsaimniecības izdevumu. Tomēr aizvien valda pretējs uzskats, valdības iespējamajam atbalstam netic katrs otrais (50%; -12% salīdzinājumā ar maiju) iedzīvotājs.</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Vairāk nekā divas trešdaļas aptaujātie Latvijas iedzīvotāji savā dzīvē visvairāk baidās, ka:</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cietīs no </a:t>
            </a:r>
            <a:r>
              <a:rPr lang="lv-LV" sz="1100" dirty="0" err="1">
                <a:solidFill>
                  <a:srgbClr val="000000"/>
                </a:solidFill>
                <a:latin typeface="Calibri" pitchFamily="34" charset="0"/>
              </a:rPr>
              <a:t>energocenu</a:t>
            </a:r>
            <a:r>
              <a:rPr lang="lv-LV" sz="1100" dirty="0">
                <a:solidFill>
                  <a:srgbClr val="000000"/>
                </a:solidFill>
                <a:latin typeface="Calibri" pitchFamily="34" charset="0"/>
              </a:rPr>
              <a:t> kāpuma vai inflācijas, kas samazinās pirktspēju, nevarēs apmaksāt rēķinus (baidās 72% iedzīvotāju);</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saslimšanas gadījumā nesaņems pietiekami kvalitatīvus medicīniskos pakalpojumus (baidās 72% respondentu);</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saslimšanas gadījumā nevarēs samaksāt par ārstēšanos (67%);</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vecumdienās cietīs trūkumu (piem., nesaņems izdzīvošanai pietiekami lielu pensiju) (66%).</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Salīdzinājumā ar 2021.g. nogali, šogad sabiedrības bažas visbūtiskāk mainījušās šādos jautājumos:</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No 34% uz 58% pieaudzis iedzīvotāju skaits, kuri baidās ciest karadarbībā, jo Latvijai kāds varētu uzbrukt;</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No 52% uz 27% samazinājies iedzīvotāju skaits, kuri baidās saslimt ar Covid 19.</a:t>
            </a:r>
          </a:p>
        </p:txBody>
      </p:sp>
    </p:spTree>
    <p:extLst>
      <p:ext uri="{BB962C8B-B14F-4D97-AF65-F5344CB8AC3E}">
        <p14:creationId xmlns:p14="http://schemas.microsoft.com/office/powerpoint/2010/main" val="214624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04583D-3E42-4625-F7DD-89CB937A2286}"/>
              </a:ext>
            </a:extLst>
          </p:cNvPr>
          <p:cNvSpPr>
            <a:spLocks noChangeArrowheads="1"/>
          </p:cNvSpPr>
          <p:nvPr/>
        </p:nvSpPr>
        <p:spPr bwMode="auto">
          <a:xfrm>
            <a:off x="914400" y="2863970"/>
            <a:ext cx="7239000" cy="831013"/>
          </a:xfrm>
          <a:prstGeom prst="rect">
            <a:avLst/>
          </a:prstGeom>
          <a:noFill/>
          <a:ln w="9525">
            <a:noFill/>
            <a:miter lim="800000"/>
            <a:headEnd/>
            <a:tailEnd/>
          </a:ln>
          <a:effectLst/>
        </p:spPr>
        <p:txBody>
          <a:bodyPr/>
          <a:lstStyle/>
          <a:p>
            <a:pPr algn="ctr">
              <a:lnSpc>
                <a:spcPct val="130000"/>
              </a:lnSpc>
              <a:defRPr/>
            </a:pPr>
            <a:r>
              <a:rPr lang="lv-LV" sz="2400" dirty="0">
                <a:solidFill>
                  <a:srgbClr val="000099"/>
                </a:solidFill>
                <a:effectLst>
                  <a:outerShdw blurRad="38100" dist="38100" dir="2700000" algn="tl">
                    <a:srgbClr val="C0C0C0"/>
                  </a:outerShdw>
                </a:effectLst>
                <a:latin typeface="+mj-lt"/>
              </a:rPr>
              <a:t>3. Attieksme pret karu Ukrainā</a:t>
            </a:r>
            <a:endParaRPr lang="en-GB" sz="2400" dirty="0">
              <a:solidFill>
                <a:srgbClr val="000099"/>
              </a:solidFill>
              <a:effectLst>
                <a:outerShdw blurRad="38100" dist="38100" dir="2700000" algn="tl">
                  <a:srgbClr val="C0C0C0"/>
                </a:outerShdw>
              </a:effectLst>
              <a:latin typeface="+mj-lt"/>
            </a:endParaRPr>
          </a:p>
        </p:txBody>
      </p:sp>
      <p:sp>
        <p:nvSpPr>
          <p:cNvPr id="3" name="Slide Number Placeholder 2">
            <a:extLst>
              <a:ext uri="{FF2B5EF4-FFF2-40B4-BE49-F238E27FC236}">
                <a16:creationId xmlns:a16="http://schemas.microsoft.com/office/drawing/2014/main" id="{53938CFD-3768-9F86-09ED-444767362E0F}"/>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12</a:t>
            </a:fld>
            <a:endParaRPr lang="en-AU" dirty="0"/>
          </a:p>
        </p:txBody>
      </p:sp>
    </p:spTree>
    <p:extLst>
      <p:ext uri="{BB962C8B-B14F-4D97-AF65-F5344CB8AC3E}">
        <p14:creationId xmlns:p14="http://schemas.microsoft.com/office/powerpoint/2010/main" val="266146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1DB16192-7BA5-3B42-2ED3-F4D3C2617D7E}"/>
              </a:ext>
            </a:extLst>
          </p:cNvPr>
          <p:cNvSpPr txBox="1">
            <a:spLocks/>
          </p:cNvSpPr>
          <p:nvPr/>
        </p:nvSpPr>
        <p:spPr>
          <a:xfrm>
            <a:off x="250165" y="502462"/>
            <a:ext cx="8744303" cy="291166"/>
          </a:xfrm>
          <a:prstGeom prst="rect">
            <a:avLst/>
          </a:prstGeom>
        </p:spPr>
        <p:txBody>
          <a:bodyPr/>
          <a:lstStyle/>
          <a:p>
            <a:pPr marL="342900" indent="-342900" eaLnBrk="0" hangingPunct="0">
              <a:spcBef>
                <a:spcPct val="20000"/>
              </a:spcBef>
              <a:defRPr/>
            </a:pPr>
            <a:r>
              <a:rPr lang="lv-LV" sz="1100" dirty="0">
                <a:latin typeface="+mn-lt"/>
              </a:rPr>
              <a:t>Cik lielā mērā Jūs pats/-i personīgi atbalstāt … ?</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3" name="Chart 2">
            <a:extLst>
              <a:ext uri="{FF2B5EF4-FFF2-40B4-BE49-F238E27FC236}">
                <a16:creationId xmlns:a16="http://schemas.microsoft.com/office/drawing/2014/main" id="{5BA799CE-A963-201D-B1E0-9397D1FF0B37}"/>
              </a:ext>
            </a:extLst>
          </p:cNvPr>
          <p:cNvGraphicFramePr/>
          <p:nvPr/>
        </p:nvGraphicFramePr>
        <p:xfrm>
          <a:off x="250164" y="1130064"/>
          <a:ext cx="5742200" cy="43615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6C5543C5-11DF-A927-5954-92B59CC83104}"/>
              </a:ext>
            </a:extLst>
          </p:cNvPr>
          <p:cNvGraphicFramePr/>
          <p:nvPr/>
        </p:nvGraphicFramePr>
        <p:xfrm>
          <a:off x="6078621" y="1139088"/>
          <a:ext cx="2915847" cy="442495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9A789A5-8B8F-F17F-49FE-8A52465AFB33}"/>
              </a:ext>
            </a:extLst>
          </p:cNvPr>
          <p:cNvSpPr txBox="1"/>
          <p:nvPr/>
        </p:nvSpPr>
        <p:spPr>
          <a:xfrm>
            <a:off x="4570413" y="5673839"/>
            <a:ext cx="2114681" cy="246221"/>
          </a:xfrm>
          <a:prstGeom prst="rect">
            <a:avLst/>
          </a:prstGeom>
          <a:noFill/>
        </p:spPr>
        <p:txBody>
          <a:bodyPr wrap="none" rtlCol="0">
            <a:spAutoFit/>
          </a:bodyPr>
          <a:lstStyle/>
          <a:p>
            <a:r>
              <a:rPr lang="lv-LV" sz="1000" dirty="0"/>
              <a:t>Bāze: visi aptaujas dalībnieki; n=1057</a:t>
            </a:r>
          </a:p>
        </p:txBody>
      </p:sp>
      <p:cxnSp>
        <p:nvCxnSpPr>
          <p:cNvPr id="6" name="Straight Connector 5">
            <a:extLst>
              <a:ext uri="{FF2B5EF4-FFF2-40B4-BE49-F238E27FC236}">
                <a16:creationId xmlns:a16="http://schemas.microsoft.com/office/drawing/2014/main" id="{6AC31499-55A4-5828-3C94-CD8AB54A5609}"/>
              </a:ext>
            </a:extLst>
          </p:cNvPr>
          <p:cNvCxnSpPr>
            <a:cxnSpLocks/>
          </p:cNvCxnSpPr>
          <p:nvPr/>
        </p:nvCxnSpPr>
        <p:spPr>
          <a:xfrm>
            <a:off x="6035493" y="1035173"/>
            <a:ext cx="0" cy="4528868"/>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7" name="Title 12">
            <a:extLst>
              <a:ext uri="{FF2B5EF4-FFF2-40B4-BE49-F238E27FC236}">
                <a16:creationId xmlns:a16="http://schemas.microsoft.com/office/drawing/2014/main" id="{2AD85BE5-9297-CEF8-CD45-E56556F412C5}"/>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 pret karu Ukrainā</a:t>
            </a:r>
          </a:p>
        </p:txBody>
      </p:sp>
      <p:sp>
        <p:nvSpPr>
          <p:cNvPr id="8" name="Slide Number Placeholder 2">
            <a:extLst>
              <a:ext uri="{FF2B5EF4-FFF2-40B4-BE49-F238E27FC236}">
                <a16:creationId xmlns:a16="http://schemas.microsoft.com/office/drawing/2014/main" id="{49086CA6-B7EF-2DA0-1B55-E3493D2949CF}"/>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13</a:t>
            </a:fld>
            <a:endParaRPr lang="en-AU" dirty="0"/>
          </a:p>
        </p:txBody>
      </p:sp>
    </p:spTree>
    <p:extLst>
      <p:ext uri="{BB962C8B-B14F-4D97-AF65-F5344CB8AC3E}">
        <p14:creationId xmlns:p14="http://schemas.microsoft.com/office/powerpoint/2010/main" val="4290706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8DDA40BE-C8AD-2629-8921-F65134295FC8}"/>
              </a:ext>
            </a:extLst>
          </p:cNvPr>
          <p:cNvSpPr txBox="1">
            <a:spLocks/>
          </p:cNvSpPr>
          <p:nvPr/>
        </p:nvSpPr>
        <p:spPr>
          <a:xfrm>
            <a:off x="250165" y="480446"/>
            <a:ext cx="8744303" cy="240225"/>
          </a:xfrm>
          <a:prstGeom prst="rect">
            <a:avLst/>
          </a:prstGeom>
        </p:spPr>
        <p:txBody>
          <a:bodyPr/>
          <a:lstStyle/>
          <a:p>
            <a:pPr marL="342900" indent="-342900" eaLnBrk="0" hangingPunct="0">
              <a:spcBef>
                <a:spcPct val="20000"/>
              </a:spcBef>
              <a:defRPr/>
            </a:pPr>
            <a:r>
              <a:rPr lang="lv-LV" sz="1100" dirty="0">
                <a:latin typeface="+mn-lt"/>
              </a:rPr>
              <a:t>Cik lielā mērā Jūs pats/-i personīgi atbalstāt … ?</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itle 12">
            <a:extLst>
              <a:ext uri="{FF2B5EF4-FFF2-40B4-BE49-F238E27FC236}">
                <a16:creationId xmlns:a16="http://schemas.microsoft.com/office/drawing/2014/main" id="{3E1CDC46-C7F8-A8BF-001B-D720E495C5DA}"/>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 pret karu Ukrainā</a:t>
            </a:r>
          </a:p>
        </p:txBody>
      </p:sp>
      <p:graphicFrame>
        <p:nvGraphicFramePr>
          <p:cNvPr id="8" name="Chart 7">
            <a:extLst>
              <a:ext uri="{FF2B5EF4-FFF2-40B4-BE49-F238E27FC236}">
                <a16:creationId xmlns:a16="http://schemas.microsoft.com/office/drawing/2014/main" id="{0EB9581F-8682-7D3E-5E30-FDF65385D7DC}"/>
              </a:ext>
            </a:extLst>
          </p:cNvPr>
          <p:cNvGraphicFramePr/>
          <p:nvPr>
            <p:extLst>
              <p:ext uri="{D42A27DB-BD31-4B8C-83A1-F6EECF244321}">
                <p14:modId xmlns:p14="http://schemas.microsoft.com/office/powerpoint/2010/main" val="1088887269"/>
              </p:ext>
            </p:extLst>
          </p:nvPr>
        </p:nvGraphicFramePr>
        <p:xfrm>
          <a:off x="604434" y="965422"/>
          <a:ext cx="7919634" cy="430400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D4846E1C-F330-1366-0DDA-4883335E5751}"/>
              </a:ext>
            </a:extLst>
          </p:cNvPr>
          <p:cNvSpPr txBox="1"/>
          <p:nvPr/>
        </p:nvSpPr>
        <p:spPr>
          <a:xfrm>
            <a:off x="4692058" y="5448528"/>
            <a:ext cx="2114681" cy="246221"/>
          </a:xfrm>
          <a:prstGeom prst="rect">
            <a:avLst/>
          </a:prstGeom>
          <a:noFill/>
        </p:spPr>
        <p:txBody>
          <a:bodyPr wrap="none" rtlCol="0">
            <a:spAutoFit/>
          </a:bodyPr>
          <a:lstStyle/>
          <a:p>
            <a:r>
              <a:rPr lang="lv-LV" sz="1000" dirty="0"/>
              <a:t>Bāze: visi aptaujas dalībnieki; n=1057</a:t>
            </a:r>
          </a:p>
        </p:txBody>
      </p:sp>
      <p:sp>
        <p:nvSpPr>
          <p:cNvPr id="10" name="Rectangle 23">
            <a:extLst>
              <a:ext uri="{FF2B5EF4-FFF2-40B4-BE49-F238E27FC236}">
                <a16:creationId xmlns:a16="http://schemas.microsoft.com/office/drawing/2014/main" id="{06A1F47F-3B92-CD0A-AD91-41CBF2994110}"/>
              </a:ext>
            </a:extLst>
          </p:cNvPr>
          <p:cNvSpPr>
            <a:spLocks noChangeArrowheads="1"/>
          </p:cNvSpPr>
          <p:nvPr/>
        </p:nvSpPr>
        <p:spPr bwMode="auto">
          <a:xfrm>
            <a:off x="6886809" y="651166"/>
            <a:ext cx="770179" cy="246221"/>
          </a:xfrm>
          <a:prstGeom prst="rect">
            <a:avLst/>
          </a:prstGeom>
          <a:noFill/>
          <a:ln w="9525">
            <a:noFill/>
            <a:miter lim="800000"/>
            <a:headEnd/>
            <a:tailEnd/>
          </a:ln>
        </p:spPr>
        <p:txBody>
          <a:bodyPr wrap="square" lIns="90000" rIns="90000">
            <a:spAutoFit/>
          </a:bodyPr>
          <a:lstStyle/>
          <a:p>
            <a:r>
              <a:rPr lang="lv-LV" sz="1000" b="1" dirty="0">
                <a:solidFill>
                  <a:srgbClr val="000000"/>
                </a:solidFill>
                <a:latin typeface="Calibri" pitchFamily="34" charset="0"/>
              </a:rPr>
              <a:t>2022 XII</a:t>
            </a:r>
            <a:endParaRPr lang="en-GB" sz="1000" b="1" dirty="0">
              <a:solidFill>
                <a:srgbClr val="000000"/>
              </a:solidFill>
              <a:latin typeface="Calibri" pitchFamily="34" charset="0"/>
            </a:endParaRPr>
          </a:p>
        </p:txBody>
      </p:sp>
      <p:sp>
        <p:nvSpPr>
          <p:cNvPr id="11" name="Rectangle 22">
            <a:extLst>
              <a:ext uri="{FF2B5EF4-FFF2-40B4-BE49-F238E27FC236}">
                <a16:creationId xmlns:a16="http://schemas.microsoft.com/office/drawing/2014/main" id="{9D8EF8E9-42FE-BFCD-9E5F-346E3A5B3F78}"/>
              </a:ext>
            </a:extLst>
          </p:cNvPr>
          <p:cNvSpPr>
            <a:spLocks noChangeArrowheads="1"/>
          </p:cNvSpPr>
          <p:nvPr/>
        </p:nvSpPr>
        <p:spPr bwMode="auto">
          <a:xfrm>
            <a:off x="6608654" y="643941"/>
            <a:ext cx="185451" cy="187844"/>
          </a:xfrm>
          <a:prstGeom prst="rect">
            <a:avLst/>
          </a:prstGeom>
          <a:solidFill>
            <a:schemeClr val="accent6"/>
          </a:solidFill>
          <a:ln w="9525">
            <a:noFill/>
            <a:miter lim="800000"/>
            <a:headEnd/>
            <a:tailEnd/>
          </a:ln>
        </p:spPr>
        <p:txBody>
          <a:bodyPr wrap="none" anchor="ctr"/>
          <a:lstStyle/>
          <a:p>
            <a:endParaRPr lang="lv-LV" sz="1100">
              <a:latin typeface="Calibri" pitchFamily="34" charset="0"/>
            </a:endParaRPr>
          </a:p>
        </p:txBody>
      </p:sp>
      <p:sp>
        <p:nvSpPr>
          <p:cNvPr id="12" name="Rectangle 22">
            <a:extLst>
              <a:ext uri="{FF2B5EF4-FFF2-40B4-BE49-F238E27FC236}">
                <a16:creationId xmlns:a16="http://schemas.microsoft.com/office/drawing/2014/main" id="{1604D2E8-71BF-0B68-16B3-AD4AC95643C5}"/>
              </a:ext>
            </a:extLst>
          </p:cNvPr>
          <p:cNvSpPr>
            <a:spLocks noChangeArrowheads="1"/>
          </p:cNvSpPr>
          <p:nvPr/>
        </p:nvSpPr>
        <p:spPr bwMode="auto">
          <a:xfrm>
            <a:off x="6608654" y="881716"/>
            <a:ext cx="185451" cy="192495"/>
          </a:xfrm>
          <a:prstGeom prst="rect">
            <a:avLst/>
          </a:prstGeom>
          <a:solidFill>
            <a:schemeClr val="accent6">
              <a:lumMod val="40000"/>
              <a:lumOff val="60000"/>
            </a:schemeClr>
          </a:solidFill>
          <a:ln w="9525">
            <a:noFill/>
            <a:miter lim="800000"/>
            <a:headEnd/>
            <a:tailEnd/>
          </a:ln>
        </p:spPr>
        <p:txBody>
          <a:bodyPr wrap="none" anchor="ctr"/>
          <a:lstStyle/>
          <a:p>
            <a:endParaRPr lang="lv-LV" sz="1100">
              <a:latin typeface="Calibri" pitchFamily="34" charset="0"/>
            </a:endParaRPr>
          </a:p>
        </p:txBody>
      </p:sp>
      <p:sp>
        <p:nvSpPr>
          <p:cNvPr id="13" name="Rectangle 22">
            <a:extLst>
              <a:ext uri="{FF2B5EF4-FFF2-40B4-BE49-F238E27FC236}">
                <a16:creationId xmlns:a16="http://schemas.microsoft.com/office/drawing/2014/main" id="{0B639D4A-1A53-3CE0-FFFC-991B8B46E968}"/>
              </a:ext>
            </a:extLst>
          </p:cNvPr>
          <p:cNvSpPr>
            <a:spLocks noChangeArrowheads="1"/>
          </p:cNvSpPr>
          <p:nvPr/>
        </p:nvSpPr>
        <p:spPr bwMode="auto">
          <a:xfrm>
            <a:off x="6373600" y="646521"/>
            <a:ext cx="185451" cy="191497"/>
          </a:xfrm>
          <a:prstGeom prst="rect">
            <a:avLst/>
          </a:prstGeom>
          <a:solidFill>
            <a:schemeClr val="accent2"/>
          </a:solidFill>
          <a:ln w="9525">
            <a:noFill/>
            <a:miter lim="800000"/>
            <a:headEnd/>
            <a:tailEnd/>
          </a:ln>
        </p:spPr>
        <p:txBody>
          <a:bodyPr wrap="none" anchor="ctr"/>
          <a:lstStyle/>
          <a:p>
            <a:endParaRPr lang="lv-LV" sz="1100">
              <a:latin typeface="Calibri" pitchFamily="34" charset="0"/>
            </a:endParaRPr>
          </a:p>
        </p:txBody>
      </p:sp>
      <p:sp>
        <p:nvSpPr>
          <p:cNvPr id="14" name="Rectangle 22">
            <a:extLst>
              <a:ext uri="{FF2B5EF4-FFF2-40B4-BE49-F238E27FC236}">
                <a16:creationId xmlns:a16="http://schemas.microsoft.com/office/drawing/2014/main" id="{14677100-7934-9A04-D6E1-6D08E96D3F66}"/>
              </a:ext>
            </a:extLst>
          </p:cNvPr>
          <p:cNvSpPr>
            <a:spLocks noChangeArrowheads="1"/>
          </p:cNvSpPr>
          <p:nvPr/>
        </p:nvSpPr>
        <p:spPr bwMode="auto">
          <a:xfrm>
            <a:off x="6373600" y="879136"/>
            <a:ext cx="185451" cy="192495"/>
          </a:xfrm>
          <a:prstGeom prst="rect">
            <a:avLst/>
          </a:prstGeom>
          <a:solidFill>
            <a:schemeClr val="accent2">
              <a:lumMod val="40000"/>
              <a:lumOff val="60000"/>
            </a:schemeClr>
          </a:solidFill>
          <a:ln w="9525">
            <a:noFill/>
            <a:miter lim="800000"/>
            <a:headEnd/>
            <a:tailEnd/>
          </a:ln>
        </p:spPr>
        <p:txBody>
          <a:bodyPr wrap="none" anchor="ctr"/>
          <a:lstStyle/>
          <a:p>
            <a:endParaRPr lang="lv-LV" sz="1100">
              <a:latin typeface="Calibri" pitchFamily="34" charset="0"/>
            </a:endParaRPr>
          </a:p>
        </p:txBody>
      </p:sp>
      <p:sp>
        <p:nvSpPr>
          <p:cNvPr id="15" name="Rectangle 23">
            <a:extLst>
              <a:ext uri="{FF2B5EF4-FFF2-40B4-BE49-F238E27FC236}">
                <a16:creationId xmlns:a16="http://schemas.microsoft.com/office/drawing/2014/main" id="{77EFE3A1-E2FE-A6A1-520D-C2E19F6C6281}"/>
              </a:ext>
            </a:extLst>
          </p:cNvPr>
          <p:cNvSpPr>
            <a:spLocks noChangeArrowheads="1"/>
          </p:cNvSpPr>
          <p:nvPr/>
        </p:nvSpPr>
        <p:spPr bwMode="auto">
          <a:xfrm>
            <a:off x="6884229" y="842311"/>
            <a:ext cx="770179" cy="246221"/>
          </a:xfrm>
          <a:prstGeom prst="rect">
            <a:avLst/>
          </a:prstGeom>
          <a:noFill/>
          <a:ln w="9525">
            <a:noFill/>
            <a:miter lim="800000"/>
            <a:headEnd/>
            <a:tailEnd/>
          </a:ln>
        </p:spPr>
        <p:txBody>
          <a:bodyPr wrap="square" lIns="90000" rIns="90000">
            <a:spAutoFit/>
          </a:bodyPr>
          <a:lstStyle/>
          <a:p>
            <a:r>
              <a:rPr lang="lv-LV" sz="1000" b="1" dirty="0">
                <a:solidFill>
                  <a:srgbClr val="000000"/>
                </a:solidFill>
                <a:latin typeface="Calibri" pitchFamily="34" charset="0"/>
              </a:rPr>
              <a:t>2022 III</a:t>
            </a:r>
            <a:endParaRPr lang="en-GB" sz="1000" b="1" dirty="0">
              <a:solidFill>
                <a:srgbClr val="000000"/>
              </a:solidFill>
              <a:latin typeface="Calibri" pitchFamily="34" charset="0"/>
            </a:endParaRPr>
          </a:p>
        </p:txBody>
      </p:sp>
      <p:sp>
        <p:nvSpPr>
          <p:cNvPr id="16" name="Slide Number Placeholder 2">
            <a:extLst>
              <a:ext uri="{FF2B5EF4-FFF2-40B4-BE49-F238E27FC236}">
                <a16:creationId xmlns:a16="http://schemas.microsoft.com/office/drawing/2014/main" id="{E49A8A4A-7199-F470-306F-AA0A62CB95D8}"/>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14</a:t>
            </a:fld>
            <a:endParaRPr lang="en-AU" dirty="0"/>
          </a:p>
        </p:txBody>
      </p:sp>
    </p:spTree>
    <p:extLst>
      <p:ext uri="{BB962C8B-B14F-4D97-AF65-F5344CB8AC3E}">
        <p14:creationId xmlns:p14="http://schemas.microsoft.com/office/powerpoint/2010/main" val="944617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4850ABA2-4E72-A113-13A1-933DA2A27486}"/>
              </a:ext>
            </a:extLst>
          </p:cNvPr>
          <p:cNvGraphicFramePr>
            <a:graphicFrameLocks noChangeAspect="1"/>
          </p:cNvGraphicFramePr>
          <p:nvPr>
            <p:extLst>
              <p:ext uri="{D42A27DB-BD31-4B8C-83A1-F6EECF244321}">
                <p14:modId xmlns:p14="http://schemas.microsoft.com/office/powerpoint/2010/main" val="2549597399"/>
              </p:ext>
            </p:extLst>
          </p:nvPr>
        </p:nvGraphicFramePr>
        <p:xfrm>
          <a:off x="914400" y="798163"/>
          <a:ext cx="8132885" cy="533916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9">
            <a:extLst>
              <a:ext uri="{FF2B5EF4-FFF2-40B4-BE49-F238E27FC236}">
                <a16:creationId xmlns:a16="http://schemas.microsoft.com/office/drawing/2014/main" id="{649231E7-BF27-21B4-5D8F-E9D0BF5F52C4}"/>
              </a:ext>
            </a:extLst>
          </p:cNvPr>
          <p:cNvSpPr txBox="1"/>
          <p:nvPr/>
        </p:nvSpPr>
        <p:spPr>
          <a:xfrm>
            <a:off x="987211" y="1201082"/>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Dzimums</a:t>
            </a:r>
          </a:p>
        </p:txBody>
      </p:sp>
      <p:sp>
        <p:nvSpPr>
          <p:cNvPr id="4" name="TextBox 29">
            <a:extLst>
              <a:ext uri="{FF2B5EF4-FFF2-40B4-BE49-F238E27FC236}">
                <a16:creationId xmlns:a16="http://schemas.microsoft.com/office/drawing/2014/main" id="{74B9936B-B735-A115-E278-EF478B3734F3}"/>
              </a:ext>
            </a:extLst>
          </p:cNvPr>
          <p:cNvSpPr txBox="1"/>
          <p:nvPr/>
        </p:nvSpPr>
        <p:spPr>
          <a:xfrm>
            <a:off x="970298" y="1580853"/>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00" b="1" dirty="0" err="1"/>
              <a:t>Vecums</a:t>
            </a:r>
            <a:endParaRPr lang="lv-LV" sz="1000" b="1" dirty="0"/>
          </a:p>
        </p:txBody>
      </p:sp>
      <p:sp>
        <p:nvSpPr>
          <p:cNvPr id="5" name="TextBox 29">
            <a:extLst>
              <a:ext uri="{FF2B5EF4-FFF2-40B4-BE49-F238E27FC236}">
                <a16:creationId xmlns:a16="http://schemas.microsoft.com/office/drawing/2014/main" id="{4593C42A-3C04-AAC6-D91E-A920B5817E5E}"/>
              </a:ext>
            </a:extLst>
          </p:cNvPr>
          <p:cNvSpPr txBox="1"/>
          <p:nvPr/>
        </p:nvSpPr>
        <p:spPr>
          <a:xfrm>
            <a:off x="1037211" y="4619229"/>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Dzīvesvieta</a:t>
            </a:r>
          </a:p>
        </p:txBody>
      </p:sp>
      <p:sp>
        <p:nvSpPr>
          <p:cNvPr id="6" name="TextBox 29">
            <a:extLst>
              <a:ext uri="{FF2B5EF4-FFF2-40B4-BE49-F238E27FC236}">
                <a16:creationId xmlns:a16="http://schemas.microsoft.com/office/drawing/2014/main" id="{A5F2124C-3D93-16B4-C314-BFC46A70476D}"/>
              </a:ext>
            </a:extLst>
          </p:cNvPr>
          <p:cNvSpPr txBox="1"/>
          <p:nvPr/>
        </p:nvSpPr>
        <p:spPr>
          <a:xfrm>
            <a:off x="987211" y="3025611"/>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Izglītība</a:t>
            </a:r>
          </a:p>
        </p:txBody>
      </p:sp>
      <p:sp>
        <p:nvSpPr>
          <p:cNvPr id="7" name="TextBox 29">
            <a:extLst>
              <a:ext uri="{FF2B5EF4-FFF2-40B4-BE49-F238E27FC236}">
                <a16:creationId xmlns:a16="http://schemas.microsoft.com/office/drawing/2014/main" id="{C0CA10AB-8609-DEE4-4B5B-8940A644AE4F}"/>
              </a:ext>
            </a:extLst>
          </p:cNvPr>
          <p:cNvSpPr txBox="1"/>
          <p:nvPr/>
        </p:nvSpPr>
        <p:spPr>
          <a:xfrm>
            <a:off x="953044" y="2535734"/>
            <a:ext cx="1035659"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Tautība</a:t>
            </a:r>
          </a:p>
        </p:txBody>
      </p:sp>
      <p:sp>
        <p:nvSpPr>
          <p:cNvPr id="8" name="TextBox 29">
            <a:extLst>
              <a:ext uri="{FF2B5EF4-FFF2-40B4-BE49-F238E27FC236}">
                <a16:creationId xmlns:a16="http://schemas.microsoft.com/office/drawing/2014/main" id="{B5A637D3-6E68-6054-74B8-5E742FCD06AA}"/>
              </a:ext>
            </a:extLst>
          </p:cNvPr>
          <p:cNvSpPr txBox="1"/>
          <p:nvPr/>
        </p:nvSpPr>
        <p:spPr>
          <a:xfrm>
            <a:off x="1038626" y="3440809"/>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Nodarbinātība</a:t>
            </a:r>
          </a:p>
        </p:txBody>
      </p:sp>
      <p:sp>
        <p:nvSpPr>
          <p:cNvPr id="9" name="TextBox 29">
            <a:extLst>
              <a:ext uri="{FF2B5EF4-FFF2-40B4-BE49-F238E27FC236}">
                <a16:creationId xmlns:a16="http://schemas.microsoft.com/office/drawing/2014/main" id="{25591961-B0F9-92FF-2F2D-9E7AEA8B32C2}"/>
              </a:ext>
            </a:extLst>
          </p:cNvPr>
          <p:cNvSpPr txBox="1"/>
          <p:nvPr/>
        </p:nvSpPr>
        <p:spPr>
          <a:xfrm>
            <a:off x="96715" y="3818855"/>
            <a:ext cx="2646050"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Ienākumu līmenis uz 1 ģimenes locekli mēnesī  </a:t>
            </a:r>
          </a:p>
        </p:txBody>
      </p:sp>
      <p:sp>
        <p:nvSpPr>
          <p:cNvPr id="11" name="TextBox 29">
            <a:extLst>
              <a:ext uri="{FF2B5EF4-FFF2-40B4-BE49-F238E27FC236}">
                <a16:creationId xmlns:a16="http://schemas.microsoft.com/office/drawing/2014/main" id="{82711752-B357-B1B5-DCB3-00818556E9DB}"/>
              </a:ext>
            </a:extLst>
          </p:cNvPr>
          <p:cNvSpPr txBox="1"/>
          <p:nvPr/>
        </p:nvSpPr>
        <p:spPr>
          <a:xfrm>
            <a:off x="285750" y="5146505"/>
            <a:ext cx="176986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Reģions</a:t>
            </a:r>
          </a:p>
        </p:txBody>
      </p:sp>
      <p:sp>
        <p:nvSpPr>
          <p:cNvPr id="12" name="Text Placeholder 4">
            <a:extLst>
              <a:ext uri="{FF2B5EF4-FFF2-40B4-BE49-F238E27FC236}">
                <a16:creationId xmlns:a16="http://schemas.microsoft.com/office/drawing/2014/main" id="{AE11BA5E-D31E-A6AB-7771-461E231946B7}"/>
              </a:ext>
            </a:extLst>
          </p:cNvPr>
          <p:cNvSpPr txBox="1">
            <a:spLocks/>
          </p:cNvSpPr>
          <p:nvPr/>
        </p:nvSpPr>
        <p:spPr>
          <a:xfrm>
            <a:off x="250165" y="480446"/>
            <a:ext cx="8744303" cy="240225"/>
          </a:xfrm>
          <a:prstGeom prst="rect">
            <a:avLst/>
          </a:prstGeom>
        </p:spPr>
        <p:txBody>
          <a:bodyPr/>
          <a:lstStyle/>
          <a:p>
            <a:pPr marL="342900" indent="-342900" eaLnBrk="0" hangingPunct="0">
              <a:spcBef>
                <a:spcPct val="20000"/>
              </a:spcBef>
              <a:defRPr/>
            </a:pPr>
            <a:r>
              <a:rPr lang="lv-LV" sz="1100" dirty="0">
                <a:latin typeface="+mn-lt"/>
              </a:rPr>
              <a:t>Cik lielā mērā Jūs pats/-i personīgi atbalstāt … ? – </a:t>
            </a:r>
            <a:r>
              <a:rPr lang="lv-LV" sz="1100" b="1" dirty="0">
                <a:solidFill>
                  <a:srgbClr val="000099"/>
                </a:solidFill>
                <a:latin typeface="+mn-lt"/>
              </a:rPr>
              <a:t>Pilnībā vai drīzāk atbalsta </a:t>
            </a:r>
            <a:endParaRPr kumimoji="0" lang="lv-LV" sz="1100" b="1" i="0" u="none" strike="noStrike" kern="1200" cap="none" spc="0" normalizeH="0" baseline="0" noProof="0" dirty="0">
              <a:ln>
                <a:noFill/>
              </a:ln>
              <a:solidFill>
                <a:srgbClr val="000099"/>
              </a:solidFill>
              <a:effectLst/>
              <a:uLnTx/>
              <a:uFillTx/>
              <a:latin typeface="+mn-lt"/>
              <a:ea typeface="+mn-ea"/>
              <a:cs typeface="+mn-cs"/>
            </a:endParaRPr>
          </a:p>
        </p:txBody>
      </p:sp>
      <p:sp>
        <p:nvSpPr>
          <p:cNvPr id="13" name="Title 12">
            <a:extLst>
              <a:ext uri="{FF2B5EF4-FFF2-40B4-BE49-F238E27FC236}">
                <a16:creationId xmlns:a16="http://schemas.microsoft.com/office/drawing/2014/main" id="{2D5CD17F-25CF-94C7-B20F-C340371485D8}"/>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 pret karu Ukrainā</a:t>
            </a:r>
          </a:p>
        </p:txBody>
      </p:sp>
      <p:sp>
        <p:nvSpPr>
          <p:cNvPr id="14" name="TextBox 13">
            <a:extLst>
              <a:ext uri="{FF2B5EF4-FFF2-40B4-BE49-F238E27FC236}">
                <a16:creationId xmlns:a16="http://schemas.microsoft.com/office/drawing/2014/main" id="{C65DCD04-966D-661A-C811-D43AC2D45F8B}"/>
              </a:ext>
            </a:extLst>
          </p:cNvPr>
          <p:cNvSpPr txBox="1"/>
          <p:nvPr/>
        </p:nvSpPr>
        <p:spPr>
          <a:xfrm>
            <a:off x="4320099" y="6137329"/>
            <a:ext cx="2114681" cy="246221"/>
          </a:xfrm>
          <a:prstGeom prst="rect">
            <a:avLst/>
          </a:prstGeom>
          <a:noFill/>
        </p:spPr>
        <p:txBody>
          <a:bodyPr wrap="none" rtlCol="0">
            <a:spAutoFit/>
          </a:bodyPr>
          <a:lstStyle/>
          <a:p>
            <a:r>
              <a:rPr lang="lv-LV" sz="1000" dirty="0"/>
              <a:t>Bāze: visi aptaujas dalībnieki; n=1057</a:t>
            </a:r>
          </a:p>
        </p:txBody>
      </p:sp>
      <p:sp>
        <p:nvSpPr>
          <p:cNvPr id="15" name="Slide Number Placeholder 2">
            <a:extLst>
              <a:ext uri="{FF2B5EF4-FFF2-40B4-BE49-F238E27FC236}">
                <a16:creationId xmlns:a16="http://schemas.microsoft.com/office/drawing/2014/main" id="{08E6E80A-D13D-9527-33BE-DD0EAC5DAE8D}"/>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15</a:t>
            </a:fld>
            <a:endParaRPr lang="en-AU" dirty="0"/>
          </a:p>
        </p:txBody>
      </p:sp>
    </p:spTree>
    <p:extLst>
      <p:ext uri="{BB962C8B-B14F-4D97-AF65-F5344CB8AC3E}">
        <p14:creationId xmlns:p14="http://schemas.microsoft.com/office/powerpoint/2010/main" val="2082334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C6D1248-F5D6-A04A-8406-698E2F8BE69F}"/>
              </a:ext>
            </a:extLst>
          </p:cNvPr>
          <p:cNvGraphicFramePr/>
          <p:nvPr/>
        </p:nvGraphicFramePr>
        <p:xfrm>
          <a:off x="250164" y="692891"/>
          <a:ext cx="5742200" cy="54134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8DFDD9F2-3321-6376-15BB-247276D6F1C3}"/>
              </a:ext>
            </a:extLst>
          </p:cNvPr>
          <p:cNvGraphicFramePr/>
          <p:nvPr/>
        </p:nvGraphicFramePr>
        <p:xfrm>
          <a:off x="6078621" y="692891"/>
          <a:ext cx="2915847" cy="576338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31E9458-E930-F6F4-43E3-14246E6CDF33}"/>
              </a:ext>
            </a:extLst>
          </p:cNvPr>
          <p:cNvSpPr txBox="1"/>
          <p:nvPr/>
        </p:nvSpPr>
        <p:spPr>
          <a:xfrm>
            <a:off x="3691259" y="6151277"/>
            <a:ext cx="2114681" cy="246221"/>
          </a:xfrm>
          <a:prstGeom prst="rect">
            <a:avLst/>
          </a:prstGeom>
          <a:noFill/>
        </p:spPr>
        <p:txBody>
          <a:bodyPr wrap="none" rtlCol="0">
            <a:spAutoFit/>
          </a:bodyPr>
          <a:lstStyle/>
          <a:p>
            <a:r>
              <a:rPr lang="lv-LV" sz="1000" dirty="0"/>
              <a:t>Bāze: visi aptaujas dalībnieki; n=1057</a:t>
            </a:r>
          </a:p>
        </p:txBody>
      </p:sp>
      <p:cxnSp>
        <p:nvCxnSpPr>
          <p:cNvPr id="5" name="Straight Connector 4">
            <a:extLst>
              <a:ext uri="{FF2B5EF4-FFF2-40B4-BE49-F238E27FC236}">
                <a16:creationId xmlns:a16="http://schemas.microsoft.com/office/drawing/2014/main" id="{E51448C5-7998-CD06-2278-F2DAF1EA5B2B}"/>
              </a:ext>
            </a:extLst>
          </p:cNvPr>
          <p:cNvCxnSpPr>
            <a:cxnSpLocks/>
          </p:cNvCxnSpPr>
          <p:nvPr/>
        </p:nvCxnSpPr>
        <p:spPr>
          <a:xfrm>
            <a:off x="6035493" y="692891"/>
            <a:ext cx="0" cy="5304953"/>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1F6F4FC0-D414-3589-8BE3-D3C73A71924C}"/>
              </a:ext>
            </a:extLst>
          </p:cNvPr>
          <p:cNvSpPr txBox="1">
            <a:spLocks/>
          </p:cNvSpPr>
          <p:nvPr/>
        </p:nvSpPr>
        <p:spPr>
          <a:xfrm>
            <a:off x="250165" y="401725"/>
            <a:ext cx="8744303" cy="291166"/>
          </a:xfrm>
          <a:prstGeom prst="rect">
            <a:avLst/>
          </a:prstGeom>
        </p:spPr>
        <p:txBody>
          <a:bodyPr/>
          <a:lstStyle/>
          <a:p>
            <a:pPr marL="342900" indent="-342900" eaLnBrk="0" hangingPunct="0">
              <a:spcBef>
                <a:spcPct val="20000"/>
              </a:spcBef>
              <a:defRPr/>
            </a:pPr>
            <a:r>
              <a:rPr lang="lv-LV" sz="1100" dirty="0">
                <a:latin typeface="+mn-lt"/>
              </a:rPr>
              <a:t>Lūdzu, novērtējiet, cik lielā mērā piekrītat katram no zemāk minētajiem apgalvojumiem!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itle 12">
            <a:extLst>
              <a:ext uri="{FF2B5EF4-FFF2-40B4-BE49-F238E27FC236}">
                <a16:creationId xmlns:a16="http://schemas.microsoft.com/office/drawing/2014/main" id="{DBF640B1-E58A-3D3B-4F8C-004B75FF41CB}"/>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 pret karu Ukrainā</a:t>
            </a:r>
          </a:p>
        </p:txBody>
      </p:sp>
      <p:sp>
        <p:nvSpPr>
          <p:cNvPr id="8" name="Slide Number Placeholder 2">
            <a:extLst>
              <a:ext uri="{FF2B5EF4-FFF2-40B4-BE49-F238E27FC236}">
                <a16:creationId xmlns:a16="http://schemas.microsoft.com/office/drawing/2014/main" id="{0E28FADC-BF32-B301-139B-6F1F915D093C}"/>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16</a:t>
            </a:fld>
            <a:endParaRPr lang="en-AU" dirty="0"/>
          </a:p>
        </p:txBody>
      </p:sp>
    </p:spTree>
    <p:extLst>
      <p:ext uri="{BB962C8B-B14F-4D97-AF65-F5344CB8AC3E}">
        <p14:creationId xmlns:p14="http://schemas.microsoft.com/office/powerpoint/2010/main" val="153435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962DC23E-DA6B-6B62-8520-9454D38E8520}"/>
              </a:ext>
            </a:extLst>
          </p:cNvPr>
          <p:cNvSpPr txBox="1">
            <a:spLocks/>
          </p:cNvSpPr>
          <p:nvPr/>
        </p:nvSpPr>
        <p:spPr>
          <a:xfrm>
            <a:off x="250165" y="395207"/>
            <a:ext cx="8744303" cy="240225"/>
          </a:xfrm>
          <a:prstGeom prst="rect">
            <a:avLst/>
          </a:prstGeom>
        </p:spPr>
        <p:txBody>
          <a:bodyPr/>
          <a:lstStyle/>
          <a:p>
            <a:pPr marL="342900" indent="-342900" eaLnBrk="0" hangingPunct="0">
              <a:spcBef>
                <a:spcPct val="20000"/>
              </a:spcBef>
              <a:defRPr/>
            </a:pPr>
            <a:r>
              <a:rPr lang="lv-LV" sz="1100" dirty="0">
                <a:latin typeface="+mn-lt"/>
              </a:rPr>
              <a:t>Lūdzu, novērtējiet, cik lielā mērā piekrītat katram no zemāk minētajiem apgalvojumiem!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itle 12">
            <a:extLst>
              <a:ext uri="{FF2B5EF4-FFF2-40B4-BE49-F238E27FC236}">
                <a16:creationId xmlns:a16="http://schemas.microsoft.com/office/drawing/2014/main" id="{FFAF4A72-F1E3-E0E9-17F0-123D298664DC}"/>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 pret karu Ukrainā</a:t>
            </a:r>
          </a:p>
        </p:txBody>
      </p:sp>
      <p:graphicFrame>
        <p:nvGraphicFramePr>
          <p:cNvPr id="8" name="Chart 7">
            <a:extLst>
              <a:ext uri="{FF2B5EF4-FFF2-40B4-BE49-F238E27FC236}">
                <a16:creationId xmlns:a16="http://schemas.microsoft.com/office/drawing/2014/main" id="{BBF13740-6ED4-C279-6F97-D8071CDC5A11}"/>
              </a:ext>
            </a:extLst>
          </p:cNvPr>
          <p:cNvGraphicFramePr/>
          <p:nvPr>
            <p:extLst>
              <p:ext uri="{D42A27DB-BD31-4B8C-83A1-F6EECF244321}">
                <p14:modId xmlns:p14="http://schemas.microsoft.com/office/powerpoint/2010/main" val="301005542"/>
              </p:ext>
            </p:extLst>
          </p:nvPr>
        </p:nvGraphicFramePr>
        <p:xfrm>
          <a:off x="604434" y="635432"/>
          <a:ext cx="7919634" cy="535466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245433E1-3E52-73E1-BF11-94FD769C2105}"/>
              </a:ext>
            </a:extLst>
          </p:cNvPr>
          <p:cNvSpPr txBox="1"/>
          <p:nvPr/>
        </p:nvSpPr>
        <p:spPr>
          <a:xfrm>
            <a:off x="4622316" y="6099457"/>
            <a:ext cx="2114681" cy="246221"/>
          </a:xfrm>
          <a:prstGeom prst="rect">
            <a:avLst/>
          </a:prstGeom>
          <a:noFill/>
        </p:spPr>
        <p:txBody>
          <a:bodyPr wrap="none" rtlCol="0">
            <a:spAutoFit/>
          </a:bodyPr>
          <a:lstStyle/>
          <a:p>
            <a:r>
              <a:rPr lang="lv-LV" sz="1000" dirty="0"/>
              <a:t>Bāze: visi aptaujas dalībnieki; n=1057</a:t>
            </a:r>
          </a:p>
        </p:txBody>
      </p:sp>
      <p:sp>
        <p:nvSpPr>
          <p:cNvPr id="10" name="Rectangle 23">
            <a:extLst>
              <a:ext uri="{FF2B5EF4-FFF2-40B4-BE49-F238E27FC236}">
                <a16:creationId xmlns:a16="http://schemas.microsoft.com/office/drawing/2014/main" id="{3B3024ED-DCBF-2ACD-1548-2B7CFE38F15B}"/>
              </a:ext>
            </a:extLst>
          </p:cNvPr>
          <p:cNvSpPr>
            <a:spLocks noChangeArrowheads="1"/>
          </p:cNvSpPr>
          <p:nvPr/>
        </p:nvSpPr>
        <p:spPr bwMode="auto">
          <a:xfrm>
            <a:off x="6879060" y="211815"/>
            <a:ext cx="770179" cy="246221"/>
          </a:xfrm>
          <a:prstGeom prst="rect">
            <a:avLst/>
          </a:prstGeom>
          <a:noFill/>
          <a:ln w="9525">
            <a:noFill/>
            <a:miter lim="800000"/>
            <a:headEnd/>
            <a:tailEnd/>
          </a:ln>
        </p:spPr>
        <p:txBody>
          <a:bodyPr wrap="square" lIns="90000" rIns="90000">
            <a:spAutoFit/>
          </a:bodyPr>
          <a:lstStyle/>
          <a:p>
            <a:r>
              <a:rPr lang="lv-LV" sz="1000" b="1" dirty="0">
                <a:solidFill>
                  <a:srgbClr val="000000"/>
                </a:solidFill>
                <a:latin typeface="Calibri" pitchFamily="34" charset="0"/>
              </a:rPr>
              <a:t>2022 XII</a:t>
            </a:r>
            <a:endParaRPr lang="en-GB" sz="1000" b="1" dirty="0">
              <a:solidFill>
                <a:srgbClr val="000000"/>
              </a:solidFill>
              <a:latin typeface="Calibri" pitchFamily="34" charset="0"/>
            </a:endParaRPr>
          </a:p>
        </p:txBody>
      </p:sp>
      <p:sp>
        <p:nvSpPr>
          <p:cNvPr id="11" name="Rectangle 22">
            <a:extLst>
              <a:ext uri="{FF2B5EF4-FFF2-40B4-BE49-F238E27FC236}">
                <a16:creationId xmlns:a16="http://schemas.microsoft.com/office/drawing/2014/main" id="{9C3899AB-0E96-69C3-230E-D0F3E0E134F7}"/>
              </a:ext>
            </a:extLst>
          </p:cNvPr>
          <p:cNvSpPr>
            <a:spLocks noChangeArrowheads="1"/>
          </p:cNvSpPr>
          <p:nvPr/>
        </p:nvSpPr>
        <p:spPr bwMode="auto">
          <a:xfrm>
            <a:off x="6600905" y="204590"/>
            <a:ext cx="185451" cy="187844"/>
          </a:xfrm>
          <a:prstGeom prst="rect">
            <a:avLst/>
          </a:prstGeom>
          <a:solidFill>
            <a:schemeClr val="accent6"/>
          </a:solidFill>
          <a:ln w="9525">
            <a:noFill/>
            <a:miter lim="800000"/>
            <a:headEnd/>
            <a:tailEnd/>
          </a:ln>
        </p:spPr>
        <p:txBody>
          <a:bodyPr wrap="none" anchor="ctr"/>
          <a:lstStyle/>
          <a:p>
            <a:endParaRPr lang="lv-LV" sz="1100">
              <a:latin typeface="Calibri" pitchFamily="34" charset="0"/>
            </a:endParaRPr>
          </a:p>
        </p:txBody>
      </p:sp>
      <p:sp>
        <p:nvSpPr>
          <p:cNvPr id="12" name="Rectangle 22">
            <a:extLst>
              <a:ext uri="{FF2B5EF4-FFF2-40B4-BE49-F238E27FC236}">
                <a16:creationId xmlns:a16="http://schemas.microsoft.com/office/drawing/2014/main" id="{C7DEBE2D-7BDC-E097-9905-2F1F4BCC37D9}"/>
              </a:ext>
            </a:extLst>
          </p:cNvPr>
          <p:cNvSpPr>
            <a:spLocks noChangeArrowheads="1"/>
          </p:cNvSpPr>
          <p:nvPr/>
        </p:nvSpPr>
        <p:spPr bwMode="auto">
          <a:xfrm>
            <a:off x="6600905" y="442365"/>
            <a:ext cx="185451" cy="192495"/>
          </a:xfrm>
          <a:prstGeom prst="rect">
            <a:avLst/>
          </a:prstGeom>
          <a:solidFill>
            <a:schemeClr val="accent6">
              <a:lumMod val="60000"/>
              <a:lumOff val="40000"/>
            </a:schemeClr>
          </a:solidFill>
          <a:ln w="9525">
            <a:noFill/>
            <a:miter lim="800000"/>
            <a:headEnd/>
            <a:tailEnd/>
          </a:ln>
        </p:spPr>
        <p:txBody>
          <a:bodyPr wrap="none" anchor="ctr"/>
          <a:lstStyle/>
          <a:p>
            <a:endParaRPr lang="lv-LV" sz="1100">
              <a:latin typeface="Calibri" pitchFamily="34" charset="0"/>
            </a:endParaRPr>
          </a:p>
        </p:txBody>
      </p:sp>
      <p:sp>
        <p:nvSpPr>
          <p:cNvPr id="13" name="Rectangle 22">
            <a:extLst>
              <a:ext uri="{FF2B5EF4-FFF2-40B4-BE49-F238E27FC236}">
                <a16:creationId xmlns:a16="http://schemas.microsoft.com/office/drawing/2014/main" id="{F7841FEE-9149-A742-BBFD-3133144B5BD6}"/>
              </a:ext>
            </a:extLst>
          </p:cNvPr>
          <p:cNvSpPr>
            <a:spLocks noChangeArrowheads="1"/>
          </p:cNvSpPr>
          <p:nvPr/>
        </p:nvSpPr>
        <p:spPr bwMode="auto">
          <a:xfrm>
            <a:off x="6365851" y="207170"/>
            <a:ext cx="185451" cy="191497"/>
          </a:xfrm>
          <a:prstGeom prst="rect">
            <a:avLst/>
          </a:prstGeom>
          <a:solidFill>
            <a:schemeClr val="accent2"/>
          </a:solidFill>
          <a:ln w="9525">
            <a:noFill/>
            <a:miter lim="800000"/>
            <a:headEnd/>
            <a:tailEnd/>
          </a:ln>
        </p:spPr>
        <p:txBody>
          <a:bodyPr wrap="none" anchor="ctr"/>
          <a:lstStyle/>
          <a:p>
            <a:endParaRPr lang="lv-LV" sz="1100">
              <a:latin typeface="Calibri" pitchFamily="34" charset="0"/>
            </a:endParaRPr>
          </a:p>
        </p:txBody>
      </p:sp>
      <p:sp>
        <p:nvSpPr>
          <p:cNvPr id="14" name="Rectangle 22">
            <a:extLst>
              <a:ext uri="{FF2B5EF4-FFF2-40B4-BE49-F238E27FC236}">
                <a16:creationId xmlns:a16="http://schemas.microsoft.com/office/drawing/2014/main" id="{BF051690-99C4-1379-D960-725D6FB3F5BE}"/>
              </a:ext>
            </a:extLst>
          </p:cNvPr>
          <p:cNvSpPr>
            <a:spLocks noChangeArrowheads="1"/>
          </p:cNvSpPr>
          <p:nvPr/>
        </p:nvSpPr>
        <p:spPr bwMode="auto">
          <a:xfrm>
            <a:off x="6365851" y="439785"/>
            <a:ext cx="185451" cy="192495"/>
          </a:xfrm>
          <a:prstGeom prst="rect">
            <a:avLst/>
          </a:prstGeom>
          <a:solidFill>
            <a:schemeClr val="accent2">
              <a:lumMod val="60000"/>
              <a:lumOff val="40000"/>
            </a:schemeClr>
          </a:solidFill>
          <a:ln w="9525">
            <a:noFill/>
            <a:miter lim="800000"/>
            <a:headEnd/>
            <a:tailEnd/>
          </a:ln>
        </p:spPr>
        <p:txBody>
          <a:bodyPr wrap="none" anchor="ctr"/>
          <a:lstStyle/>
          <a:p>
            <a:endParaRPr lang="lv-LV" sz="1100">
              <a:latin typeface="Calibri" pitchFamily="34" charset="0"/>
            </a:endParaRPr>
          </a:p>
        </p:txBody>
      </p:sp>
      <p:sp>
        <p:nvSpPr>
          <p:cNvPr id="15" name="Rectangle 23">
            <a:extLst>
              <a:ext uri="{FF2B5EF4-FFF2-40B4-BE49-F238E27FC236}">
                <a16:creationId xmlns:a16="http://schemas.microsoft.com/office/drawing/2014/main" id="{CF1BBA4A-CF32-45F8-9957-89B241FFEA40}"/>
              </a:ext>
            </a:extLst>
          </p:cNvPr>
          <p:cNvSpPr>
            <a:spLocks noChangeArrowheads="1"/>
          </p:cNvSpPr>
          <p:nvPr/>
        </p:nvSpPr>
        <p:spPr bwMode="auto">
          <a:xfrm>
            <a:off x="6876480" y="402960"/>
            <a:ext cx="770179" cy="246221"/>
          </a:xfrm>
          <a:prstGeom prst="rect">
            <a:avLst/>
          </a:prstGeom>
          <a:noFill/>
          <a:ln w="9525">
            <a:noFill/>
            <a:miter lim="800000"/>
            <a:headEnd/>
            <a:tailEnd/>
          </a:ln>
        </p:spPr>
        <p:txBody>
          <a:bodyPr wrap="square" lIns="90000" rIns="90000">
            <a:spAutoFit/>
          </a:bodyPr>
          <a:lstStyle/>
          <a:p>
            <a:r>
              <a:rPr lang="lv-LV" sz="1000" b="1" dirty="0">
                <a:solidFill>
                  <a:srgbClr val="000000"/>
                </a:solidFill>
                <a:latin typeface="Calibri" pitchFamily="34" charset="0"/>
              </a:rPr>
              <a:t>2022 V</a:t>
            </a:r>
            <a:endParaRPr lang="en-GB" sz="1000" b="1" dirty="0">
              <a:solidFill>
                <a:srgbClr val="000000"/>
              </a:solidFill>
              <a:latin typeface="Calibri" pitchFamily="34" charset="0"/>
            </a:endParaRPr>
          </a:p>
        </p:txBody>
      </p:sp>
      <p:sp>
        <p:nvSpPr>
          <p:cNvPr id="16" name="Rectangle 22">
            <a:extLst>
              <a:ext uri="{FF2B5EF4-FFF2-40B4-BE49-F238E27FC236}">
                <a16:creationId xmlns:a16="http://schemas.microsoft.com/office/drawing/2014/main" id="{3503F06D-FA05-2C65-3F3C-E744FE4AFBCA}"/>
              </a:ext>
            </a:extLst>
          </p:cNvPr>
          <p:cNvSpPr>
            <a:spLocks noChangeArrowheads="1"/>
          </p:cNvSpPr>
          <p:nvPr/>
        </p:nvSpPr>
        <p:spPr bwMode="auto">
          <a:xfrm>
            <a:off x="6600905" y="671685"/>
            <a:ext cx="185451" cy="192495"/>
          </a:xfrm>
          <a:prstGeom prst="rect">
            <a:avLst/>
          </a:prstGeom>
          <a:solidFill>
            <a:schemeClr val="accent6">
              <a:lumMod val="40000"/>
              <a:lumOff val="60000"/>
            </a:schemeClr>
          </a:solidFill>
          <a:ln w="9525">
            <a:noFill/>
            <a:miter lim="800000"/>
            <a:headEnd/>
            <a:tailEnd/>
          </a:ln>
        </p:spPr>
        <p:txBody>
          <a:bodyPr wrap="none" anchor="ctr"/>
          <a:lstStyle/>
          <a:p>
            <a:endParaRPr lang="lv-LV" sz="1100">
              <a:latin typeface="Calibri" pitchFamily="34" charset="0"/>
            </a:endParaRPr>
          </a:p>
        </p:txBody>
      </p:sp>
      <p:sp>
        <p:nvSpPr>
          <p:cNvPr id="17" name="Rectangle 22">
            <a:extLst>
              <a:ext uri="{FF2B5EF4-FFF2-40B4-BE49-F238E27FC236}">
                <a16:creationId xmlns:a16="http://schemas.microsoft.com/office/drawing/2014/main" id="{3115EBAB-2431-8E1E-F0F0-6269A1519A3D}"/>
              </a:ext>
            </a:extLst>
          </p:cNvPr>
          <p:cNvSpPr>
            <a:spLocks noChangeArrowheads="1"/>
          </p:cNvSpPr>
          <p:nvPr/>
        </p:nvSpPr>
        <p:spPr bwMode="auto">
          <a:xfrm>
            <a:off x="6365851" y="669105"/>
            <a:ext cx="185451" cy="192495"/>
          </a:xfrm>
          <a:prstGeom prst="rect">
            <a:avLst/>
          </a:prstGeom>
          <a:solidFill>
            <a:schemeClr val="accent2">
              <a:lumMod val="40000"/>
              <a:lumOff val="60000"/>
            </a:schemeClr>
          </a:solidFill>
          <a:ln w="9525">
            <a:noFill/>
            <a:miter lim="800000"/>
            <a:headEnd/>
            <a:tailEnd/>
          </a:ln>
        </p:spPr>
        <p:txBody>
          <a:bodyPr wrap="none" anchor="ctr"/>
          <a:lstStyle/>
          <a:p>
            <a:endParaRPr lang="lv-LV" sz="1100">
              <a:latin typeface="Calibri" pitchFamily="34" charset="0"/>
            </a:endParaRPr>
          </a:p>
        </p:txBody>
      </p:sp>
      <p:sp>
        <p:nvSpPr>
          <p:cNvPr id="18" name="Rectangle 23">
            <a:extLst>
              <a:ext uri="{FF2B5EF4-FFF2-40B4-BE49-F238E27FC236}">
                <a16:creationId xmlns:a16="http://schemas.microsoft.com/office/drawing/2014/main" id="{DA7F9552-A318-5B09-6FFA-E3F451B15475}"/>
              </a:ext>
            </a:extLst>
          </p:cNvPr>
          <p:cNvSpPr>
            <a:spLocks noChangeArrowheads="1"/>
          </p:cNvSpPr>
          <p:nvPr/>
        </p:nvSpPr>
        <p:spPr bwMode="auto">
          <a:xfrm>
            <a:off x="6876480" y="632280"/>
            <a:ext cx="770179" cy="246221"/>
          </a:xfrm>
          <a:prstGeom prst="rect">
            <a:avLst/>
          </a:prstGeom>
          <a:noFill/>
          <a:ln w="9525">
            <a:noFill/>
            <a:miter lim="800000"/>
            <a:headEnd/>
            <a:tailEnd/>
          </a:ln>
        </p:spPr>
        <p:txBody>
          <a:bodyPr wrap="square" lIns="90000" rIns="90000">
            <a:spAutoFit/>
          </a:bodyPr>
          <a:lstStyle/>
          <a:p>
            <a:r>
              <a:rPr lang="lv-LV" sz="1000" b="1" dirty="0">
                <a:solidFill>
                  <a:srgbClr val="000000"/>
                </a:solidFill>
                <a:latin typeface="Calibri" pitchFamily="34" charset="0"/>
              </a:rPr>
              <a:t>2022 III</a:t>
            </a:r>
            <a:endParaRPr lang="en-GB" sz="1000" b="1" dirty="0">
              <a:solidFill>
                <a:srgbClr val="000000"/>
              </a:solidFill>
              <a:latin typeface="Calibri" pitchFamily="34" charset="0"/>
            </a:endParaRPr>
          </a:p>
        </p:txBody>
      </p:sp>
      <p:sp>
        <p:nvSpPr>
          <p:cNvPr id="19" name="Slide Number Placeholder 2">
            <a:extLst>
              <a:ext uri="{FF2B5EF4-FFF2-40B4-BE49-F238E27FC236}">
                <a16:creationId xmlns:a16="http://schemas.microsoft.com/office/drawing/2014/main" id="{527836EA-3EB2-E048-34EB-7071C8EAAA58}"/>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17</a:t>
            </a:fld>
            <a:endParaRPr lang="en-AU" dirty="0"/>
          </a:p>
        </p:txBody>
      </p:sp>
    </p:spTree>
    <p:extLst>
      <p:ext uri="{BB962C8B-B14F-4D97-AF65-F5344CB8AC3E}">
        <p14:creationId xmlns:p14="http://schemas.microsoft.com/office/powerpoint/2010/main" val="1410913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A209CF9-5D04-3467-34B5-C7CDEEA9448B}"/>
              </a:ext>
            </a:extLst>
          </p:cNvPr>
          <p:cNvGraphicFramePr/>
          <p:nvPr>
            <p:extLst>
              <p:ext uri="{D42A27DB-BD31-4B8C-83A1-F6EECF244321}">
                <p14:modId xmlns:p14="http://schemas.microsoft.com/office/powerpoint/2010/main" val="582604933"/>
              </p:ext>
            </p:extLst>
          </p:nvPr>
        </p:nvGraphicFramePr>
        <p:xfrm>
          <a:off x="1371837" y="842539"/>
          <a:ext cx="7668883" cy="55129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FA33B7A4-AD8C-5C6A-C52A-E447EEF616B7}"/>
              </a:ext>
            </a:extLst>
          </p:cNvPr>
          <p:cNvSpPr txBox="1"/>
          <p:nvPr/>
        </p:nvSpPr>
        <p:spPr>
          <a:xfrm>
            <a:off x="250165" y="5042748"/>
            <a:ext cx="1207935" cy="400110"/>
          </a:xfrm>
          <a:prstGeom prst="rect">
            <a:avLst/>
          </a:prstGeom>
          <a:noFill/>
        </p:spPr>
        <p:txBody>
          <a:bodyPr wrap="square" rtlCol="0">
            <a:spAutoFit/>
          </a:bodyPr>
          <a:lstStyle/>
          <a:p>
            <a:r>
              <a:rPr lang="lv-LV" sz="1000" dirty="0"/>
              <a:t>Bāze: visi aptaujas dalībnieki; n=1057</a:t>
            </a:r>
          </a:p>
        </p:txBody>
      </p:sp>
      <p:sp>
        <p:nvSpPr>
          <p:cNvPr id="4" name="Title 12">
            <a:extLst>
              <a:ext uri="{FF2B5EF4-FFF2-40B4-BE49-F238E27FC236}">
                <a16:creationId xmlns:a16="http://schemas.microsoft.com/office/drawing/2014/main" id="{A6F85DB3-CAEC-D047-482B-CFB2CEFEF6E0}"/>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 pret karu Ukrainā</a:t>
            </a:r>
          </a:p>
        </p:txBody>
      </p:sp>
      <p:sp>
        <p:nvSpPr>
          <p:cNvPr id="5" name="TextBox 4">
            <a:extLst>
              <a:ext uri="{FF2B5EF4-FFF2-40B4-BE49-F238E27FC236}">
                <a16:creationId xmlns:a16="http://schemas.microsoft.com/office/drawing/2014/main" id="{8729080E-743E-7CDC-C6B1-7819088FA51D}"/>
              </a:ext>
            </a:extLst>
          </p:cNvPr>
          <p:cNvSpPr txBox="1"/>
          <p:nvPr/>
        </p:nvSpPr>
        <p:spPr>
          <a:xfrm>
            <a:off x="4113731" y="556474"/>
            <a:ext cx="3504486" cy="261610"/>
          </a:xfrm>
          <a:prstGeom prst="rect">
            <a:avLst/>
          </a:prstGeom>
          <a:noFill/>
        </p:spPr>
        <p:txBody>
          <a:bodyPr wrap="none" rtlCol="0">
            <a:spAutoFit/>
          </a:bodyPr>
          <a:lstStyle/>
          <a:p>
            <a:r>
              <a:rPr lang="lv-LV" sz="1100" b="1" dirty="0">
                <a:solidFill>
                  <a:srgbClr val="000099"/>
                </a:solidFill>
              </a:rPr>
              <a:t>Karš Ukrainā pastiprina spriedzi latviešu un krievu starpā</a:t>
            </a:r>
            <a:endParaRPr lang="en-US" sz="1100" b="1" dirty="0">
              <a:solidFill>
                <a:srgbClr val="000099"/>
              </a:solidFill>
            </a:endParaRPr>
          </a:p>
        </p:txBody>
      </p:sp>
      <p:sp>
        <p:nvSpPr>
          <p:cNvPr id="6" name="Text Placeholder 4">
            <a:extLst>
              <a:ext uri="{FF2B5EF4-FFF2-40B4-BE49-F238E27FC236}">
                <a16:creationId xmlns:a16="http://schemas.microsoft.com/office/drawing/2014/main" id="{5E76ABC9-5C49-8F81-0700-567277362CF8}"/>
              </a:ext>
            </a:extLst>
          </p:cNvPr>
          <p:cNvSpPr txBox="1">
            <a:spLocks/>
          </p:cNvSpPr>
          <p:nvPr/>
        </p:nvSpPr>
        <p:spPr>
          <a:xfrm>
            <a:off x="250165" y="436283"/>
            <a:ext cx="2803586" cy="400109"/>
          </a:xfrm>
          <a:prstGeom prst="rect">
            <a:avLst/>
          </a:prstGeom>
        </p:spPr>
        <p:txBody>
          <a:bodyPr/>
          <a:lstStyle/>
          <a:p>
            <a:pPr marL="342900" indent="-342900" eaLnBrk="0" hangingPunct="0">
              <a:spcBef>
                <a:spcPct val="20000"/>
              </a:spcBef>
              <a:defRPr/>
            </a:pPr>
            <a:r>
              <a:rPr kumimoji="0" lang="en-US" sz="1100" b="0" i="0" u="none" strike="noStrike" kern="1200" cap="none" spc="0" normalizeH="0" baseline="0" noProof="0" dirty="0">
                <a:ln>
                  <a:noFill/>
                </a:ln>
                <a:solidFill>
                  <a:schemeClr val="tx1"/>
                </a:solidFill>
                <a:effectLst/>
                <a:uLnTx/>
                <a:uFillTx/>
                <a:latin typeface="+mn-lt"/>
                <a:ea typeface="+mn-ea"/>
                <a:cs typeface="+mn-cs"/>
              </a:rPr>
              <a:t>Q</a:t>
            </a:r>
            <a:r>
              <a:rPr kumimoji="0" lang="lv-LV" sz="1100" b="0" i="0" u="none" strike="noStrike" kern="1200" cap="none" spc="0" normalizeH="0" baseline="0" noProof="0" dirty="0">
                <a:ln>
                  <a:noFill/>
                </a:ln>
                <a:solidFill>
                  <a:schemeClr val="tx1"/>
                </a:solidFill>
                <a:effectLst/>
                <a:uLnTx/>
                <a:uFillTx/>
                <a:latin typeface="+mn-lt"/>
                <a:ea typeface="+mn-ea"/>
                <a:cs typeface="+mn-cs"/>
              </a:rPr>
              <a:t>2</a:t>
            </a:r>
            <a:r>
              <a:rPr kumimoji="0" lang="en-US" sz="1100" b="0" i="0" u="none" strike="noStrike" kern="1200" cap="none" spc="0" normalizeH="0" baseline="0" noProof="0" dirty="0">
                <a:ln>
                  <a:noFill/>
                </a:ln>
                <a:solidFill>
                  <a:schemeClr val="tx1"/>
                </a:solidFill>
                <a:effectLst/>
                <a:uLnTx/>
                <a:uFillTx/>
                <a:latin typeface="+mn-lt"/>
                <a:ea typeface="+mn-ea"/>
                <a:cs typeface="+mn-cs"/>
              </a:rPr>
              <a:t>. </a:t>
            </a:r>
            <a:r>
              <a:rPr lang="lv-LV" sz="1100" dirty="0">
                <a:latin typeface="+mn-lt"/>
              </a:rPr>
              <a:t>Lūdzu, novērtējiet, cik lielā mērā piekrītat vai nepiekrītat apgalvojumam!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2">
            <a:extLst>
              <a:ext uri="{FF2B5EF4-FFF2-40B4-BE49-F238E27FC236}">
                <a16:creationId xmlns:a16="http://schemas.microsoft.com/office/drawing/2014/main" id="{7CBB6B40-0F3E-1B94-1BF2-17DE43C6509C}"/>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18</a:t>
            </a:fld>
            <a:endParaRPr lang="en-AU" dirty="0"/>
          </a:p>
        </p:txBody>
      </p:sp>
    </p:spTree>
    <p:extLst>
      <p:ext uri="{BB962C8B-B14F-4D97-AF65-F5344CB8AC3E}">
        <p14:creationId xmlns:p14="http://schemas.microsoft.com/office/powerpoint/2010/main" val="420215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3F21D51-7A19-FEC4-32F8-80F526DD96F1}"/>
              </a:ext>
            </a:extLst>
          </p:cNvPr>
          <p:cNvGraphicFramePr/>
          <p:nvPr>
            <p:extLst>
              <p:ext uri="{D42A27DB-BD31-4B8C-83A1-F6EECF244321}">
                <p14:modId xmlns:p14="http://schemas.microsoft.com/office/powerpoint/2010/main" val="1975338177"/>
              </p:ext>
            </p:extLst>
          </p:nvPr>
        </p:nvGraphicFramePr>
        <p:xfrm>
          <a:off x="1371837" y="842539"/>
          <a:ext cx="7668883" cy="55129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E9B010A-345F-7CAB-DCBA-9BDCF9443B05}"/>
              </a:ext>
            </a:extLst>
          </p:cNvPr>
          <p:cNvSpPr txBox="1"/>
          <p:nvPr/>
        </p:nvSpPr>
        <p:spPr>
          <a:xfrm>
            <a:off x="250165" y="5042748"/>
            <a:ext cx="1207935" cy="400110"/>
          </a:xfrm>
          <a:prstGeom prst="rect">
            <a:avLst/>
          </a:prstGeom>
          <a:noFill/>
        </p:spPr>
        <p:txBody>
          <a:bodyPr wrap="square" rtlCol="0">
            <a:spAutoFit/>
          </a:bodyPr>
          <a:lstStyle/>
          <a:p>
            <a:r>
              <a:rPr lang="lv-LV" sz="1000" dirty="0"/>
              <a:t>Bāze: visi aptaujas dalībnieki; n=1057</a:t>
            </a:r>
          </a:p>
        </p:txBody>
      </p:sp>
      <p:sp>
        <p:nvSpPr>
          <p:cNvPr id="4" name="Title 12">
            <a:extLst>
              <a:ext uri="{FF2B5EF4-FFF2-40B4-BE49-F238E27FC236}">
                <a16:creationId xmlns:a16="http://schemas.microsoft.com/office/drawing/2014/main" id="{6A356628-3960-3C02-A75D-A41ED75CC23A}"/>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 pret karu Ukrainā</a:t>
            </a:r>
          </a:p>
        </p:txBody>
      </p:sp>
      <p:sp>
        <p:nvSpPr>
          <p:cNvPr id="5" name="TextBox 4">
            <a:extLst>
              <a:ext uri="{FF2B5EF4-FFF2-40B4-BE49-F238E27FC236}">
                <a16:creationId xmlns:a16="http://schemas.microsoft.com/office/drawing/2014/main" id="{3472697F-1546-FCB2-F250-90CCAED17AB2}"/>
              </a:ext>
            </a:extLst>
          </p:cNvPr>
          <p:cNvSpPr txBox="1"/>
          <p:nvPr/>
        </p:nvSpPr>
        <p:spPr>
          <a:xfrm>
            <a:off x="4113731" y="556474"/>
            <a:ext cx="4035079" cy="261610"/>
          </a:xfrm>
          <a:prstGeom prst="rect">
            <a:avLst/>
          </a:prstGeom>
          <a:noFill/>
        </p:spPr>
        <p:txBody>
          <a:bodyPr wrap="none" rtlCol="0">
            <a:spAutoFit/>
          </a:bodyPr>
          <a:lstStyle/>
          <a:p>
            <a:r>
              <a:rPr lang="lv-LV" sz="1100" b="1" dirty="0">
                <a:solidFill>
                  <a:srgbClr val="000099"/>
                </a:solidFill>
              </a:rPr>
              <a:t>Es spēju atšķirt patiesu informāciju par karu Ukrainā no sagrozītas</a:t>
            </a:r>
            <a:endParaRPr lang="en-US" sz="1100" b="1" dirty="0">
              <a:solidFill>
                <a:srgbClr val="000099"/>
              </a:solidFill>
            </a:endParaRPr>
          </a:p>
        </p:txBody>
      </p:sp>
      <p:sp>
        <p:nvSpPr>
          <p:cNvPr id="6" name="Text Placeholder 4">
            <a:extLst>
              <a:ext uri="{FF2B5EF4-FFF2-40B4-BE49-F238E27FC236}">
                <a16:creationId xmlns:a16="http://schemas.microsoft.com/office/drawing/2014/main" id="{581F3D3D-07C5-CB17-0F4D-55296A462220}"/>
              </a:ext>
            </a:extLst>
          </p:cNvPr>
          <p:cNvSpPr txBox="1">
            <a:spLocks/>
          </p:cNvSpPr>
          <p:nvPr/>
        </p:nvSpPr>
        <p:spPr>
          <a:xfrm>
            <a:off x="250165" y="436283"/>
            <a:ext cx="2803586" cy="400109"/>
          </a:xfrm>
          <a:prstGeom prst="rect">
            <a:avLst/>
          </a:prstGeom>
        </p:spPr>
        <p:txBody>
          <a:bodyPr/>
          <a:lstStyle/>
          <a:p>
            <a:pPr marL="342900" indent="-342900" eaLnBrk="0" hangingPunct="0">
              <a:spcBef>
                <a:spcPct val="20000"/>
              </a:spcBef>
              <a:defRPr/>
            </a:pPr>
            <a:r>
              <a:rPr kumimoji="0" lang="en-US" sz="1100" b="0" i="0" u="none" strike="noStrike" kern="1200" cap="none" spc="0" normalizeH="0" baseline="0" noProof="0" dirty="0">
                <a:ln>
                  <a:noFill/>
                </a:ln>
                <a:solidFill>
                  <a:schemeClr val="tx1"/>
                </a:solidFill>
                <a:effectLst/>
                <a:uLnTx/>
                <a:uFillTx/>
                <a:latin typeface="+mn-lt"/>
                <a:ea typeface="+mn-ea"/>
                <a:cs typeface="+mn-cs"/>
              </a:rPr>
              <a:t>Q</a:t>
            </a:r>
            <a:r>
              <a:rPr kumimoji="0" lang="lv-LV" sz="1100" b="0" i="0" u="none" strike="noStrike" kern="1200" cap="none" spc="0" normalizeH="0" baseline="0" noProof="0" dirty="0">
                <a:ln>
                  <a:noFill/>
                </a:ln>
                <a:solidFill>
                  <a:schemeClr val="tx1"/>
                </a:solidFill>
                <a:effectLst/>
                <a:uLnTx/>
                <a:uFillTx/>
                <a:latin typeface="+mn-lt"/>
                <a:ea typeface="+mn-ea"/>
                <a:cs typeface="+mn-cs"/>
              </a:rPr>
              <a:t>2</a:t>
            </a:r>
            <a:r>
              <a:rPr kumimoji="0" lang="en-US" sz="1100" b="0" i="0" u="none" strike="noStrike" kern="1200" cap="none" spc="0" normalizeH="0" baseline="0" noProof="0" dirty="0">
                <a:ln>
                  <a:noFill/>
                </a:ln>
                <a:solidFill>
                  <a:schemeClr val="tx1"/>
                </a:solidFill>
                <a:effectLst/>
                <a:uLnTx/>
                <a:uFillTx/>
                <a:latin typeface="+mn-lt"/>
                <a:ea typeface="+mn-ea"/>
                <a:cs typeface="+mn-cs"/>
              </a:rPr>
              <a:t>. </a:t>
            </a:r>
            <a:r>
              <a:rPr lang="lv-LV" sz="1100" dirty="0">
                <a:latin typeface="+mn-lt"/>
              </a:rPr>
              <a:t>Lūdzu, novērtējiet, cik lielā mērā piekrītat vai nepiekrītat apgalvojumam!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2">
            <a:extLst>
              <a:ext uri="{FF2B5EF4-FFF2-40B4-BE49-F238E27FC236}">
                <a16:creationId xmlns:a16="http://schemas.microsoft.com/office/drawing/2014/main" id="{4CB23BE8-95EC-A702-7943-0BEAE0C2504C}"/>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19</a:t>
            </a:fld>
            <a:endParaRPr lang="en-AU" dirty="0"/>
          </a:p>
        </p:txBody>
      </p:sp>
    </p:spTree>
    <p:extLst>
      <p:ext uri="{BB962C8B-B14F-4D97-AF65-F5344CB8AC3E}">
        <p14:creationId xmlns:p14="http://schemas.microsoft.com/office/powerpoint/2010/main" val="3064616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FC1353DE-6BD6-ACDB-D0B5-C7900ED74C01}"/>
              </a:ext>
            </a:extLst>
          </p:cNvPr>
          <p:cNvSpPr txBox="1">
            <a:spLocks noChangeArrowheads="1"/>
          </p:cNvSpPr>
          <p:nvPr/>
        </p:nvSpPr>
        <p:spPr bwMode="auto">
          <a:xfrm>
            <a:off x="1187450" y="1847850"/>
            <a:ext cx="6840538" cy="336550"/>
          </a:xfrm>
          <a:prstGeom prst="rect">
            <a:avLst/>
          </a:prstGeom>
          <a:noFill/>
          <a:ln w="9525">
            <a:noFill/>
            <a:miter lim="800000"/>
            <a:headEnd/>
            <a:tailEnd/>
          </a:ln>
        </p:spPr>
        <p:txBody>
          <a:bodyPr>
            <a:spAutoFit/>
          </a:bodyPr>
          <a:lstStyle/>
          <a:p>
            <a:pPr algn="ctr" eaLnBrk="1" hangingPunct="1"/>
            <a:endParaRPr lang="lv-LV" sz="1600" b="1">
              <a:latin typeface="Calibri" pitchFamily="34" charset="0"/>
            </a:endParaRPr>
          </a:p>
        </p:txBody>
      </p:sp>
      <p:sp>
        <p:nvSpPr>
          <p:cNvPr id="4" name="Rectangle 3">
            <a:extLst>
              <a:ext uri="{FF2B5EF4-FFF2-40B4-BE49-F238E27FC236}">
                <a16:creationId xmlns:a16="http://schemas.microsoft.com/office/drawing/2014/main" id="{ED176F60-4722-78B4-3FFB-35E12A6D8FFD}"/>
              </a:ext>
            </a:extLst>
          </p:cNvPr>
          <p:cNvSpPr>
            <a:spLocks noChangeArrowheads="1"/>
          </p:cNvSpPr>
          <p:nvPr/>
        </p:nvSpPr>
        <p:spPr bwMode="auto">
          <a:xfrm>
            <a:off x="728663" y="430907"/>
            <a:ext cx="6723657" cy="500062"/>
          </a:xfrm>
          <a:prstGeom prst="rect">
            <a:avLst/>
          </a:prstGeom>
          <a:noFill/>
          <a:ln w="9525">
            <a:noFill/>
            <a:miter lim="800000"/>
            <a:headEnd/>
            <a:tailEnd/>
          </a:ln>
        </p:spPr>
        <p:txBody>
          <a:bodyPr anchor="ctr"/>
          <a:lstStyle/>
          <a:p>
            <a:pPr algn="ctr" fontAlgn="auto">
              <a:spcBef>
                <a:spcPts val="0"/>
              </a:spcBef>
              <a:spcAft>
                <a:spcPts val="0"/>
              </a:spcAft>
              <a:defRPr/>
            </a:pPr>
            <a:r>
              <a:rPr lang="lv-LV" b="1" dirty="0">
                <a:solidFill>
                  <a:srgbClr val="990033"/>
                </a:solidFill>
                <a:effectLst>
                  <a:outerShdw blurRad="38100" dist="38100" dir="2700000" algn="tl">
                    <a:srgbClr val="000000">
                      <a:alpha val="43137"/>
                    </a:srgbClr>
                  </a:outerShdw>
                </a:effectLst>
                <a:latin typeface="+mn-lt"/>
              </a:rPr>
              <a:t>SATURS</a:t>
            </a:r>
            <a:endParaRPr lang="en-GB" b="1" dirty="0">
              <a:solidFill>
                <a:srgbClr val="990033"/>
              </a:solidFill>
              <a:effectLst>
                <a:outerShdw blurRad="38100" dist="38100" dir="2700000" algn="tl">
                  <a:srgbClr val="000000">
                    <a:alpha val="43137"/>
                  </a:srgbClr>
                </a:outerShdw>
              </a:effectLst>
              <a:latin typeface="+mn-lt"/>
            </a:endParaRPr>
          </a:p>
        </p:txBody>
      </p:sp>
      <p:sp>
        <p:nvSpPr>
          <p:cNvPr id="5" name="Rectangle 3">
            <a:extLst>
              <a:ext uri="{FF2B5EF4-FFF2-40B4-BE49-F238E27FC236}">
                <a16:creationId xmlns:a16="http://schemas.microsoft.com/office/drawing/2014/main" id="{32C4FC50-D259-4120-B254-1A0998B30A68}"/>
              </a:ext>
            </a:extLst>
          </p:cNvPr>
          <p:cNvSpPr>
            <a:spLocks noChangeArrowheads="1"/>
          </p:cNvSpPr>
          <p:nvPr/>
        </p:nvSpPr>
        <p:spPr bwMode="auto">
          <a:xfrm>
            <a:off x="937646" y="1288140"/>
            <a:ext cx="7306761" cy="2428892"/>
          </a:xfrm>
          <a:prstGeom prst="rect">
            <a:avLst/>
          </a:prstGeom>
          <a:noFill/>
          <a:ln w="9525">
            <a:noFill/>
            <a:miter lim="800000"/>
            <a:headEnd/>
            <a:tailEnd/>
          </a:ln>
        </p:spPr>
        <p:txBody>
          <a:bodyPr/>
          <a:lstStyle/>
          <a:p>
            <a:pPr marL="457200" indent="-457200">
              <a:lnSpc>
                <a:spcPct val="120000"/>
              </a:lnSpc>
              <a:spcBef>
                <a:spcPct val="40000"/>
              </a:spcBef>
              <a:buClr>
                <a:srgbClr val="990033"/>
              </a:buClr>
              <a:buFont typeface="Calibri" pitchFamily="34" charset="0"/>
              <a:buAutoNum type="arabicPeriod"/>
            </a:pPr>
            <a:r>
              <a:rPr lang="lv-LV" altLang="lv-LV" sz="1100" b="1" dirty="0">
                <a:latin typeface="Calibri" pitchFamily="34" charset="0"/>
              </a:rPr>
              <a:t>Metodoloģiskā informācija </a:t>
            </a:r>
            <a:r>
              <a:rPr lang="lv-LV" altLang="lv-LV" sz="1100" dirty="0">
                <a:latin typeface="Calibri" pitchFamily="34" charset="0"/>
              </a:rPr>
              <a:t>................................................................3</a:t>
            </a:r>
          </a:p>
          <a:p>
            <a:pPr marL="457200" indent="-457200">
              <a:lnSpc>
                <a:spcPct val="120000"/>
              </a:lnSpc>
              <a:spcBef>
                <a:spcPct val="40000"/>
              </a:spcBef>
              <a:buClr>
                <a:srgbClr val="990033"/>
              </a:buClr>
              <a:buFont typeface="Calibri" pitchFamily="34" charset="0"/>
              <a:buAutoNum type="arabicPeriod"/>
            </a:pPr>
            <a:r>
              <a:rPr lang="lv-LV" altLang="lv-LV" sz="1100" b="1" dirty="0">
                <a:latin typeface="Calibri" pitchFamily="34" charset="0"/>
              </a:rPr>
              <a:t>Kopsavilkums </a:t>
            </a:r>
            <a:r>
              <a:rPr lang="lv-LV" altLang="lv-LV" sz="1100" dirty="0">
                <a:latin typeface="Calibri" pitchFamily="34" charset="0"/>
              </a:rPr>
              <a:t>......................................................................................7</a:t>
            </a:r>
          </a:p>
          <a:p>
            <a:pPr marL="457200" indent="-457200">
              <a:lnSpc>
                <a:spcPct val="120000"/>
              </a:lnSpc>
              <a:spcBef>
                <a:spcPct val="40000"/>
              </a:spcBef>
              <a:buClr>
                <a:srgbClr val="990033"/>
              </a:buClr>
              <a:buFont typeface="Calibri" pitchFamily="34" charset="0"/>
              <a:buAutoNum type="arabicPeriod"/>
            </a:pPr>
            <a:r>
              <a:rPr lang="lv-LV" altLang="lv-LV" sz="1100" b="1" dirty="0">
                <a:latin typeface="Calibri" pitchFamily="34" charset="0"/>
              </a:rPr>
              <a:t>Attieksme pret karu Ukrainā</a:t>
            </a:r>
            <a:r>
              <a:rPr lang="lv-LV" altLang="lv-LV" sz="1100" dirty="0">
                <a:latin typeface="Calibri" pitchFamily="34" charset="0"/>
              </a:rPr>
              <a:t>..............................................................12</a:t>
            </a:r>
            <a:endParaRPr lang="en-US" altLang="lv-LV" sz="1100" dirty="0">
              <a:latin typeface="Calibri" pitchFamily="34" charset="0"/>
            </a:endParaRPr>
          </a:p>
          <a:p>
            <a:pPr marL="457200" indent="-457200">
              <a:lnSpc>
                <a:spcPct val="120000"/>
              </a:lnSpc>
              <a:spcBef>
                <a:spcPct val="40000"/>
              </a:spcBef>
              <a:buClr>
                <a:srgbClr val="990033"/>
              </a:buClr>
              <a:buFont typeface="Calibri" pitchFamily="34" charset="0"/>
              <a:buAutoNum type="arabicPeriod"/>
            </a:pPr>
            <a:r>
              <a:rPr lang="lv-LV" altLang="lv-LV" sz="1100" b="1" dirty="0">
                <a:latin typeface="Calibri" pitchFamily="34" charset="0"/>
              </a:rPr>
              <a:t>Atbalsta sniegšana Ukrainai un Ukrainas bēgļiem </a:t>
            </a:r>
            <a:r>
              <a:rPr lang="lv-LV" altLang="lv-LV" sz="1100" dirty="0">
                <a:latin typeface="Calibri" pitchFamily="34" charset="0"/>
              </a:rPr>
              <a:t>…….</a:t>
            </a:r>
            <a:r>
              <a:rPr lang="en-US" altLang="lv-LV" sz="1100" dirty="0">
                <a:latin typeface="Calibri" pitchFamily="34" charset="0"/>
              </a:rPr>
              <a:t>....</a:t>
            </a:r>
            <a:r>
              <a:rPr lang="lv-LV" altLang="lv-LV" sz="1100" dirty="0">
                <a:latin typeface="Calibri" pitchFamily="34" charset="0"/>
              </a:rPr>
              <a:t>.................28</a:t>
            </a:r>
          </a:p>
          <a:p>
            <a:pPr marL="457200" indent="-457200">
              <a:lnSpc>
                <a:spcPct val="120000"/>
              </a:lnSpc>
              <a:spcBef>
                <a:spcPct val="40000"/>
              </a:spcBef>
              <a:buClr>
                <a:srgbClr val="990033"/>
              </a:buClr>
              <a:buFont typeface="Calibri" pitchFamily="34" charset="0"/>
              <a:buAutoNum type="arabicPeriod"/>
            </a:pPr>
            <a:r>
              <a:rPr lang="lv-LV" altLang="lv-LV" sz="1100" b="1" dirty="0">
                <a:latin typeface="Calibri" pitchFamily="34" charset="0"/>
              </a:rPr>
              <a:t>Interesējošās tēmas un to atspoguļojums Latvijas medijos </a:t>
            </a:r>
            <a:r>
              <a:rPr lang="lv-LV" altLang="lv-LV" sz="1100" dirty="0">
                <a:latin typeface="Calibri" pitchFamily="34" charset="0"/>
              </a:rPr>
              <a:t>.............31</a:t>
            </a:r>
            <a:endParaRPr lang="lv-LV" altLang="lv-LV" sz="1100" b="1" dirty="0">
              <a:latin typeface="Calibri" pitchFamily="34" charset="0"/>
            </a:endParaRPr>
          </a:p>
          <a:p>
            <a:pPr marL="457200" indent="-457200">
              <a:lnSpc>
                <a:spcPct val="120000"/>
              </a:lnSpc>
              <a:spcBef>
                <a:spcPct val="40000"/>
              </a:spcBef>
              <a:buClr>
                <a:srgbClr val="990033"/>
              </a:buClr>
              <a:buFont typeface="Calibri" pitchFamily="34" charset="0"/>
              <a:buAutoNum type="arabicPeriod"/>
            </a:pPr>
            <a:r>
              <a:rPr lang="lv-LV" altLang="lv-LV" sz="1100" b="1" dirty="0">
                <a:latin typeface="Calibri" pitchFamily="34" charset="0"/>
              </a:rPr>
              <a:t>Attieksmes paušana uz publicēto saturu sociālajos medijos </a:t>
            </a:r>
            <a:r>
              <a:rPr lang="lv-LV" altLang="lv-LV" sz="1100" dirty="0">
                <a:latin typeface="Calibri" pitchFamily="34" charset="0"/>
              </a:rPr>
              <a:t>...........35</a:t>
            </a:r>
          </a:p>
          <a:p>
            <a:pPr marL="457200" indent="-457200">
              <a:lnSpc>
                <a:spcPct val="120000"/>
              </a:lnSpc>
              <a:spcBef>
                <a:spcPct val="40000"/>
              </a:spcBef>
              <a:buClr>
                <a:srgbClr val="990033"/>
              </a:buClr>
              <a:buFont typeface="Calibri" pitchFamily="34" charset="0"/>
              <a:buAutoNum type="arabicPeriod"/>
            </a:pPr>
            <a:r>
              <a:rPr lang="lv-LV" altLang="lv-LV" sz="1100" b="1" dirty="0">
                <a:latin typeface="Calibri" pitchFamily="34" charset="0"/>
              </a:rPr>
              <a:t>Spēja atšķirt uzticamu informāciju no maldinošas </a:t>
            </a:r>
            <a:r>
              <a:rPr lang="lv-LV" altLang="lv-LV" sz="1100" dirty="0">
                <a:latin typeface="Calibri" pitchFamily="34" charset="0"/>
              </a:rPr>
              <a:t>…….</a:t>
            </a:r>
            <a:r>
              <a:rPr lang="en-US" altLang="lv-LV" sz="1100" dirty="0">
                <a:latin typeface="Calibri" pitchFamily="34" charset="0"/>
              </a:rPr>
              <a:t>....</a:t>
            </a:r>
            <a:r>
              <a:rPr lang="lv-LV" altLang="lv-LV" sz="1100" dirty="0">
                <a:latin typeface="Calibri" pitchFamily="34" charset="0"/>
              </a:rPr>
              <a:t>................38</a:t>
            </a:r>
            <a:endParaRPr lang="lv-LV" altLang="lv-LV" sz="1100" b="1" dirty="0">
              <a:latin typeface="Calibri" pitchFamily="34" charset="0"/>
            </a:endParaRPr>
          </a:p>
          <a:p>
            <a:pPr marL="457200" indent="-457200">
              <a:lnSpc>
                <a:spcPct val="120000"/>
              </a:lnSpc>
              <a:spcBef>
                <a:spcPct val="40000"/>
              </a:spcBef>
              <a:buClr>
                <a:srgbClr val="990033"/>
              </a:buClr>
              <a:buFont typeface="Calibri" pitchFamily="34" charset="0"/>
              <a:buAutoNum type="arabicPeriod"/>
            </a:pPr>
            <a:r>
              <a:rPr lang="lv-LV" altLang="lv-LV" sz="1100" b="1" dirty="0">
                <a:latin typeface="Calibri" pitchFamily="34" charset="0"/>
              </a:rPr>
              <a:t>Cenu pieauguma ietekme mājsaimniecībās </a:t>
            </a:r>
            <a:r>
              <a:rPr lang="lv-LV" altLang="lv-LV" sz="1100" dirty="0">
                <a:latin typeface="Calibri" pitchFamily="34" charset="0"/>
              </a:rPr>
              <a:t>......................................41</a:t>
            </a:r>
            <a:endParaRPr lang="lv-LV" altLang="lv-LV" sz="1100" b="1" dirty="0">
              <a:latin typeface="Calibri" pitchFamily="34" charset="0"/>
            </a:endParaRPr>
          </a:p>
          <a:p>
            <a:pPr marL="457200" indent="-457200">
              <a:lnSpc>
                <a:spcPct val="120000"/>
              </a:lnSpc>
              <a:spcBef>
                <a:spcPct val="40000"/>
              </a:spcBef>
              <a:buClr>
                <a:srgbClr val="990033"/>
              </a:buClr>
              <a:buFont typeface="Calibri" pitchFamily="34" charset="0"/>
              <a:buAutoNum type="arabicPeriod"/>
            </a:pPr>
            <a:r>
              <a:rPr lang="lv-LV" altLang="lv-LV" sz="1100" b="1" dirty="0">
                <a:latin typeface="Calibri" pitchFamily="34" charset="0"/>
              </a:rPr>
              <a:t>Iedzīvotāju drošības sajūta </a:t>
            </a:r>
            <a:r>
              <a:rPr lang="lv-LV" altLang="lv-LV" sz="1100" dirty="0">
                <a:latin typeface="Calibri" pitchFamily="34" charset="0"/>
              </a:rPr>
              <a:t>.................................................................48</a:t>
            </a:r>
            <a:endParaRPr lang="en-US" altLang="lv-LV" sz="1100" dirty="0">
              <a:latin typeface="Calibri" pitchFamily="34" charset="0"/>
            </a:endParaRPr>
          </a:p>
        </p:txBody>
      </p:sp>
      <p:sp>
        <p:nvSpPr>
          <p:cNvPr id="6" name="Slide Number Placeholder 2">
            <a:extLst>
              <a:ext uri="{FF2B5EF4-FFF2-40B4-BE49-F238E27FC236}">
                <a16:creationId xmlns:a16="http://schemas.microsoft.com/office/drawing/2014/main" id="{BE3F9F87-FCC2-5F3A-5ACF-8559721E2F0D}"/>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2</a:t>
            </a:fld>
            <a:endParaRPr lang="en-AU" dirty="0"/>
          </a:p>
        </p:txBody>
      </p:sp>
    </p:spTree>
    <p:extLst>
      <p:ext uri="{BB962C8B-B14F-4D97-AF65-F5344CB8AC3E}">
        <p14:creationId xmlns:p14="http://schemas.microsoft.com/office/powerpoint/2010/main" val="2008777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488F39F-9210-3386-1FFC-05257AD723F6}"/>
              </a:ext>
            </a:extLst>
          </p:cNvPr>
          <p:cNvGraphicFramePr/>
          <p:nvPr>
            <p:extLst>
              <p:ext uri="{D42A27DB-BD31-4B8C-83A1-F6EECF244321}">
                <p14:modId xmlns:p14="http://schemas.microsoft.com/office/powerpoint/2010/main" val="1950721624"/>
              </p:ext>
            </p:extLst>
          </p:nvPr>
        </p:nvGraphicFramePr>
        <p:xfrm>
          <a:off x="1371837" y="842539"/>
          <a:ext cx="7668883" cy="55129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F6247B2B-5A0A-C1BF-BEDB-B7407431D428}"/>
              </a:ext>
            </a:extLst>
          </p:cNvPr>
          <p:cNvSpPr txBox="1"/>
          <p:nvPr/>
        </p:nvSpPr>
        <p:spPr>
          <a:xfrm>
            <a:off x="250165" y="5042748"/>
            <a:ext cx="1207935" cy="400110"/>
          </a:xfrm>
          <a:prstGeom prst="rect">
            <a:avLst/>
          </a:prstGeom>
          <a:noFill/>
        </p:spPr>
        <p:txBody>
          <a:bodyPr wrap="square" rtlCol="0">
            <a:spAutoFit/>
          </a:bodyPr>
          <a:lstStyle/>
          <a:p>
            <a:r>
              <a:rPr lang="lv-LV" sz="1000" dirty="0"/>
              <a:t>Bāze: visi aptaujas dalībnieki; n=1057</a:t>
            </a:r>
          </a:p>
        </p:txBody>
      </p:sp>
      <p:sp>
        <p:nvSpPr>
          <p:cNvPr id="4" name="Title 12">
            <a:extLst>
              <a:ext uri="{FF2B5EF4-FFF2-40B4-BE49-F238E27FC236}">
                <a16:creationId xmlns:a16="http://schemas.microsoft.com/office/drawing/2014/main" id="{66887966-2F50-376B-503D-D1ABFC55D2FE}"/>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 pret karu Ukrainā</a:t>
            </a:r>
          </a:p>
        </p:txBody>
      </p:sp>
      <p:sp>
        <p:nvSpPr>
          <p:cNvPr id="5" name="TextBox 4">
            <a:extLst>
              <a:ext uri="{FF2B5EF4-FFF2-40B4-BE49-F238E27FC236}">
                <a16:creationId xmlns:a16="http://schemas.microsoft.com/office/drawing/2014/main" id="{8FE76AB6-5495-00C7-7D7F-CD1A3B2F239C}"/>
              </a:ext>
            </a:extLst>
          </p:cNvPr>
          <p:cNvSpPr txBox="1"/>
          <p:nvPr/>
        </p:nvSpPr>
        <p:spPr>
          <a:xfrm>
            <a:off x="4113731" y="556474"/>
            <a:ext cx="4535216" cy="261610"/>
          </a:xfrm>
          <a:prstGeom prst="rect">
            <a:avLst/>
          </a:prstGeom>
          <a:noFill/>
        </p:spPr>
        <p:txBody>
          <a:bodyPr wrap="none" rtlCol="0">
            <a:spAutoFit/>
          </a:bodyPr>
          <a:lstStyle/>
          <a:p>
            <a:r>
              <a:rPr lang="lv-LV" sz="1100" b="1" dirty="0">
                <a:solidFill>
                  <a:srgbClr val="000099"/>
                </a:solidFill>
              </a:rPr>
              <a:t>Es uzticos Latvijas valsts institūciju sniegtajai informācijai par karu Ukrainā</a:t>
            </a:r>
            <a:endParaRPr lang="en-US" sz="1100" b="1" dirty="0">
              <a:solidFill>
                <a:srgbClr val="000099"/>
              </a:solidFill>
            </a:endParaRPr>
          </a:p>
        </p:txBody>
      </p:sp>
      <p:sp>
        <p:nvSpPr>
          <p:cNvPr id="6" name="Text Placeholder 4">
            <a:extLst>
              <a:ext uri="{FF2B5EF4-FFF2-40B4-BE49-F238E27FC236}">
                <a16:creationId xmlns:a16="http://schemas.microsoft.com/office/drawing/2014/main" id="{28D82BAC-D9F6-779D-B3F6-913B6E5DA0D4}"/>
              </a:ext>
            </a:extLst>
          </p:cNvPr>
          <p:cNvSpPr txBox="1">
            <a:spLocks/>
          </p:cNvSpPr>
          <p:nvPr/>
        </p:nvSpPr>
        <p:spPr>
          <a:xfrm>
            <a:off x="250165" y="436283"/>
            <a:ext cx="2803586" cy="400109"/>
          </a:xfrm>
          <a:prstGeom prst="rect">
            <a:avLst/>
          </a:prstGeom>
        </p:spPr>
        <p:txBody>
          <a:bodyPr/>
          <a:lstStyle/>
          <a:p>
            <a:pPr marL="342900" indent="-342900" eaLnBrk="0" hangingPunct="0">
              <a:spcBef>
                <a:spcPct val="20000"/>
              </a:spcBef>
              <a:defRPr/>
            </a:pPr>
            <a:r>
              <a:rPr kumimoji="0" lang="en-US" sz="1100" b="0" i="0" u="none" strike="noStrike" kern="1200" cap="none" spc="0" normalizeH="0" baseline="0" noProof="0" dirty="0">
                <a:ln>
                  <a:noFill/>
                </a:ln>
                <a:solidFill>
                  <a:schemeClr val="tx1"/>
                </a:solidFill>
                <a:effectLst/>
                <a:uLnTx/>
                <a:uFillTx/>
                <a:latin typeface="+mn-lt"/>
                <a:ea typeface="+mn-ea"/>
                <a:cs typeface="+mn-cs"/>
              </a:rPr>
              <a:t>Q</a:t>
            </a:r>
            <a:r>
              <a:rPr kumimoji="0" lang="lv-LV" sz="1100" b="0" i="0" u="none" strike="noStrike" kern="1200" cap="none" spc="0" normalizeH="0" baseline="0" noProof="0" dirty="0">
                <a:ln>
                  <a:noFill/>
                </a:ln>
                <a:solidFill>
                  <a:schemeClr val="tx1"/>
                </a:solidFill>
                <a:effectLst/>
                <a:uLnTx/>
                <a:uFillTx/>
                <a:latin typeface="+mn-lt"/>
                <a:ea typeface="+mn-ea"/>
                <a:cs typeface="+mn-cs"/>
              </a:rPr>
              <a:t>2</a:t>
            </a:r>
            <a:r>
              <a:rPr kumimoji="0" lang="en-US" sz="1100" b="0" i="0" u="none" strike="noStrike" kern="1200" cap="none" spc="0" normalizeH="0" baseline="0" noProof="0" dirty="0">
                <a:ln>
                  <a:noFill/>
                </a:ln>
                <a:solidFill>
                  <a:schemeClr val="tx1"/>
                </a:solidFill>
                <a:effectLst/>
                <a:uLnTx/>
                <a:uFillTx/>
                <a:latin typeface="+mn-lt"/>
                <a:ea typeface="+mn-ea"/>
                <a:cs typeface="+mn-cs"/>
              </a:rPr>
              <a:t>. </a:t>
            </a:r>
            <a:r>
              <a:rPr lang="lv-LV" sz="1100" dirty="0">
                <a:latin typeface="+mn-lt"/>
              </a:rPr>
              <a:t>Lūdzu, novērtējiet, cik lielā mērā piekrītat vai nepiekrītat apgalvojumam!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2">
            <a:extLst>
              <a:ext uri="{FF2B5EF4-FFF2-40B4-BE49-F238E27FC236}">
                <a16:creationId xmlns:a16="http://schemas.microsoft.com/office/drawing/2014/main" id="{57B82DFC-53BE-7654-FB4D-A3C3E027681D}"/>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20</a:t>
            </a:fld>
            <a:endParaRPr lang="en-AU" dirty="0"/>
          </a:p>
        </p:txBody>
      </p:sp>
    </p:spTree>
    <p:extLst>
      <p:ext uri="{BB962C8B-B14F-4D97-AF65-F5344CB8AC3E}">
        <p14:creationId xmlns:p14="http://schemas.microsoft.com/office/powerpoint/2010/main" val="3824474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BCA4A2F-FCD3-2E4F-9871-069384B25DB3}"/>
              </a:ext>
            </a:extLst>
          </p:cNvPr>
          <p:cNvGraphicFramePr/>
          <p:nvPr>
            <p:extLst>
              <p:ext uri="{D42A27DB-BD31-4B8C-83A1-F6EECF244321}">
                <p14:modId xmlns:p14="http://schemas.microsoft.com/office/powerpoint/2010/main" val="256080944"/>
              </p:ext>
            </p:extLst>
          </p:nvPr>
        </p:nvGraphicFramePr>
        <p:xfrm>
          <a:off x="1371837" y="842539"/>
          <a:ext cx="7668883" cy="55129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9B95BC6E-C1CE-CE6D-C670-6B47DECB255D}"/>
              </a:ext>
            </a:extLst>
          </p:cNvPr>
          <p:cNvSpPr txBox="1"/>
          <p:nvPr/>
        </p:nvSpPr>
        <p:spPr>
          <a:xfrm>
            <a:off x="250165" y="5042748"/>
            <a:ext cx="1207935" cy="400110"/>
          </a:xfrm>
          <a:prstGeom prst="rect">
            <a:avLst/>
          </a:prstGeom>
          <a:noFill/>
        </p:spPr>
        <p:txBody>
          <a:bodyPr wrap="square" rtlCol="0">
            <a:spAutoFit/>
          </a:bodyPr>
          <a:lstStyle/>
          <a:p>
            <a:r>
              <a:rPr lang="lv-LV" sz="1000" dirty="0"/>
              <a:t>Bāze: visi aptaujas dalībnieki; n=1057</a:t>
            </a:r>
          </a:p>
        </p:txBody>
      </p:sp>
      <p:sp>
        <p:nvSpPr>
          <p:cNvPr id="4" name="Title 12">
            <a:extLst>
              <a:ext uri="{FF2B5EF4-FFF2-40B4-BE49-F238E27FC236}">
                <a16:creationId xmlns:a16="http://schemas.microsoft.com/office/drawing/2014/main" id="{60B6AB07-F74F-06A3-9D1D-7F2605DF6F42}"/>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 pret karu Ukrainā</a:t>
            </a:r>
          </a:p>
        </p:txBody>
      </p:sp>
      <p:sp>
        <p:nvSpPr>
          <p:cNvPr id="5" name="TextBox 4">
            <a:extLst>
              <a:ext uri="{FF2B5EF4-FFF2-40B4-BE49-F238E27FC236}">
                <a16:creationId xmlns:a16="http://schemas.microsoft.com/office/drawing/2014/main" id="{EA3FB7D3-E9A6-C91B-A361-545C9E35129F}"/>
              </a:ext>
            </a:extLst>
          </p:cNvPr>
          <p:cNvSpPr txBox="1"/>
          <p:nvPr/>
        </p:nvSpPr>
        <p:spPr>
          <a:xfrm>
            <a:off x="4113731" y="556474"/>
            <a:ext cx="2988319" cy="261610"/>
          </a:xfrm>
          <a:prstGeom prst="rect">
            <a:avLst/>
          </a:prstGeom>
          <a:noFill/>
        </p:spPr>
        <p:txBody>
          <a:bodyPr wrap="none" rtlCol="0">
            <a:spAutoFit/>
          </a:bodyPr>
          <a:lstStyle/>
          <a:p>
            <a:r>
              <a:rPr lang="lv-LV" sz="1100" b="1" dirty="0">
                <a:solidFill>
                  <a:srgbClr val="000099"/>
                </a:solidFill>
              </a:rPr>
              <a:t>Jūtos drošs, jo Latviju sargā dalība NATO aliansē</a:t>
            </a:r>
            <a:endParaRPr lang="en-US" sz="1100" b="1" dirty="0">
              <a:solidFill>
                <a:srgbClr val="000099"/>
              </a:solidFill>
            </a:endParaRPr>
          </a:p>
        </p:txBody>
      </p:sp>
      <p:sp>
        <p:nvSpPr>
          <p:cNvPr id="6" name="Text Placeholder 4">
            <a:extLst>
              <a:ext uri="{FF2B5EF4-FFF2-40B4-BE49-F238E27FC236}">
                <a16:creationId xmlns:a16="http://schemas.microsoft.com/office/drawing/2014/main" id="{540AB7A1-974E-6580-261D-C28992B160B6}"/>
              </a:ext>
            </a:extLst>
          </p:cNvPr>
          <p:cNvSpPr txBox="1">
            <a:spLocks/>
          </p:cNvSpPr>
          <p:nvPr/>
        </p:nvSpPr>
        <p:spPr>
          <a:xfrm>
            <a:off x="250165" y="436283"/>
            <a:ext cx="2803586" cy="400109"/>
          </a:xfrm>
          <a:prstGeom prst="rect">
            <a:avLst/>
          </a:prstGeom>
        </p:spPr>
        <p:txBody>
          <a:bodyPr/>
          <a:lstStyle/>
          <a:p>
            <a:pPr marL="342900" indent="-342900" eaLnBrk="0" hangingPunct="0">
              <a:spcBef>
                <a:spcPct val="20000"/>
              </a:spcBef>
              <a:defRPr/>
            </a:pPr>
            <a:r>
              <a:rPr kumimoji="0" lang="en-US" sz="1100" b="0" i="0" u="none" strike="noStrike" kern="1200" cap="none" spc="0" normalizeH="0" baseline="0" noProof="0" dirty="0">
                <a:ln>
                  <a:noFill/>
                </a:ln>
                <a:solidFill>
                  <a:schemeClr val="tx1"/>
                </a:solidFill>
                <a:effectLst/>
                <a:uLnTx/>
                <a:uFillTx/>
                <a:latin typeface="+mn-lt"/>
                <a:ea typeface="+mn-ea"/>
                <a:cs typeface="+mn-cs"/>
              </a:rPr>
              <a:t>Q</a:t>
            </a:r>
            <a:r>
              <a:rPr kumimoji="0" lang="lv-LV" sz="1100" b="0" i="0" u="none" strike="noStrike" kern="1200" cap="none" spc="0" normalizeH="0" baseline="0" noProof="0" dirty="0">
                <a:ln>
                  <a:noFill/>
                </a:ln>
                <a:solidFill>
                  <a:schemeClr val="tx1"/>
                </a:solidFill>
                <a:effectLst/>
                <a:uLnTx/>
                <a:uFillTx/>
                <a:latin typeface="+mn-lt"/>
                <a:ea typeface="+mn-ea"/>
                <a:cs typeface="+mn-cs"/>
              </a:rPr>
              <a:t>2</a:t>
            </a:r>
            <a:r>
              <a:rPr kumimoji="0" lang="en-US" sz="1100" b="0" i="0" u="none" strike="noStrike" kern="1200" cap="none" spc="0" normalizeH="0" baseline="0" noProof="0" dirty="0">
                <a:ln>
                  <a:noFill/>
                </a:ln>
                <a:solidFill>
                  <a:schemeClr val="tx1"/>
                </a:solidFill>
                <a:effectLst/>
                <a:uLnTx/>
                <a:uFillTx/>
                <a:latin typeface="+mn-lt"/>
                <a:ea typeface="+mn-ea"/>
                <a:cs typeface="+mn-cs"/>
              </a:rPr>
              <a:t>. </a:t>
            </a:r>
            <a:r>
              <a:rPr lang="lv-LV" sz="1100" dirty="0">
                <a:latin typeface="+mn-lt"/>
              </a:rPr>
              <a:t>Lūdzu, novērtējiet, cik lielā mērā piekrītat vai nepiekrītat apgalvojumam!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2">
            <a:extLst>
              <a:ext uri="{FF2B5EF4-FFF2-40B4-BE49-F238E27FC236}">
                <a16:creationId xmlns:a16="http://schemas.microsoft.com/office/drawing/2014/main" id="{CF983B09-990B-D047-5EAC-A967DBD4253F}"/>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21</a:t>
            </a:fld>
            <a:endParaRPr lang="en-AU" dirty="0"/>
          </a:p>
        </p:txBody>
      </p:sp>
    </p:spTree>
    <p:extLst>
      <p:ext uri="{BB962C8B-B14F-4D97-AF65-F5344CB8AC3E}">
        <p14:creationId xmlns:p14="http://schemas.microsoft.com/office/powerpoint/2010/main" val="3975413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07D674D-03E2-4FAC-A1D7-4AC0B1359EB3}"/>
              </a:ext>
            </a:extLst>
          </p:cNvPr>
          <p:cNvGraphicFramePr/>
          <p:nvPr>
            <p:extLst>
              <p:ext uri="{D42A27DB-BD31-4B8C-83A1-F6EECF244321}">
                <p14:modId xmlns:p14="http://schemas.microsoft.com/office/powerpoint/2010/main" val="931319000"/>
              </p:ext>
            </p:extLst>
          </p:nvPr>
        </p:nvGraphicFramePr>
        <p:xfrm>
          <a:off x="1371837" y="842539"/>
          <a:ext cx="7668883" cy="55129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FD2BE43-F7A0-FCD8-B28D-5FDAFA19037D}"/>
              </a:ext>
            </a:extLst>
          </p:cNvPr>
          <p:cNvSpPr txBox="1"/>
          <p:nvPr/>
        </p:nvSpPr>
        <p:spPr>
          <a:xfrm>
            <a:off x="250165" y="5042748"/>
            <a:ext cx="1207935" cy="400110"/>
          </a:xfrm>
          <a:prstGeom prst="rect">
            <a:avLst/>
          </a:prstGeom>
          <a:noFill/>
        </p:spPr>
        <p:txBody>
          <a:bodyPr wrap="square" rtlCol="0">
            <a:spAutoFit/>
          </a:bodyPr>
          <a:lstStyle/>
          <a:p>
            <a:r>
              <a:rPr lang="lv-LV" sz="1000" dirty="0"/>
              <a:t>Bāze: visi aptaujas dalībnieki; n=1057</a:t>
            </a:r>
          </a:p>
        </p:txBody>
      </p:sp>
      <p:sp>
        <p:nvSpPr>
          <p:cNvPr id="4" name="Title 12">
            <a:extLst>
              <a:ext uri="{FF2B5EF4-FFF2-40B4-BE49-F238E27FC236}">
                <a16:creationId xmlns:a16="http://schemas.microsoft.com/office/drawing/2014/main" id="{E9D802AF-5050-80A7-6FED-494790EA4FB5}"/>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 pret karu Ukrainā</a:t>
            </a:r>
          </a:p>
        </p:txBody>
      </p:sp>
      <p:sp>
        <p:nvSpPr>
          <p:cNvPr id="5" name="TextBox 4">
            <a:extLst>
              <a:ext uri="{FF2B5EF4-FFF2-40B4-BE49-F238E27FC236}">
                <a16:creationId xmlns:a16="http://schemas.microsoft.com/office/drawing/2014/main" id="{9B40E92C-BFA4-A014-49B6-C11119A1C7F4}"/>
              </a:ext>
            </a:extLst>
          </p:cNvPr>
          <p:cNvSpPr txBox="1"/>
          <p:nvPr/>
        </p:nvSpPr>
        <p:spPr>
          <a:xfrm>
            <a:off x="4113731" y="556474"/>
            <a:ext cx="3995004" cy="261610"/>
          </a:xfrm>
          <a:prstGeom prst="rect">
            <a:avLst/>
          </a:prstGeom>
          <a:noFill/>
        </p:spPr>
        <p:txBody>
          <a:bodyPr wrap="none" rtlCol="0">
            <a:spAutoFit/>
          </a:bodyPr>
          <a:lstStyle/>
          <a:p>
            <a:r>
              <a:rPr lang="lv-LV" sz="1100" b="1" dirty="0">
                <a:solidFill>
                  <a:srgbClr val="000099"/>
                </a:solidFill>
              </a:rPr>
              <a:t>Es uzticos Latvijas mediju sniegtajai informācijai par karu Ukrainā</a:t>
            </a:r>
            <a:endParaRPr lang="en-US" sz="1100" b="1" dirty="0">
              <a:solidFill>
                <a:srgbClr val="000099"/>
              </a:solidFill>
            </a:endParaRPr>
          </a:p>
        </p:txBody>
      </p:sp>
      <p:sp>
        <p:nvSpPr>
          <p:cNvPr id="6" name="Text Placeholder 4">
            <a:extLst>
              <a:ext uri="{FF2B5EF4-FFF2-40B4-BE49-F238E27FC236}">
                <a16:creationId xmlns:a16="http://schemas.microsoft.com/office/drawing/2014/main" id="{27824B5A-8FA1-BB9C-D883-FB8FA6E43888}"/>
              </a:ext>
            </a:extLst>
          </p:cNvPr>
          <p:cNvSpPr txBox="1">
            <a:spLocks/>
          </p:cNvSpPr>
          <p:nvPr/>
        </p:nvSpPr>
        <p:spPr>
          <a:xfrm>
            <a:off x="250165" y="436283"/>
            <a:ext cx="2803586" cy="400109"/>
          </a:xfrm>
          <a:prstGeom prst="rect">
            <a:avLst/>
          </a:prstGeom>
        </p:spPr>
        <p:txBody>
          <a:bodyPr/>
          <a:lstStyle/>
          <a:p>
            <a:pPr marL="342900" indent="-342900" eaLnBrk="0" hangingPunct="0">
              <a:spcBef>
                <a:spcPct val="20000"/>
              </a:spcBef>
              <a:defRPr/>
            </a:pPr>
            <a:r>
              <a:rPr kumimoji="0" lang="en-US" sz="1100" b="0" i="0" u="none" strike="noStrike" kern="1200" cap="none" spc="0" normalizeH="0" baseline="0" noProof="0" dirty="0">
                <a:ln>
                  <a:noFill/>
                </a:ln>
                <a:solidFill>
                  <a:schemeClr val="tx1"/>
                </a:solidFill>
                <a:effectLst/>
                <a:uLnTx/>
                <a:uFillTx/>
                <a:latin typeface="+mn-lt"/>
                <a:ea typeface="+mn-ea"/>
                <a:cs typeface="+mn-cs"/>
              </a:rPr>
              <a:t>Q</a:t>
            </a:r>
            <a:r>
              <a:rPr kumimoji="0" lang="lv-LV" sz="1100" b="0" i="0" u="none" strike="noStrike" kern="1200" cap="none" spc="0" normalizeH="0" baseline="0" noProof="0" dirty="0">
                <a:ln>
                  <a:noFill/>
                </a:ln>
                <a:solidFill>
                  <a:schemeClr val="tx1"/>
                </a:solidFill>
                <a:effectLst/>
                <a:uLnTx/>
                <a:uFillTx/>
                <a:latin typeface="+mn-lt"/>
                <a:ea typeface="+mn-ea"/>
                <a:cs typeface="+mn-cs"/>
              </a:rPr>
              <a:t>2</a:t>
            </a:r>
            <a:r>
              <a:rPr kumimoji="0" lang="en-US" sz="1100" b="0" i="0" u="none" strike="noStrike" kern="1200" cap="none" spc="0" normalizeH="0" baseline="0" noProof="0" dirty="0">
                <a:ln>
                  <a:noFill/>
                </a:ln>
                <a:solidFill>
                  <a:schemeClr val="tx1"/>
                </a:solidFill>
                <a:effectLst/>
                <a:uLnTx/>
                <a:uFillTx/>
                <a:latin typeface="+mn-lt"/>
                <a:ea typeface="+mn-ea"/>
                <a:cs typeface="+mn-cs"/>
              </a:rPr>
              <a:t>. </a:t>
            </a:r>
            <a:r>
              <a:rPr lang="lv-LV" sz="1100" dirty="0">
                <a:latin typeface="+mn-lt"/>
              </a:rPr>
              <a:t>Lūdzu, novērtējiet, cik lielā mērā piekrītat vai nepiekrītat apgalvojumam!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2">
            <a:extLst>
              <a:ext uri="{FF2B5EF4-FFF2-40B4-BE49-F238E27FC236}">
                <a16:creationId xmlns:a16="http://schemas.microsoft.com/office/drawing/2014/main" id="{EE148A08-1A05-7DEB-BCBB-16B7324D9501}"/>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22</a:t>
            </a:fld>
            <a:endParaRPr lang="en-AU" dirty="0"/>
          </a:p>
        </p:txBody>
      </p:sp>
    </p:spTree>
    <p:extLst>
      <p:ext uri="{BB962C8B-B14F-4D97-AF65-F5344CB8AC3E}">
        <p14:creationId xmlns:p14="http://schemas.microsoft.com/office/powerpoint/2010/main" val="1932791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B8B9741-9616-09D3-CDD3-83357134E6B7}"/>
              </a:ext>
            </a:extLst>
          </p:cNvPr>
          <p:cNvGraphicFramePr/>
          <p:nvPr>
            <p:extLst>
              <p:ext uri="{D42A27DB-BD31-4B8C-83A1-F6EECF244321}">
                <p14:modId xmlns:p14="http://schemas.microsoft.com/office/powerpoint/2010/main" val="663306264"/>
              </p:ext>
            </p:extLst>
          </p:nvPr>
        </p:nvGraphicFramePr>
        <p:xfrm>
          <a:off x="1371837" y="842539"/>
          <a:ext cx="7668883" cy="55129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65149AC2-2BF2-B98C-F342-852293952F1E}"/>
              </a:ext>
            </a:extLst>
          </p:cNvPr>
          <p:cNvSpPr txBox="1"/>
          <p:nvPr/>
        </p:nvSpPr>
        <p:spPr>
          <a:xfrm>
            <a:off x="250165" y="5042748"/>
            <a:ext cx="1207935" cy="400110"/>
          </a:xfrm>
          <a:prstGeom prst="rect">
            <a:avLst/>
          </a:prstGeom>
          <a:noFill/>
        </p:spPr>
        <p:txBody>
          <a:bodyPr wrap="square" rtlCol="0">
            <a:spAutoFit/>
          </a:bodyPr>
          <a:lstStyle/>
          <a:p>
            <a:r>
              <a:rPr lang="lv-LV" sz="1000" dirty="0"/>
              <a:t>Bāze: visi aptaujas dalībnieki; n=1057</a:t>
            </a:r>
          </a:p>
        </p:txBody>
      </p:sp>
      <p:sp>
        <p:nvSpPr>
          <p:cNvPr id="4" name="Title 12">
            <a:extLst>
              <a:ext uri="{FF2B5EF4-FFF2-40B4-BE49-F238E27FC236}">
                <a16:creationId xmlns:a16="http://schemas.microsoft.com/office/drawing/2014/main" id="{7116F06E-0D48-5F83-C4FB-27045575BD2D}"/>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 pret karu Ukrainā</a:t>
            </a:r>
          </a:p>
        </p:txBody>
      </p:sp>
      <p:sp>
        <p:nvSpPr>
          <p:cNvPr id="5" name="TextBox 4">
            <a:extLst>
              <a:ext uri="{FF2B5EF4-FFF2-40B4-BE49-F238E27FC236}">
                <a16:creationId xmlns:a16="http://schemas.microsoft.com/office/drawing/2014/main" id="{737895A9-744B-9348-2CB2-90A7B1EA457E}"/>
              </a:ext>
            </a:extLst>
          </p:cNvPr>
          <p:cNvSpPr txBox="1"/>
          <p:nvPr/>
        </p:nvSpPr>
        <p:spPr>
          <a:xfrm>
            <a:off x="4113731" y="556474"/>
            <a:ext cx="3315331" cy="261610"/>
          </a:xfrm>
          <a:prstGeom prst="rect">
            <a:avLst/>
          </a:prstGeom>
          <a:noFill/>
        </p:spPr>
        <p:txBody>
          <a:bodyPr wrap="none" rtlCol="0">
            <a:spAutoFit/>
          </a:bodyPr>
          <a:lstStyle/>
          <a:p>
            <a:r>
              <a:rPr lang="lv-LV" sz="1100" b="1" dirty="0">
                <a:solidFill>
                  <a:srgbClr val="000099"/>
                </a:solidFill>
              </a:rPr>
              <a:t>Jūtos drošs, jo Latvija ir Eiropas Savienības dalībvalsts</a:t>
            </a:r>
            <a:endParaRPr lang="en-US" sz="1100" b="1" dirty="0">
              <a:solidFill>
                <a:srgbClr val="000099"/>
              </a:solidFill>
            </a:endParaRPr>
          </a:p>
        </p:txBody>
      </p:sp>
      <p:sp>
        <p:nvSpPr>
          <p:cNvPr id="6" name="Text Placeholder 4">
            <a:extLst>
              <a:ext uri="{FF2B5EF4-FFF2-40B4-BE49-F238E27FC236}">
                <a16:creationId xmlns:a16="http://schemas.microsoft.com/office/drawing/2014/main" id="{C4F8B4A0-2DCC-4070-6D57-6A5137729810}"/>
              </a:ext>
            </a:extLst>
          </p:cNvPr>
          <p:cNvSpPr txBox="1">
            <a:spLocks/>
          </p:cNvSpPr>
          <p:nvPr/>
        </p:nvSpPr>
        <p:spPr>
          <a:xfrm>
            <a:off x="250165" y="436283"/>
            <a:ext cx="2803586" cy="400109"/>
          </a:xfrm>
          <a:prstGeom prst="rect">
            <a:avLst/>
          </a:prstGeom>
        </p:spPr>
        <p:txBody>
          <a:bodyPr/>
          <a:lstStyle/>
          <a:p>
            <a:pPr marL="342900" indent="-342900" eaLnBrk="0" hangingPunct="0">
              <a:spcBef>
                <a:spcPct val="20000"/>
              </a:spcBef>
              <a:defRPr/>
            </a:pPr>
            <a:r>
              <a:rPr kumimoji="0" lang="en-US" sz="1100" b="0" i="0" u="none" strike="noStrike" kern="1200" cap="none" spc="0" normalizeH="0" baseline="0" noProof="0" dirty="0">
                <a:ln>
                  <a:noFill/>
                </a:ln>
                <a:solidFill>
                  <a:schemeClr val="tx1"/>
                </a:solidFill>
                <a:effectLst/>
                <a:uLnTx/>
                <a:uFillTx/>
                <a:latin typeface="+mn-lt"/>
                <a:ea typeface="+mn-ea"/>
                <a:cs typeface="+mn-cs"/>
              </a:rPr>
              <a:t>Q</a:t>
            </a:r>
            <a:r>
              <a:rPr kumimoji="0" lang="lv-LV" sz="1100" b="0" i="0" u="none" strike="noStrike" kern="1200" cap="none" spc="0" normalizeH="0" baseline="0" noProof="0" dirty="0">
                <a:ln>
                  <a:noFill/>
                </a:ln>
                <a:solidFill>
                  <a:schemeClr val="tx1"/>
                </a:solidFill>
                <a:effectLst/>
                <a:uLnTx/>
                <a:uFillTx/>
                <a:latin typeface="+mn-lt"/>
                <a:ea typeface="+mn-ea"/>
                <a:cs typeface="+mn-cs"/>
              </a:rPr>
              <a:t>2</a:t>
            </a:r>
            <a:r>
              <a:rPr kumimoji="0" lang="en-US" sz="1100" b="0" i="0" u="none" strike="noStrike" kern="1200" cap="none" spc="0" normalizeH="0" baseline="0" noProof="0" dirty="0">
                <a:ln>
                  <a:noFill/>
                </a:ln>
                <a:solidFill>
                  <a:schemeClr val="tx1"/>
                </a:solidFill>
                <a:effectLst/>
                <a:uLnTx/>
                <a:uFillTx/>
                <a:latin typeface="+mn-lt"/>
                <a:ea typeface="+mn-ea"/>
                <a:cs typeface="+mn-cs"/>
              </a:rPr>
              <a:t>. </a:t>
            </a:r>
            <a:r>
              <a:rPr lang="lv-LV" sz="1100" dirty="0">
                <a:latin typeface="+mn-lt"/>
              </a:rPr>
              <a:t>Lūdzu, novērtējiet, cik lielā mērā piekrītat vai nepiekrītat apgalvojumam!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2">
            <a:extLst>
              <a:ext uri="{FF2B5EF4-FFF2-40B4-BE49-F238E27FC236}">
                <a16:creationId xmlns:a16="http://schemas.microsoft.com/office/drawing/2014/main" id="{776AB1C4-01AB-C0B4-D3BD-D04D6371AE2D}"/>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23</a:t>
            </a:fld>
            <a:endParaRPr lang="en-AU" dirty="0"/>
          </a:p>
        </p:txBody>
      </p:sp>
    </p:spTree>
    <p:extLst>
      <p:ext uri="{BB962C8B-B14F-4D97-AF65-F5344CB8AC3E}">
        <p14:creationId xmlns:p14="http://schemas.microsoft.com/office/powerpoint/2010/main" val="2479368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8F10D45-F35C-B2DD-A1CC-DE68B7BFADC1}"/>
              </a:ext>
            </a:extLst>
          </p:cNvPr>
          <p:cNvGraphicFramePr/>
          <p:nvPr>
            <p:extLst>
              <p:ext uri="{D42A27DB-BD31-4B8C-83A1-F6EECF244321}">
                <p14:modId xmlns:p14="http://schemas.microsoft.com/office/powerpoint/2010/main" val="761523535"/>
              </p:ext>
            </p:extLst>
          </p:nvPr>
        </p:nvGraphicFramePr>
        <p:xfrm>
          <a:off x="1371837" y="842539"/>
          <a:ext cx="7668883" cy="55129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1820D14D-FAC4-71F2-F2CF-DA2A4FFB4AD8}"/>
              </a:ext>
            </a:extLst>
          </p:cNvPr>
          <p:cNvSpPr txBox="1"/>
          <p:nvPr/>
        </p:nvSpPr>
        <p:spPr>
          <a:xfrm>
            <a:off x="250165" y="5042748"/>
            <a:ext cx="1207935" cy="400110"/>
          </a:xfrm>
          <a:prstGeom prst="rect">
            <a:avLst/>
          </a:prstGeom>
          <a:noFill/>
        </p:spPr>
        <p:txBody>
          <a:bodyPr wrap="square" rtlCol="0">
            <a:spAutoFit/>
          </a:bodyPr>
          <a:lstStyle/>
          <a:p>
            <a:r>
              <a:rPr lang="lv-LV" sz="1000" dirty="0"/>
              <a:t>Bāze: visi aptaujas dalībnieki; n=1057</a:t>
            </a:r>
          </a:p>
        </p:txBody>
      </p:sp>
      <p:sp>
        <p:nvSpPr>
          <p:cNvPr id="4" name="Title 12">
            <a:extLst>
              <a:ext uri="{FF2B5EF4-FFF2-40B4-BE49-F238E27FC236}">
                <a16:creationId xmlns:a16="http://schemas.microsoft.com/office/drawing/2014/main" id="{C97094D7-9526-8909-0E55-2DE1AD4FAE61}"/>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 pret karu Ukrainā</a:t>
            </a:r>
          </a:p>
        </p:txBody>
      </p:sp>
      <p:sp>
        <p:nvSpPr>
          <p:cNvPr id="5" name="TextBox 4">
            <a:extLst>
              <a:ext uri="{FF2B5EF4-FFF2-40B4-BE49-F238E27FC236}">
                <a16:creationId xmlns:a16="http://schemas.microsoft.com/office/drawing/2014/main" id="{0AC0A028-3F22-5E0E-C45C-45F5CA2F3867}"/>
              </a:ext>
            </a:extLst>
          </p:cNvPr>
          <p:cNvSpPr txBox="1"/>
          <p:nvPr/>
        </p:nvSpPr>
        <p:spPr>
          <a:xfrm>
            <a:off x="4113731" y="556474"/>
            <a:ext cx="3397084" cy="261610"/>
          </a:xfrm>
          <a:prstGeom prst="rect">
            <a:avLst/>
          </a:prstGeom>
          <a:noFill/>
        </p:spPr>
        <p:txBody>
          <a:bodyPr wrap="none" rtlCol="0">
            <a:spAutoFit/>
          </a:bodyPr>
          <a:lstStyle/>
          <a:p>
            <a:r>
              <a:rPr lang="lv-LV" sz="1100" b="1" dirty="0">
                <a:solidFill>
                  <a:srgbClr val="000099"/>
                </a:solidFill>
              </a:rPr>
              <a:t>Jūtos drošs, jo Latvijai nav tieša militāra apdraudējuma</a:t>
            </a:r>
            <a:endParaRPr lang="en-US" sz="1100" b="1" dirty="0">
              <a:solidFill>
                <a:srgbClr val="000099"/>
              </a:solidFill>
            </a:endParaRPr>
          </a:p>
        </p:txBody>
      </p:sp>
      <p:sp>
        <p:nvSpPr>
          <p:cNvPr id="6" name="Text Placeholder 4">
            <a:extLst>
              <a:ext uri="{FF2B5EF4-FFF2-40B4-BE49-F238E27FC236}">
                <a16:creationId xmlns:a16="http://schemas.microsoft.com/office/drawing/2014/main" id="{60D7D6D7-5060-0351-6E11-C00BD6946BC1}"/>
              </a:ext>
            </a:extLst>
          </p:cNvPr>
          <p:cNvSpPr txBox="1">
            <a:spLocks/>
          </p:cNvSpPr>
          <p:nvPr/>
        </p:nvSpPr>
        <p:spPr>
          <a:xfrm>
            <a:off x="250165" y="436283"/>
            <a:ext cx="2803586" cy="400109"/>
          </a:xfrm>
          <a:prstGeom prst="rect">
            <a:avLst/>
          </a:prstGeom>
        </p:spPr>
        <p:txBody>
          <a:bodyPr/>
          <a:lstStyle/>
          <a:p>
            <a:pPr marL="342900" indent="-342900" eaLnBrk="0" hangingPunct="0">
              <a:spcBef>
                <a:spcPct val="20000"/>
              </a:spcBef>
              <a:defRPr/>
            </a:pPr>
            <a:r>
              <a:rPr kumimoji="0" lang="en-US" sz="1100" b="0" i="0" u="none" strike="noStrike" kern="1200" cap="none" spc="0" normalizeH="0" baseline="0" noProof="0" dirty="0">
                <a:ln>
                  <a:noFill/>
                </a:ln>
                <a:solidFill>
                  <a:schemeClr val="tx1"/>
                </a:solidFill>
                <a:effectLst/>
                <a:uLnTx/>
                <a:uFillTx/>
                <a:latin typeface="+mn-lt"/>
                <a:ea typeface="+mn-ea"/>
                <a:cs typeface="+mn-cs"/>
              </a:rPr>
              <a:t>Q</a:t>
            </a:r>
            <a:r>
              <a:rPr kumimoji="0" lang="lv-LV" sz="1100" b="0" i="0" u="none" strike="noStrike" kern="1200" cap="none" spc="0" normalizeH="0" baseline="0" noProof="0" dirty="0">
                <a:ln>
                  <a:noFill/>
                </a:ln>
                <a:solidFill>
                  <a:schemeClr val="tx1"/>
                </a:solidFill>
                <a:effectLst/>
                <a:uLnTx/>
                <a:uFillTx/>
                <a:latin typeface="+mn-lt"/>
                <a:ea typeface="+mn-ea"/>
                <a:cs typeface="+mn-cs"/>
              </a:rPr>
              <a:t>2</a:t>
            </a:r>
            <a:r>
              <a:rPr kumimoji="0" lang="en-US" sz="1100" b="0" i="0" u="none" strike="noStrike" kern="1200" cap="none" spc="0" normalizeH="0" baseline="0" noProof="0" dirty="0">
                <a:ln>
                  <a:noFill/>
                </a:ln>
                <a:solidFill>
                  <a:schemeClr val="tx1"/>
                </a:solidFill>
                <a:effectLst/>
                <a:uLnTx/>
                <a:uFillTx/>
                <a:latin typeface="+mn-lt"/>
                <a:ea typeface="+mn-ea"/>
                <a:cs typeface="+mn-cs"/>
              </a:rPr>
              <a:t>. </a:t>
            </a:r>
            <a:r>
              <a:rPr lang="lv-LV" sz="1100" dirty="0">
                <a:latin typeface="+mn-lt"/>
              </a:rPr>
              <a:t>Lūdzu, novērtējiet, cik lielā mērā piekrītat vai nepiekrītat apgalvojumam!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2">
            <a:extLst>
              <a:ext uri="{FF2B5EF4-FFF2-40B4-BE49-F238E27FC236}">
                <a16:creationId xmlns:a16="http://schemas.microsoft.com/office/drawing/2014/main" id="{4F4A8656-9A9E-DD67-9356-590F0923A203}"/>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24</a:t>
            </a:fld>
            <a:endParaRPr lang="en-AU" dirty="0"/>
          </a:p>
        </p:txBody>
      </p:sp>
    </p:spTree>
    <p:extLst>
      <p:ext uri="{BB962C8B-B14F-4D97-AF65-F5344CB8AC3E}">
        <p14:creationId xmlns:p14="http://schemas.microsoft.com/office/powerpoint/2010/main" val="3761280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8DD6C8D-D03C-6334-CE09-7D3FC3906C96}"/>
              </a:ext>
            </a:extLst>
          </p:cNvPr>
          <p:cNvGraphicFramePr/>
          <p:nvPr>
            <p:extLst>
              <p:ext uri="{D42A27DB-BD31-4B8C-83A1-F6EECF244321}">
                <p14:modId xmlns:p14="http://schemas.microsoft.com/office/powerpoint/2010/main" val="620920393"/>
              </p:ext>
            </p:extLst>
          </p:nvPr>
        </p:nvGraphicFramePr>
        <p:xfrm>
          <a:off x="1371837" y="842539"/>
          <a:ext cx="7668883" cy="55129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2D20745-5E5D-BD3C-6FA9-CD717E281897}"/>
              </a:ext>
            </a:extLst>
          </p:cNvPr>
          <p:cNvSpPr txBox="1"/>
          <p:nvPr/>
        </p:nvSpPr>
        <p:spPr>
          <a:xfrm>
            <a:off x="250165" y="5042748"/>
            <a:ext cx="1207935" cy="400110"/>
          </a:xfrm>
          <a:prstGeom prst="rect">
            <a:avLst/>
          </a:prstGeom>
          <a:noFill/>
        </p:spPr>
        <p:txBody>
          <a:bodyPr wrap="square" rtlCol="0">
            <a:spAutoFit/>
          </a:bodyPr>
          <a:lstStyle/>
          <a:p>
            <a:r>
              <a:rPr lang="lv-LV" sz="1000" dirty="0"/>
              <a:t>Bāze: visi aptaujas dalībnieki; n=1057</a:t>
            </a:r>
          </a:p>
        </p:txBody>
      </p:sp>
      <p:sp>
        <p:nvSpPr>
          <p:cNvPr id="4" name="Title 12">
            <a:extLst>
              <a:ext uri="{FF2B5EF4-FFF2-40B4-BE49-F238E27FC236}">
                <a16:creationId xmlns:a16="http://schemas.microsoft.com/office/drawing/2014/main" id="{FB72C8F0-57B5-D0A1-E199-FE286F7DBCE5}"/>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 pret karu Ukrainā</a:t>
            </a:r>
          </a:p>
        </p:txBody>
      </p:sp>
      <p:sp>
        <p:nvSpPr>
          <p:cNvPr id="5" name="TextBox 4">
            <a:extLst>
              <a:ext uri="{FF2B5EF4-FFF2-40B4-BE49-F238E27FC236}">
                <a16:creationId xmlns:a16="http://schemas.microsoft.com/office/drawing/2014/main" id="{3BB07306-B59B-AEF4-B28D-7C1E01B68231}"/>
              </a:ext>
            </a:extLst>
          </p:cNvPr>
          <p:cNvSpPr txBox="1"/>
          <p:nvPr/>
        </p:nvSpPr>
        <p:spPr>
          <a:xfrm>
            <a:off x="3440625" y="556474"/>
            <a:ext cx="5609074" cy="261610"/>
          </a:xfrm>
          <a:prstGeom prst="rect">
            <a:avLst/>
          </a:prstGeom>
          <a:noFill/>
        </p:spPr>
        <p:txBody>
          <a:bodyPr wrap="square" rtlCol="0">
            <a:spAutoFit/>
          </a:bodyPr>
          <a:lstStyle/>
          <a:p>
            <a:r>
              <a:rPr lang="lv-LV" sz="1100" b="1" dirty="0">
                <a:solidFill>
                  <a:srgbClr val="000099"/>
                </a:solidFill>
              </a:rPr>
              <a:t>Esmu noguris (-</a:t>
            </a:r>
            <a:r>
              <a:rPr lang="lv-LV" sz="1100" b="1" dirty="0" err="1">
                <a:solidFill>
                  <a:srgbClr val="000099"/>
                </a:solidFill>
              </a:rPr>
              <a:t>usi</a:t>
            </a:r>
            <a:r>
              <a:rPr lang="lv-LV" sz="1100" b="1" dirty="0">
                <a:solidFill>
                  <a:srgbClr val="000099"/>
                </a:solidFill>
              </a:rPr>
              <a:t>) no ziņām par Krievijas karu Ukrainā, negribu par to neko zināt</a:t>
            </a:r>
            <a:endParaRPr lang="en-US" sz="1100" b="1" dirty="0">
              <a:solidFill>
                <a:srgbClr val="000099"/>
              </a:solidFill>
            </a:endParaRPr>
          </a:p>
        </p:txBody>
      </p:sp>
      <p:sp>
        <p:nvSpPr>
          <p:cNvPr id="6" name="Text Placeholder 4">
            <a:extLst>
              <a:ext uri="{FF2B5EF4-FFF2-40B4-BE49-F238E27FC236}">
                <a16:creationId xmlns:a16="http://schemas.microsoft.com/office/drawing/2014/main" id="{1DF3CB7B-34DF-68FD-37B1-498FF2ED16CC}"/>
              </a:ext>
            </a:extLst>
          </p:cNvPr>
          <p:cNvSpPr txBox="1">
            <a:spLocks/>
          </p:cNvSpPr>
          <p:nvPr/>
        </p:nvSpPr>
        <p:spPr>
          <a:xfrm>
            <a:off x="250165" y="436283"/>
            <a:ext cx="2803586" cy="400109"/>
          </a:xfrm>
          <a:prstGeom prst="rect">
            <a:avLst/>
          </a:prstGeom>
        </p:spPr>
        <p:txBody>
          <a:bodyPr/>
          <a:lstStyle/>
          <a:p>
            <a:pPr marL="342900" indent="-342900" eaLnBrk="0" hangingPunct="0">
              <a:spcBef>
                <a:spcPct val="20000"/>
              </a:spcBef>
              <a:defRPr/>
            </a:pPr>
            <a:r>
              <a:rPr kumimoji="0" lang="en-US" sz="1100" b="0" i="0" u="none" strike="noStrike" kern="1200" cap="none" spc="0" normalizeH="0" baseline="0" noProof="0" dirty="0">
                <a:ln>
                  <a:noFill/>
                </a:ln>
                <a:solidFill>
                  <a:schemeClr val="tx1"/>
                </a:solidFill>
                <a:effectLst/>
                <a:uLnTx/>
                <a:uFillTx/>
                <a:latin typeface="+mn-lt"/>
                <a:ea typeface="+mn-ea"/>
                <a:cs typeface="+mn-cs"/>
              </a:rPr>
              <a:t>Q</a:t>
            </a:r>
            <a:r>
              <a:rPr kumimoji="0" lang="lv-LV" sz="1100" b="0" i="0" u="none" strike="noStrike" kern="1200" cap="none" spc="0" normalizeH="0" baseline="0" noProof="0" dirty="0">
                <a:ln>
                  <a:noFill/>
                </a:ln>
                <a:solidFill>
                  <a:schemeClr val="tx1"/>
                </a:solidFill>
                <a:effectLst/>
                <a:uLnTx/>
                <a:uFillTx/>
                <a:latin typeface="+mn-lt"/>
                <a:ea typeface="+mn-ea"/>
                <a:cs typeface="+mn-cs"/>
              </a:rPr>
              <a:t>2</a:t>
            </a:r>
            <a:r>
              <a:rPr kumimoji="0" lang="en-US" sz="1100" b="0" i="0" u="none" strike="noStrike" kern="1200" cap="none" spc="0" normalizeH="0" baseline="0" noProof="0" dirty="0">
                <a:ln>
                  <a:noFill/>
                </a:ln>
                <a:solidFill>
                  <a:schemeClr val="tx1"/>
                </a:solidFill>
                <a:effectLst/>
                <a:uLnTx/>
                <a:uFillTx/>
                <a:latin typeface="+mn-lt"/>
                <a:ea typeface="+mn-ea"/>
                <a:cs typeface="+mn-cs"/>
              </a:rPr>
              <a:t>. </a:t>
            </a:r>
            <a:r>
              <a:rPr lang="lv-LV" sz="1100" dirty="0">
                <a:latin typeface="+mn-lt"/>
              </a:rPr>
              <a:t>Lūdzu, novērtējiet, cik lielā mērā piekrītat vai nepiekrītat apgalvojumam!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2">
            <a:extLst>
              <a:ext uri="{FF2B5EF4-FFF2-40B4-BE49-F238E27FC236}">
                <a16:creationId xmlns:a16="http://schemas.microsoft.com/office/drawing/2014/main" id="{BCF555EF-3841-212E-DF4A-2CF9B7E56AE1}"/>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25</a:t>
            </a:fld>
            <a:endParaRPr lang="en-AU" dirty="0"/>
          </a:p>
        </p:txBody>
      </p:sp>
    </p:spTree>
    <p:extLst>
      <p:ext uri="{BB962C8B-B14F-4D97-AF65-F5344CB8AC3E}">
        <p14:creationId xmlns:p14="http://schemas.microsoft.com/office/powerpoint/2010/main" val="2481387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2850E2E-E7BE-B9FD-7539-D45BF61FA55A}"/>
              </a:ext>
            </a:extLst>
          </p:cNvPr>
          <p:cNvGraphicFramePr/>
          <p:nvPr>
            <p:extLst>
              <p:ext uri="{D42A27DB-BD31-4B8C-83A1-F6EECF244321}">
                <p14:modId xmlns:p14="http://schemas.microsoft.com/office/powerpoint/2010/main" val="556739522"/>
              </p:ext>
            </p:extLst>
          </p:nvPr>
        </p:nvGraphicFramePr>
        <p:xfrm>
          <a:off x="1371837" y="842539"/>
          <a:ext cx="7668883" cy="55129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D34F379B-F2F4-A6E5-8C1B-02BAE87E1FBD}"/>
              </a:ext>
            </a:extLst>
          </p:cNvPr>
          <p:cNvSpPr txBox="1"/>
          <p:nvPr/>
        </p:nvSpPr>
        <p:spPr>
          <a:xfrm>
            <a:off x="250165" y="5042748"/>
            <a:ext cx="1207935" cy="400110"/>
          </a:xfrm>
          <a:prstGeom prst="rect">
            <a:avLst/>
          </a:prstGeom>
          <a:noFill/>
        </p:spPr>
        <p:txBody>
          <a:bodyPr wrap="square" rtlCol="0">
            <a:spAutoFit/>
          </a:bodyPr>
          <a:lstStyle/>
          <a:p>
            <a:r>
              <a:rPr lang="lv-LV" sz="1000" dirty="0"/>
              <a:t>Bāze: visi aptaujas dalībnieki; n=1057</a:t>
            </a:r>
          </a:p>
        </p:txBody>
      </p:sp>
      <p:sp>
        <p:nvSpPr>
          <p:cNvPr id="4" name="Title 12">
            <a:extLst>
              <a:ext uri="{FF2B5EF4-FFF2-40B4-BE49-F238E27FC236}">
                <a16:creationId xmlns:a16="http://schemas.microsoft.com/office/drawing/2014/main" id="{A4C4C638-A976-A0ED-AD0A-6637185C3C8E}"/>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 pret karu Ukrainā</a:t>
            </a:r>
          </a:p>
        </p:txBody>
      </p:sp>
      <p:sp>
        <p:nvSpPr>
          <p:cNvPr id="5" name="TextBox 4">
            <a:extLst>
              <a:ext uri="{FF2B5EF4-FFF2-40B4-BE49-F238E27FC236}">
                <a16:creationId xmlns:a16="http://schemas.microsoft.com/office/drawing/2014/main" id="{57961829-2AED-CA29-7A82-FE60640B8983}"/>
              </a:ext>
            </a:extLst>
          </p:cNvPr>
          <p:cNvSpPr txBox="1"/>
          <p:nvPr/>
        </p:nvSpPr>
        <p:spPr>
          <a:xfrm>
            <a:off x="3440625" y="556474"/>
            <a:ext cx="5609074" cy="261610"/>
          </a:xfrm>
          <a:prstGeom prst="rect">
            <a:avLst/>
          </a:prstGeom>
          <a:noFill/>
        </p:spPr>
        <p:txBody>
          <a:bodyPr wrap="square" rtlCol="0">
            <a:spAutoFit/>
          </a:bodyPr>
          <a:lstStyle/>
          <a:p>
            <a:r>
              <a:rPr lang="lv-LV" sz="1100" b="1" dirty="0">
                <a:solidFill>
                  <a:srgbClr val="000099"/>
                </a:solidFill>
              </a:rPr>
              <a:t>Rietumu valstis un institūcijas pietiekami spēcīgi darbojas pret </a:t>
            </a:r>
            <a:r>
              <a:rPr lang="lv-LV" sz="1100" b="1" dirty="0" err="1">
                <a:solidFill>
                  <a:srgbClr val="000099"/>
                </a:solidFill>
              </a:rPr>
              <a:t>V.Putina</a:t>
            </a:r>
            <a:r>
              <a:rPr lang="lv-LV" sz="1100" b="1" dirty="0">
                <a:solidFill>
                  <a:srgbClr val="000099"/>
                </a:solidFill>
              </a:rPr>
              <a:t> karu Ukrainā</a:t>
            </a:r>
            <a:endParaRPr lang="en-US" sz="1100" b="1" dirty="0">
              <a:solidFill>
                <a:srgbClr val="000099"/>
              </a:solidFill>
            </a:endParaRPr>
          </a:p>
        </p:txBody>
      </p:sp>
      <p:sp>
        <p:nvSpPr>
          <p:cNvPr id="6" name="Text Placeholder 4">
            <a:extLst>
              <a:ext uri="{FF2B5EF4-FFF2-40B4-BE49-F238E27FC236}">
                <a16:creationId xmlns:a16="http://schemas.microsoft.com/office/drawing/2014/main" id="{DD2A0F60-75A0-F648-69EF-309371019597}"/>
              </a:ext>
            </a:extLst>
          </p:cNvPr>
          <p:cNvSpPr txBox="1">
            <a:spLocks/>
          </p:cNvSpPr>
          <p:nvPr/>
        </p:nvSpPr>
        <p:spPr>
          <a:xfrm>
            <a:off x="250165" y="436283"/>
            <a:ext cx="2803586" cy="400109"/>
          </a:xfrm>
          <a:prstGeom prst="rect">
            <a:avLst/>
          </a:prstGeom>
        </p:spPr>
        <p:txBody>
          <a:bodyPr/>
          <a:lstStyle/>
          <a:p>
            <a:pPr marL="342900" indent="-342900" eaLnBrk="0" hangingPunct="0">
              <a:spcBef>
                <a:spcPct val="20000"/>
              </a:spcBef>
              <a:defRPr/>
            </a:pPr>
            <a:r>
              <a:rPr kumimoji="0" lang="en-US" sz="1100" b="0" i="0" u="none" strike="noStrike" kern="1200" cap="none" spc="0" normalizeH="0" baseline="0" noProof="0" dirty="0">
                <a:ln>
                  <a:noFill/>
                </a:ln>
                <a:solidFill>
                  <a:schemeClr val="tx1"/>
                </a:solidFill>
                <a:effectLst/>
                <a:uLnTx/>
                <a:uFillTx/>
                <a:latin typeface="+mn-lt"/>
                <a:ea typeface="+mn-ea"/>
                <a:cs typeface="+mn-cs"/>
              </a:rPr>
              <a:t>Q</a:t>
            </a:r>
            <a:r>
              <a:rPr kumimoji="0" lang="lv-LV" sz="1100" b="0" i="0" u="none" strike="noStrike" kern="1200" cap="none" spc="0" normalizeH="0" baseline="0" noProof="0" dirty="0">
                <a:ln>
                  <a:noFill/>
                </a:ln>
                <a:solidFill>
                  <a:schemeClr val="tx1"/>
                </a:solidFill>
                <a:effectLst/>
                <a:uLnTx/>
                <a:uFillTx/>
                <a:latin typeface="+mn-lt"/>
                <a:ea typeface="+mn-ea"/>
                <a:cs typeface="+mn-cs"/>
              </a:rPr>
              <a:t>2</a:t>
            </a:r>
            <a:r>
              <a:rPr kumimoji="0" lang="en-US" sz="1100" b="0" i="0" u="none" strike="noStrike" kern="1200" cap="none" spc="0" normalizeH="0" baseline="0" noProof="0" dirty="0">
                <a:ln>
                  <a:noFill/>
                </a:ln>
                <a:solidFill>
                  <a:schemeClr val="tx1"/>
                </a:solidFill>
                <a:effectLst/>
                <a:uLnTx/>
                <a:uFillTx/>
                <a:latin typeface="+mn-lt"/>
                <a:ea typeface="+mn-ea"/>
                <a:cs typeface="+mn-cs"/>
              </a:rPr>
              <a:t>. </a:t>
            </a:r>
            <a:r>
              <a:rPr lang="lv-LV" sz="1100" dirty="0">
                <a:latin typeface="+mn-lt"/>
              </a:rPr>
              <a:t>Lūdzu, novērtējiet, cik lielā mērā piekrītat vai nepiekrītat apgalvojumam!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2">
            <a:extLst>
              <a:ext uri="{FF2B5EF4-FFF2-40B4-BE49-F238E27FC236}">
                <a16:creationId xmlns:a16="http://schemas.microsoft.com/office/drawing/2014/main" id="{E77E96C8-B64E-DB26-7B75-E0F404E66B7C}"/>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26</a:t>
            </a:fld>
            <a:endParaRPr lang="en-AU" dirty="0"/>
          </a:p>
        </p:txBody>
      </p:sp>
    </p:spTree>
    <p:extLst>
      <p:ext uri="{BB962C8B-B14F-4D97-AF65-F5344CB8AC3E}">
        <p14:creationId xmlns:p14="http://schemas.microsoft.com/office/powerpoint/2010/main" val="194930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4A74CE2-3002-F5EC-CA1D-F769CA7C0131}"/>
              </a:ext>
            </a:extLst>
          </p:cNvPr>
          <p:cNvGraphicFramePr/>
          <p:nvPr>
            <p:extLst>
              <p:ext uri="{D42A27DB-BD31-4B8C-83A1-F6EECF244321}">
                <p14:modId xmlns:p14="http://schemas.microsoft.com/office/powerpoint/2010/main" val="1358477430"/>
              </p:ext>
            </p:extLst>
          </p:nvPr>
        </p:nvGraphicFramePr>
        <p:xfrm>
          <a:off x="1371837" y="842539"/>
          <a:ext cx="7668883" cy="55129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5D286169-3F25-2F94-674D-E41F2446C05C}"/>
              </a:ext>
            </a:extLst>
          </p:cNvPr>
          <p:cNvSpPr txBox="1"/>
          <p:nvPr/>
        </p:nvSpPr>
        <p:spPr>
          <a:xfrm>
            <a:off x="250165" y="5042748"/>
            <a:ext cx="1207935" cy="400110"/>
          </a:xfrm>
          <a:prstGeom prst="rect">
            <a:avLst/>
          </a:prstGeom>
          <a:noFill/>
        </p:spPr>
        <p:txBody>
          <a:bodyPr wrap="square" rtlCol="0">
            <a:spAutoFit/>
          </a:bodyPr>
          <a:lstStyle/>
          <a:p>
            <a:r>
              <a:rPr lang="lv-LV" sz="1000" dirty="0"/>
              <a:t>Bāze: visi aptaujas dalībnieki; n=1057</a:t>
            </a:r>
          </a:p>
        </p:txBody>
      </p:sp>
      <p:sp>
        <p:nvSpPr>
          <p:cNvPr id="4" name="Title 12">
            <a:extLst>
              <a:ext uri="{FF2B5EF4-FFF2-40B4-BE49-F238E27FC236}">
                <a16:creationId xmlns:a16="http://schemas.microsoft.com/office/drawing/2014/main" id="{04549B30-DD7A-C64D-0E66-9A45F1C84C29}"/>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 pret karu Ukrainā</a:t>
            </a:r>
          </a:p>
        </p:txBody>
      </p:sp>
      <p:sp>
        <p:nvSpPr>
          <p:cNvPr id="5" name="TextBox 4">
            <a:extLst>
              <a:ext uri="{FF2B5EF4-FFF2-40B4-BE49-F238E27FC236}">
                <a16:creationId xmlns:a16="http://schemas.microsoft.com/office/drawing/2014/main" id="{8B8A1AE3-E2F5-DF39-58F3-AA0DD361C003}"/>
              </a:ext>
            </a:extLst>
          </p:cNvPr>
          <p:cNvSpPr txBox="1"/>
          <p:nvPr/>
        </p:nvSpPr>
        <p:spPr>
          <a:xfrm>
            <a:off x="3440625" y="556474"/>
            <a:ext cx="5609074" cy="261610"/>
          </a:xfrm>
          <a:prstGeom prst="rect">
            <a:avLst/>
          </a:prstGeom>
          <a:noFill/>
        </p:spPr>
        <p:txBody>
          <a:bodyPr wrap="square" rtlCol="0">
            <a:spAutoFit/>
          </a:bodyPr>
          <a:lstStyle/>
          <a:p>
            <a:r>
              <a:rPr lang="lv-LV" sz="1100" b="1" dirty="0">
                <a:solidFill>
                  <a:srgbClr val="000099"/>
                </a:solidFill>
              </a:rPr>
              <a:t>Rietumu valstīm vajadzētu iesaistīties karadarbībā Ukrainā, nosūtot savu karaspēku</a:t>
            </a:r>
            <a:endParaRPr lang="en-US" sz="1100" b="1" dirty="0">
              <a:solidFill>
                <a:srgbClr val="000099"/>
              </a:solidFill>
            </a:endParaRPr>
          </a:p>
        </p:txBody>
      </p:sp>
      <p:sp>
        <p:nvSpPr>
          <p:cNvPr id="6" name="Text Placeholder 4">
            <a:extLst>
              <a:ext uri="{FF2B5EF4-FFF2-40B4-BE49-F238E27FC236}">
                <a16:creationId xmlns:a16="http://schemas.microsoft.com/office/drawing/2014/main" id="{A5848CD1-C2AA-A3BC-30C7-0F63D5CE6411}"/>
              </a:ext>
            </a:extLst>
          </p:cNvPr>
          <p:cNvSpPr txBox="1">
            <a:spLocks/>
          </p:cNvSpPr>
          <p:nvPr/>
        </p:nvSpPr>
        <p:spPr>
          <a:xfrm>
            <a:off x="250165" y="436283"/>
            <a:ext cx="2803586" cy="400109"/>
          </a:xfrm>
          <a:prstGeom prst="rect">
            <a:avLst/>
          </a:prstGeom>
        </p:spPr>
        <p:txBody>
          <a:bodyPr/>
          <a:lstStyle/>
          <a:p>
            <a:pPr marL="342900" indent="-342900" eaLnBrk="0" hangingPunct="0">
              <a:spcBef>
                <a:spcPct val="20000"/>
              </a:spcBef>
              <a:defRPr/>
            </a:pPr>
            <a:r>
              <a:rPr kumimoji="0" lang="en-US" sz="1100" b="0" i="0" u="none" strike="noStrike" kern="1200" cap="none" spc="0" normalizeH="0" baseline="0" noProof="0" dirty="0">
                <a:ln>
                  <a:noFill/>
                </a:ln>
                <a:solidFill>
                  <a:schemeClr val="tx1"/>
                </a:solidFill>
                <a:effectLst/>
                <a:uLnTx/>
                <a:uFillTx/>
                <a:latin typeface="+mn-lt"/>
                <a:ea typeface="+mn-ea"/>
                <a:cs typeface="+mn-cs"/>
              </a:rPr>
              <a:t>Q</a:t>
            </a:r>
            <a:r>
              <a:rPr kumimoji="0" lang="lv-LV" sz="1100" b="0" i="0" u="none" strike="noStrike" kern="1200" cap="none" spc="0" normalizeH="0" baseline="0" noProof="0" dirty="0">
                <a:ln>
                  <a:noFill/>
                </a:ln>
                <a:solidFill>
                  <a:schemeClr val="tx1"/>
                </a:solidFill>
                <a:effectLst/>
                <a:uLnTx/>
                <a:uFillTx/>
                <a:latin typeface="+mn-lt"/>
                <a:ea typeface="+mn-ea"/>
                <a:cs typeface="+mn-cs"/>
              </a:rPr>
              <a:t>2</a:t>
            </a:r>
            <a:r>
              <a:rPr kumimoji="0" lang="en-US" sz="1100" b="0" i="0" u="none" strike="noStrike" kern="1200" cap="none" spc="0" normalizeH="0" baseline="0" noProof="0" dirty="0">
                <a:ln>
                  <a:noFill/>
                </a:ln>
                <a:solidFill>
                  <a:schemeClr val="tx1"/>
                </a:solidFill>
                <a:effectLst/>
                <a:uLnTx/>
                <a:uFillTx/>
                <a:latin typeface="+mn-lt"/>
                <a:ea typeface="+mn-ea"/>
                <a:cs typeface="+mn-cs"/>
              </a:rPr>
              <a:t>. </a:t>
            </a:r>
            <a:r>
              <a:rPr lang="lv-LV" sz="1100" dirty="0">
                <a:latin typeface="+mn-lt"/>
              </a:rPr>
              <a:t>Lūdzu, novērtējiet, cik lielā mērā piekrītat vai nepiekrītat apgalvojumam!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2">
            <a:extLst>
              <a:ext uri="{FF2B5EF4-FFF2-40B4-BE49-F238E27FC236}">
                <a16:creationId xmlns:a16="http://schemas.microsoft.com/office/drawing/2014/main" id="{B981F787-6AC8-2D98-37EA-47B74206C159}"/>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27</a:t>
            </a:fld>
            <a:endParaRPr lang="en-AU" dirty="0"/>
          </a:p>
        </p:txBody>
      </p:sp>
    </p:spTree>
    <p:extLst>
      <p:ext uri="{BB962C8B-B14F-4D97-AF65-F5344CB8AC3E}">
        <p14:creationId xmlns:p14="http://schemas.microsoft.com/office/powerpoint/2010/main" val="2583759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DBBDFA-7F6B-2A10-5204-B0A8540582E9}"/>
              </a:ext>
            </a:extLst>
          </p:cNvPr>
          <p:cNvSpPr>
            <a:spLocks noChangeArrowheads="1"/>
          </p:cNvSpPr>
          <p:nvPr/>
        </p:nvSpPr>
        <p:spPr bwMode="auto">
          <a:xfrm>
            <a:off x="914400" y="2863970"/>
            <a:ext cx="7239000" cy="831013"/>
          </a:xfrm>
          <a:prstGeom prst="rect">
            <a:avLst/>
          </a:prstGeom>
          <a:noFill/>
          <a:ln w="9525">
            <a:noFill/>
            <a:miter lim="800000"/>
            <a:headEnd/>
            <a:tailEnd/>
          </a:ln>
          <a:effectLst/>
        </p:spPr>
        <p:txBody>
          <a:bodyPr/>
          <a:lstStyle/>
          <a:p>
            <a:pPr algn="ctr">
              <a:lnSpc>
                <a:spcPct val="130000"/>
              </a:lnSpc>
              <a:defRPr/>
            </a:pPr>
            <a:r>
              <a:rPr lang="lv-LV" sz="2400" dirty="0">
                <a:solidFill>
                  <a:srgbClr val="000099"/>
                </a:solidFill>
                <a:effectLst>
                  <a:outerShdw blurRad="38100" dist="38100" dir="2700000" algn="tl">
                    <a:srgbClr val="C0C0C0"/>
                  </a:outerShdw>
                </a:effectLst>
                <a:latin typeface="+mj-lt"/>
              </a:rPr>
              <a:t>4. Atbalsta sniegšana Ukrainai un Ukrainas bēgļiem </a:t>
            </a:r>
            <a:endParaRPr lang="en-GB" sz="2400" dirty="0">
              <a:solidFill>
                <a:srgbClr val="000099"/>
              </a:solidFill>
              <a:effectLst>
                <a:outerShdw blurRad="38100" dist="38100" dir="2700000" algn="tl">
                  <a:srgbClr val="C0C0C0"/>
                </a:outerShdw>
              </a:effectLst>
              <a:latin typeface="+mj-lt"/>
            </a:endParaRPr>
          </a:p>
        </p:txBody>
      </p:sp>
      <p:sp>
        <p:nvSpPr>
          <p:cNvPr id="3" name="Slide Number Placeholder 2">
            <a:extLst>
              <a:ext uri="{FF2B5EF4-FFF2-40B4-BE49-F238E27FC236}">
                <a16:creationId xmlns:a16="http://schemas.microsoft.com/office/drawing/2014/main" id="{354B7D88-DD55-F6D8-83A9-12DD6C66D62B}"/>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28</a:t>
            </a:fld>
            <a:endParaRPr lang="en-AU" dirty="0"/>
          </a:p>
        </p:txBody>
      </p:sp>
    </p:spTree>
    <p:extLst>
      <p:ext uri="{BB962C8B-B14F-4D97-AF65-F5344CB8AC3E}">
        <p14:creationId xmlns:p14="http://schemas.microsoft.com/office/powerpoint/2010/main" val="2893536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6E50614C-754C-898E-B47D-221CD6757B7A}"/>
              </a:ext>
            </a:extLst>
          </p:cNvPr>
          <p:cNvSpPr txBox="1">
            <a:spLocks/>
          </p:cNvSpPr>
          <p:nvPr/>
        </p:nvSpPr>
        <p:spPr>
          <a:xfrm>
            <a:off x="250165" y="433952"/>
            <a:ext cx="8744303" cy="263471"/>
          </a:xfrm>
          <a:prstGeom prst="rect">
            <a:avLst/>
          </a:prstGeom>
        </p:spPr>
        <p:txBody>
          <a:bodyPr/>
          <a:lstStyle/>
          <a:p>
            <a:pPr marL="342900" indent="-342900" eaLnBrk="0" hangingPunct="0">
              <a:spcBef>
                <a:spcPct val="20000"/>
              </a:spcBef>
              <a:defRPr/>
            </a:pPr>
            <a:r>
              <a:rPr lang="lv-LV" sz="1100" dirty="0">
                <a:latin typeface="+mn-lt"/>
              </a:rPr>
              <a:t>Vai Jūs kopš Krievijas iebrukuma Ukrainā esat sniedzis/-</a:t>
            </a:r>
            <a:r>
              <a:rPr lang="lv-LV" sz="1100" dirty="0" err="1">
                <a:latin typeface="+mn-lt"/>
              </a:rPr>
              <a:t>gusi</a:t>
            </a:r>
            <a:r>
              <a:rPr lang="lv-LV" sz="1100" dirty="0">
                <a:latin typeface="+mn-lt"/>
              </a:rPr>
              <a:t> atbalstu Ukrainai un/ vai Ukrainas bēgļiem?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D261184C-1DA8-97F6-9E32-D2F232B63774}"/>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Atbalsta sniegšana Ukrainai un Ukrainas bēgļiem </a:t>
            </a:r>
          </a:p>
        </p:txBody>
      </p:sp>
      <p:graphicFrame>
        <p:nvGraphicFramePr>
          <p:cNvPr id="4" name="Chart 3">
            <a:extLst>
              <a:ext uri="{FF2B5EF4-FFF2-40B4-BE49-F238E27FC236}">
                <a16:creationId xmlns:a16="http://schemas.microsoft.com/office/drawing/2014/main" id="{95CD1F30-3598-A3F5-9236-5B54C1C38683}"/>
              </a:ext>
            </a:extLst>
          </p:cNvPr>
          <p:cNvGraphicFramePr/>
          <p:nvPr/>
        </p:nvGraphicFramePr>
        <p:xfrm>
          <a:off x="518222" y="1066158"/>
          <a:ext cx="5859329" cy="40381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A63CBA2-9797-42E6-DAF1-B4EC8028AAA4}"/>
              </a:ext>
            </a:extLst>
          </p:cNvPr>
          <p:cNvSpPr txBox="1"/>
          <p:nvPr/>
        </p:nvSpPr>
        <p:spPr>
          <a:xfrm>
            <a:off x="3447886" y="5226809"/>
            <a:ext cx="2114681" cy="246221"/>
          </a:xfrm>
          <a:prstGeom prst="rect">
            <a:avLst/>
          </a:prstGeom>
          <a:noFill/>
        </p:spPr>
        <p:txBody>
          <a:bodyPr wrap="none" rtlCol="0">
            <a:spAutoFit/>
          </a:bodyPr>
          <a:lstStyle/>
          <a:p>
            <a:r>
              <a:rPr lang="lv-LV" sz="1000" dirty="0"/>
              <a:t>Bāze: visi aptaujas dalībnieki; n=1057</a:t>
            </a:r>
          </a:p>
        </p:txBody>
      </p:sp>
      <p:sp>
        <p:nvSpPr>
          <p:cNvPr id="6" name="Slide Number Placeholder 2">
            <a:extLst>
              <a:ext uri="{FF2B5EF4-FFF2-40B4-BE49-F238E27FC236}">
                <a16:creationId xmlns:a16="http://schemas.microsoft.com/office/drawing/2014/main" id="{1A2F726D-E334-608A-5E58-1DA1CC742499}"/>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29</a:t>
            </a:fld>
            <a:endParaRPr lang="en-AU" dirty="0"/>
          </a:p>
        </p:txBody>
      </p:sp>
    </p:spTree>
    <p:extLst>
      <p:ext uri="{BB962C8B-B14F-4D97-AF65-F5344CB8AC3E}">
        <p14:creationId xmlns:p14="http://schemas.microsoft.com/office/powerpoint/2010/main" val="3935808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0E8D50-D300-B884-781A-B89DC1979B33}"/>
              </a:ext>
            </a:extLst>
          </p:cNvPr>
          <p:cNvSpPr>
            <a:spLocks noChangeArrowheads="1"/>
          </p:cNvSpPr>
          <p:nvPr/>
        </p:nvSpPr>
        <p:spPr bwMode="auto">
          <a:xfrm>
            <a:off x="914400" y="2863970"/>
            <a:ext cx="7239000" cy="831013"/>
          </a:xfrm>
          <a:prstGeom prst="rect">
            <a:avLst/>
          </a:prstGeom>
          <a:noFill/>
          <a:ln w="9525">
            <a:noFill/>
            <a:miter lim="800000"/>
            <a:headEnd/>
            <a:tailEnd/>
          </a:ln>
          <a:effectLst/>
        </p:spPr>
        <p:txBody>
          <a:bodyPr/>
          <a:lstStyle/>
          <a:p>
            <a:pPr algn="ctr">
              <a:lnSpc>
                <a:spcPct val="130000"/>
              </a:lnSpc>
              <a:defRPr/>
            </a:pPr>
            <a:r>
              <a:rPr lang="lv-LV" sz="2400" dirty="0">
                <a:solidFill>
                  <a:srgbClr val="000099"/>
                </a:solidFill>
                <a:effectLst>
                  <a:outerShdw blurRad="38100" dist="38100" dir="2700000" algn="tl">
                    <a:srgbClr val="C0C0C0"/>
                  </a:outerShdw>
                </a:effectLst>
                <a:latin typeface="+mj-lt"/>
              </a:rPr>
              <a:t>1. Metodoloģiskā informācija</a:t>
            </a:r>
            <a:endParaRPr lang="en-GB" sz="2400" dirty="0">
              <a:solidFill>
                <a:srgbClr val="000099"/>
              </a:solidFill>
              <a:effectLst>
                <a:outerShdw blurRad="38100" dist="38100" dir="2700000" algn="tl">
                  <a:srgbClr val="C0C0C0"/>
                </a:outerShdw>
              </a:effectLst>
              <a:latin typeface="+mj-lt"/>
            </a:endParaRPr>
          </a:p>
        </p:txBody>
      </p:sp>
      <p:sp>
        <p:nvSpPr>
          <p:cNvPr id="3" name="Slide Number Placeholder 2">
            <a:extLst>
              <a:ext uri="{FF2B5EF4-FFF2-40B4-BE49-F238E27FC236}">
                <a16:creationId xmlns:a16="http://schemas.microsoft.com/office/drawing/2014/main" id="{5DED7F90-A6B1-71C6-F846-5EC67D8505F4}"/>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a:t>
            </a:fld>
            <a:endParaRPr lang="en-AU" dirty="0"/>
          </a:p>
        </p:txBody>
      </p:sp>
    </p:spTree>
    <p:extLst>
      <p:ext uri="{BB962C8B-B14F-4D97-AF65-F5344CB8AC3E}">
        <p14:creationId xmlns:p14="http://schemas.microsoft.com/office/powerpoint/2010/main" val="2577645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BEAB08E9-BFD2-0153-D4C5-04A6BEDEBA5E}"/>
              </a:ext>
            </a:extLst>
          </p:cNvPr>
          <p:cNvSpPr txBox="1">
            <a:spLocks/>
          </p:cNvSpPr>
          <p:nvPr/>
        </p:nvSpPr>
        <p:spPr>
          <a:xfrm>
            <a:off x="250165" y="480446"/>
            <a:ext cx="8744303" cy="263471"/>
          </a:xfrm>
          <a:prstGeom prst="rect">
            <a:avLst/>
          </a:prstGeom>
        </p:spPr>
        <p:txBody>
          <a:bodyPr/>
          <a:lstStyle/>
          <a:p>
            <a:pPr marL="342900" indent="-342900" eaLnBrk="0" hangingPunct="0">
              <a:spcBef>
                <a:spcPct val="20000"/>
              </a:spcBef>
              <a:defRPr/>
            </a:pPr>
            <a:r>
              <a:rPr lang="lv-LV" sz="1100" dirty="0">
                <a:latin typeface="+mn-lt"/>
              </a:rPr>
              <a:t>Vai Jūs kopš Krievijas iebrukuma Ukrainā esat sniedzis/-</a:t>
            </a:r>
            <a:r>
              <a:rPr lang="lv-LV" sz="1100" dirty="0" err="1">
                <a:latin typeface="+mn-lt"/>
              </a:rPr>
              <a:t>gusi</a:t>
            </a:r>
            <a:r>
              <a:rPr lang="lv-LV" sz="1100" dirty="0">
                <a:latin typeface="+mn-lt"/>
              </a:rPr>
              <a:t> atbalstu Ukrainai un/ vai Ukrainas bēgļiem? – </a:t>
            </a:r>
            <a:r>
              <a:rPr lang="lv-LV" sz="1100" b="1" dirty="0">
                <a:solidFill>
                  <a:srgbClr val="000099"/>
                </a:solidFill>
                <a:latin typeface="+mn-lt"/>
              </a:rPr>
              <a:t>Ir sniedzis atbalstu Ukrainai</a:t>
            </a:r>
            <a:endParaRPr kumimoji="0" lang="lv-LV" sz="1100" b="1" i="0" u="none" strike="noStrike" kern="1200" cap="none" spc="0" normalizeH="0" baseline="0" noProof="0" dirty="0">
              <a:ln>
                <a:noFill/>
              </a:ln>
              <a:solidFill>
                <a:srgbClr val="000099"/>
              </a:solidFill>
              <a:effectLst/>
              <a:uLnTx/>
              <a:uFillTx/>
              <a:latin typeface="+mn-lt"/>
              <a:ea typeface="+mn-ea"/>
              <a:cs typeface="+mn-cs"/>
            </a:endParaRPr>
          </a:p>
        </p:txBody>
      </p:sp>
      <p:sp>
        <p:nvSpPr>
          <p:cNvPr id="3" name="Title 12">
            <a:extLst>
              <a:ext uri="{FF2B5EF4-FFF2-40B4-BE49-F238E27FC236}">
                <a16:creationId xmlns:a16="http://schemas.microsoft.com/office/drawing/2014/main" id="{BAA2A9B0-C0CF-E0F7-A06C-DAA9FFE12B68}"/>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Atbalsta sniegšana Ukrainai un Ukrainas bēgļiem </a:t>
            </a:r>
          </a:p>
        </p:txBody>
      </p:sp>
      <p:graphicFrame>
        <p:nvGraphicFramePr>
          <p:cNvPr id="4" name="Chart 3">
            <a:extLst>
              <a:ext uri="{FF2B5EF4-FFF2-40B4-BE49-F238E27FC236}">
                <a16:creationId xmlns:a16="http://schemas.microsoft.com/office/drawing/2014/main" id="{D40A6B71-4242-C84F-5E38-549EF8B07014}"/>
              </a:ext>
            </a:extLst>
          </p:cNvPr>
          <p:cNvGraphicFramePr/>
          <p:nvPr>
            <p:extLst>
              <p:ext uri="{D42A27DB-BD31-4B8C-83A1-F6EECF244321}">
                <p14:modId xmlns:p14="http://schemas.microsoft.com/office/powerpoint/2010/main" val="2409136314"/>
              </p:ext>
            </p:extLst>
          </p:nvPr>
        </p:nvGraphicFramePr>
        <p:xfrm>
          <a:off x="1595886" y="875654"/>
          <a:ext cx="6478435" cy="547988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9C0734B-5E7E-C885-9ADA-3660805F8B02}"/>
              </a:ext>
            </a:extLst>
          </p:cNvPr>
          <p:cNvSpPr txBox="1"/>
          <p:nvPr/>
        </p:nvSpPr>
        <p:spPr>
          <a:xfrm>
            <a:off x="7708348" y="5866461"/>
            <a:ext cx="1146727" cy="400110"/>
          </a:xfrm>
          <a:prstGeom prst="rect">
            <a:avLst/>
          </a:prstGeom>
          <a:noFill/>
        </p:spPr>
        <p:txBody>
          <a:bodyPr wrap="square" rtlCol="0">
            <a:spAutoFit/>
          </a:bodyPr>
          <a:lstStyle/>
          <a:p>
            <a:r>
              <a:rPr lang="lv-LV" sz="1000" dirty="0"/>
              <a:t>Bāze: visi aptaujas dalībnieki; n=1057</a:t>
            </a:r>
          </a:p>
        </p:txBody>
      </p:sp>
      <p:sp>
        <p:nvSpPr>
          <p:cNvPr id="6" name="Slide Number Placeholder 2">
            <a:extLst>
              <a:ext uri="{FF2B5EF4-FFF2-40B4-BE49-F238E27FC236}">
                <a16:creationId xmlns:a16="http://schemas.microsoft.com/office/drawing/2014/main" id="{5DAD3529-5078-48C1-82D3-ECED9DB6265C}"/>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30</a:t>
            </a:fld>
            <a:endParaRPr lang="en-AU" dirty="0"/>
          </a:p>
        </p:txBody>
      </p:sp>
    </p:spTree>
    <p:extLst>
      <p:ext uri="{BB962C8B-B14F-4D97-AF65-F5344CB8AC3E}">
        <p14:creationId xmlns:p14="http://schemas.microsoft.com/office/powerpoint/2010/main" val="3190508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22FE8F-F73D-850C-827B-0315A21D5186}"/>
              </a:ext>
            </a:extLst>
          </p:cNvPr>
          <p:cNvSpPr>
            <a:spLocks noChangeArrowheads="1"/>
          </p:cNvSpPr>
          <p:nvPr/>
        </p:nvSpPr>
        <p:spPr bwMode="auto">
          <a:xfrm>
            <a:off x="1317356" y="2468763"/>
            <a:ext cx="6222569" cy="1057101"/>
          </a:xfrm>
          <a:prstGeom prst="rect">
            <a:avLst/>
          </a:prstGeom>
          <a:noFill/>
          <a:ln w="9525">
            <a:noFill/>
            <a:miter lim="800000"/>
            <a:headEnd/>
            <a:tailEnd/>
          </a:ln>
          <a:effectLst/>
        </p:spPr>
        <p:txBody>
          <a:bodyPr/>
          <a:lstStyle/>
          <a:p>
            <a:pPr algn="ctr">
              <a:lnSpc>
                <a:spcPct val="130000"/>
              </a:lnSpc>
              <a:defRPr/>
            </a:pPr>
            <a:r>
              <a:rPr lang="lv-LV" sz="2400" dirty="0">
                <a:solidFill>
                  <a:srgbClr val="000099"/>
                </a:solidFill>
                <a:effectLst>
                  <a:outerShdw blurRad="38100" dist="38100" dir="2700000" algn="tl">
                    <a:srgbClr val="C0C0C0"/>
                  </a:outerShdw>
                </a:effectLst>
                <a:latin typeface="+mj-lt"/>
              </a:rPr>
              <a:t>5. Interesējošās tēmas un to atspoguļojums Latvijas medijos </a:t>
            </a:r>
            <a:endParaRPr lang="en-GB" sz="2400" dirty="0">
              <a:solidFill>
                <a:srgbClr val="000099"/>
              </a:solidFill>
              <a:effectLst>
                <a:outerShdw blurRad="38100" dist="38100" dir="2700000" algn="tl">
                  <a:srgbClr val="C0C0C0"/>
                </a:outerShdw>
              </a:effectLst>
              <a:latin typeface="+mj-lt"/>
            </a:endParaRPr>
          </a:p>
        </p:txBody>
      </p:sp>
      <p:sp>
        <p:nvSpPr>
          <p:cNvPr id="3" name="Slide Number Placeholder 2">
            <a:extLst>
              <a:ext uri="{FF2B5EF4-FFF2-40B4-BE49-F238E27FC236}">
                <a16:creationId xmlns:a16="http://schemas.microsoft.com/office/drawing/2014/main" id="{C7BA89C1-A9F5-BB91-3A35-C02F82A603AB}"/>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31</a:t>
            </a:fld>
            <a:endParaRPr lang="en-AU" dirty="0"/>
          </a:p>
        </p:txBody>
      </p:sp>
    </p:spTree>
    <p:extLst>
      <p:ext uri="{BB962C8B-B14F-4D97-AF65-F5344CB8AC3E}">
        <p14:creationId xmlns:p14="http://schemas.microsoft.com/office/powerpoint/2010/main" val="3343937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E030C95E-E904-B3E8-5E58-8F803762CB36}"/>
              </a:ext>
            </a:extLst>
          </p:cNvPr>
          <p:cNvSpPr txBox="1">
            <a:spLocks/>
          </p:cNvSpPr>
          <p:nvPr/>
        </p:nvSpPr>
        <p:spPr>
          <a:xfrm>
            <a:off x="250165" y="426203"/>
            <a:ext cx="8744303" cy="263471"/>
          </a:xfrm>
          <a:prstGeom prst="rect">
            <a:avLst/>
          </a:prstGeom>
        </p:spPr>
        <p:txBody>
          <a:bodyPr/>
          <a:lstStyle/>
          <a:p>
            <a:pPr marL="342900" indent="-342900" eaLnBrk="0" hangingPunct="0">
              <a:spcBef>
                <a:spcPct val="20000"/>
              </a:spcBef>
              <a:defRPr/>
            </a:pPr>
            <a:r>
              <a:rPr lang="lv-LV" sz="1100" dirty="0">
                <a:latin typeface="+mn-lt"/>
              </a:rPr>
              <a:t>Cik lielā mērā Jūs šobrīd interesējaties par katru no tālāk uzskaitītajām tēmām?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9722FCB5-1F90-814E-7611-194E1BD14D53}"/>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Interesējošās tēmas un to atspoguļojums Latvijas medijos </a:t>
            </a:r>
          </a:p>
        </p:txBody>
      </p:sp>
      <p:graphicFrame>
        <p:nvGraphicFramePr>
          <p:cNvPr id="4" name="Chart 3">
            <a:extLst>
              <a:ext uri="{FF2B5EF4-FFF2-40B4-BE49-F238E27FC236}">
                <a16:creationId xmlns:a16="http://schemas.microsoft.com/office/drawing/2014/main" id="{8ACAF443-940E-4E89-64DF-3BF55F2586ED}"/>
              </a:ext>
            </a:extLst>
          </p:cNvPr>
          <p:cNvGraphicFramePr/>
          <p:nvPr/>
        </p:nvGraphicFramePr>
        <p:xfrm>
          <a:off x="250163" y="692891"/>
          <a:ext cx="5414465" cy="53491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16CE0C25-BD8A-1A5A-93AD-C25B093963E1}"/>
              </a:ext>
            </a:extLst>
          </p:cNvPr>
          <p:cNvGraphicFramePr/>
          <p:nvPr/>
        </p:nvGraphicFramePr>
        <p:xfrm>
          <a:off x="5817435" y="692891"/>
          <a:ext cx="3177033" cy="51034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8D659CB-F98D-BEE9-5ED6-B61A18B76BBF}"/>
              </a:ext>
            </a:extLst>
          </p:cNvPr>
          <p:cNvSpPr txBox="1"/>
          <p:nvPr/>
        </p:nvSpPr>
        <p:spPr>
          <a:xfrm>
            <a:off x="3449196" y="5918887"/>
            <a:ext cx="2114681" cy="246221"/>
          </a:xfrm>
          <a:prstGeom prst="rect">
            <a:avLst/>
          </a:prstGeom>
          <a:noFill/>
        </p:spPr>
        <p:txBody>
          <a:bodyPr wrap="none" rtlCol="0">
            <a:spAutoFit/>
          </a:bodyPr>
          <a:lstStyle/>
          <a:p>
            <a:r>
              <a:rPr lang="lv-LV" sz="1000" dirty="0"/>
              <a:t>Bāze: visi aptaujas dalībnieki; n=1057</a:t>
            </a:r>
          </a:p>
        </p:txBody>
      </p:sp>
      <p:cxnSp>
        <p:nvCxnSpPr>
          <p:cNvPr id="7" name="Straight Connector 6">
            <a:extLst>
              <a:ext uri="{FF2B5EF4-FFF2-40B4-BE49-F238E27FC236}">
                <a16:creationId xmlns:a16="http://schemas.microsoft.com/office/drawing/2014/main" id="{E40909D4-B432-487D-6353-5213052697EA}"/>
              </a:ext>
            </a:extLst>
          </p:cNvPr>
          <p:cNvCxnSpPr>
            <a:cxnSpLocks/>
          </p:cNvCxnSpPr>
          <p:nvPr/>
        </p:nvCxnSpPr>
        <p:spPr>
          <a:xfrm>
            <a:off x="5741031" y="692891"/>
            <a:ext cx="0" cy="5304953"/>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8" name="Slide Number Placeholder 2">
            <a:extLst>
              <a:ext uri="{FF2B5EF4-FFF2-40B4-BE49-F238E27FC236}">
                <a16:creationId xmlns:a16="http://schemas.microsoft.com/office/drawing/2014/main" id="{CC15C842-D8F4-A4C5-67CB-72FADDADA26F}"/>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32</a:t>
            </a:fld>
            <a:endParaRPr lang="en-AU" dirty="0"/>
          </a:p>
        </p:txBody>
      </p:sp>
    </p:spTree>
    <p:extLst>
      <p:ext uri="{BB962C8B-B14F-4D97-AF65-F5344CB8AC3E}">
        <p14:creationId xmlns:p14="http://schemas.microsoft.com/office/powerpoint/2010/main" val="3634632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D0DA2D69-CCEC-8351-A14C-665415690D70}"/>
              </a:ext>
            </a:extLst>
          </p:cNvPr>
          <p:cNvSpPr txBox="1">
            <a:spLocks/>
          </p:cNvSpPr>
          <p:nvPr/>
        </p:nvSpPr>
        <p:spPr>
          <a:xfrm>
            <a:off x="250165" y="426203"/>
            <a:ext cx="8744303" cy="263471"/>
          </a:xfrm>
          <a:prstGeom prst="rect">
            <a:avLst/>
          </a:prstGeom>
        </p:spPr>
        <p:txBody>
          <a:bodyPr/>
          <a:lstStyle/>
          <a:p>
            <a:pPr marL="342900" indent="-342900" eaLnBrk="0" hangingPunct="0">
              <a:spcBef>
                <a:spcPct val="20000"/>
              </a:spcBef>
              <a:defRPr/>
            </a:pPr>
            <a:r>
              <a:rPr lang="lv-LV" sz="1100" dirty="0">
                <a:latin typeface="+mn-lt"/>
              </a:rPr>
              <a:t>Cik lielā mērā, Jūsuprāt, Latvijas mediji informē sabiedrību par katru no tālāk uzskaitītajām tēmām?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DDE7D6B6-D216-6307-B39D-54A1E63DBC35}"/>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Interesējošās tēmas un to atspoguļojums Latvijas medijos </a:t>
            </a:r>
          </a:p>
        </p:txBody>
      </p:sp>
      <p:graphicFrame>
        <p:nvGraphicFramePr>
          <p:cNvPr id="4" name="Chart 3">
            <a:extLst>
              <a:ext uri="{FF2B5EF4-FFF2-40B4-BE49-F238E27FC236}">
                <a16:creationId xmlns:a16="http://schemas.microsoft.com/office/drawing/2014/main" id="{D4A08334-EBE3-E581-995D-44E5FD33F116}"/>
              </a:ext>
            </a:extLst>
          </p:cNvPr>
          <p:cNvGraphicFramePr/>
          <p:nvPr/>
        </p:nvGraphicFramePr>
        <p:xfrm>
          <a:off x="250163" y="692891"/>
          <a:ext cx="5414465" cy="534910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F12DBC68-EA06-4E37-01C1-02216297937B}"/>
              </a:ext>
            </a:extLst>
          </p:cNvPr>
          <p:cNvSpPr txBox="1"/>
          <p:nvPr/>
        </p:nvSpPr>
        <p:spPr>
          <a:xfrm>
            <a:off x="3588148" y="6041998"/>
            <a:ext cx="2114681" cy="246221"/>
          </a:xfrm>
          <a:prstGeom prst="rect">
            <a:avLst/>
          </a:prstGeom>
          <a:noFill/>
        </p:spPr>
        <p:txBody>
          <a:bodyPr wrap="none" rtlCol="0">
            <a:spAutoFit/>
          </a:bodyPr>
          <a:lstStyle/>
          <a:p>
            <a:r>
              <a:rPr lang="lv-LV" sz="1000" dirty="0"/>
              <a:t>Bāze: visi aptaujas dalībnieki; n=1057</a:t>
            </a:r>
          </a:p>
        </p:txBody>
      </p:sp>
      <p:cxnSp>
        <p:nvCxnSpPr>
          <p:cNvPr id="7" name="Straight Connector 6">
            <a:extLst>
              <a:ext uri="{FF2B5EF4-FFF2-40B4-BE49-F238E27FC236}">
                <a16:creationId xmlns:a16="http://schemas.microsoft.com/office/drawing/2014/main" id="{93C9B5EC-43E2-AB74-4A73-056ACC88F753}"/>
              </a:ext>
            </a:extLst>
          </p:cNvPr>
          <p:cNvCxnSpPr>
            <a:cxnSpLocks/>
          </p:cNvCxnSpPr>
          <p:nvPr/>
        </p:nvCxnSpPr>
        <p:spPr>
          <a:xfrm>
            <a:off x="5741031" y="692891"/>
            <a:ext cx="0" cy="5304953"/>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8" name="Slide Number Placeholder 2">
            <a:extLst>
              <a:ext uri="{FF2B5EF4-FFF2-40B4-BE49-F238E27FC236}">
                <a16:creationId xmlns:a16="http://schemas.microsoft.com/office/drawing/2014/main" id="{CA8EB307-D092-2425-72CD-CEC9012E92F9}"/>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33</a:t>
            </a:fld>
            <a:endParaRPr lang="en-AU" dirty="0"/>
          </a:p>
        </p:txBody>
      </p:sp>
      <p:graphicFrame>
        <p:nvGraphicFramePr>
          <p:cNvPr id="9" name="Chart 8">
            <a:extLst>
              <a:ext uri="{FF2B5EF4-FFF2-40B4-BE49-F238E27FC236}">
                <a16:creationId xmlns:a16="http://schemas.microsoft.com/office/drawing/2014/main" id="{78AD68F5-8B72-A36E-EC2E-054CEE167ADD}"/>
              </a:ext>
            </a:extLst>
          </p:cNvPr>
          <p:cNvGraphicFramePr/>
          <p:nvPr/>
        </p:nvGraphicFramePr>
        <p:xfrm>
          <a:off x="5935856" y="565690"/>
          <a:ext cx="3058612" cy="4959458"/>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22">
            <a:extLst>
              <a:ext uri="{FF2B5EF4-FFF2-40B4-BE49-F238E27FC236}">
                <a16:creationId xmlns:a16="http://schemas.microsoft.com/office/drawing/2014/main" id="{15D65E7A-FC3C-B1AF-ADBC-7125210F78FC}"/>
              </a:ext>
            </a:extLst>
          </p:cNvPr>
          <p:cNvSpPr>
            <a:spLocks noChangeArrowheads="1"/>
          </p:cNvSpPr>
          <p:nvPr/>
        </p:nvSpPr>
        <p:spPr bwMode="auto">
          <a:xfrm>
            <a:off x="6763473" y="5664635"/>
            <a:ext cx="258332" cy="246221"/>
          </a:xfrm>
          <a:prstGeom prst="rect">
            <a:avLst/>
          </a:prstGeom>
          <a:solidFill>
            <a:schemeClr val="accent5"/>
          </a:solidFill>
          <a:ln w="9525">
            <a:noFill/>
            <a:miter lim="800000"/>
            <a:headEnd/>
            <a:tailEnd/>
          </a:ln>
        </p:spPr>
        <p:txBody>
          <a:bodyPr wrap="none" anchor="ctr"/>
          <a:lstStyle/>
          <a:p>
            <a:endParaRPr lang="lv-LV" sz="1100">
              <a:latin typeface="Calibri" pitchFamily="34" charset="0"/>
            </a:endParaRPr>
          </a:p>
        </p:txBody>
      </p:sp>
      <p:sp>
        <p:nvSpPr>
          <p:cNvPr id="11" name="Rectangle 23">
            <a:extLst>
              <a:ext uri="{FF2B5EF4-FFF2-40B4-BE49-F238E27FC236}">
                <a16:creationId xmlns:a16="http://schemas.microsoft.com/office/drawing/2014/main" id="{8A4CFA52-6A27-4E15-2EA1-E6129036A59F}"/>
              </a:ext>
            </a:extLst>
          </p:cNvPr>
          <p:cNvSpPr>
            <a:spLocks noChangeArrowheads="1"/>
          </p:cNvSpPr>
          <p:nvPr/>
        </p:nvSpPr>
        <p:spPr bwMode="auto">
          <a:xfrm>
            <a:off x="7080660" y="5664635"/>
            <a:ext cx="1989281" cy="246221"/>
          </a:xfrm>
          <a:prstGeom prst="rect">
            <a:avLst/>
          </a:prstGeom>
          <a:noFill/>
          <a:ln w="9525">
            <a:noFill/>
            <a:miter lim="800000"/>
            <a:headEnd/>
            <a:tailEnd/>
          </a:ln>
        </p:spPr>
        <p:txBody>
          <a:bodyPr wrap="square" lIns="90000" rIns="90000">
            <a:spAutoFit/>
          </a:bodyPr>
          <a:lstStyle/>
          <a:p>
            <a:r>
              <a:rPr lang="lv-LV" sz="1000" b="1" dirty="0">
                <a:solidFill>
                  <a:srgbClr val="000000"/>
                </a:solidFill>
                <a:latin typeface="Calibri" pitchFamily="34" charset="0"/>
              </a:rPr>
              <a:t>- Ļoti bieži + bieži informē</a:t>
            </a:r>
            <a:endParaRPr lang="en-GB" sz="1000" b="1" dirty="0">
              <a:solidFill>
                <a:srgbClr val="000000"/>
              </a:solidFill>
              <a:latin typeface="Calibri" pitchFamily="34" charset="0"/>
            </a:endParaRPr>
          </a:p>
        </p:txBody>
      </p:sp>
    </p:spTree>
    <p:extLst>
      <p:ext uri="{BB962C8B-B14F-4D97-AF65-F5344CB8AC3E}">
        <p14:creationId xmlns:p14="http://schemas.microsoft.com/office/powerpoint/2010/main" val="2403113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D8AC3CD6-A4D9-B59E-99BD-059B1B733BC7}"/>
              </a:ext>
            </a:extLst>
          </p:cNvPr>
          <p:cNvSpPr txBox="1">
            <a:spLocks/>
          </p:cNvSpPr>
          <p:nvPr/>
        </p:nvSpPr>
        <p:spPr>
          <a:xfrm>
            <a:off x="250165" y="426204"/>
            <a:ext cx="8744303" cy="495946"/>
          </a:xfrm>
          <a:prstGeom prst="rect">
            <a:avLst/>
          </a:prstGeom>
        </p:spPr>
        <p:txBody>
          <a:bodyPr/>
          <a:lstStyle/>
          <a:p>
            <a:pPr marL="342900" indent="-342900" eaLnBrk="0" hangingPunct="0">
              <a:spcBef>
                <a:spcPct val="20000"/>
              </a:spcBef>
              <a:defRPr/>
            </a:pPr>
            <a:r>
              <a:rPr lang="lv-LV" sz="1100" dirty="0">
                <a:latin typeface="+mn-lt"/>
              </a:rPr>
              <a:t>Cik lielā mērā Jūs šobrīd interesējaties par katru no tālāk uzskaitītajām tēmām?</a:t>
            </a:r>
          </a:p>
          <a:p>
            <a:pPr marL="342900" indent="-342900" eaLnBrk="0" hangingPunct="0">
              <a:spcBef>
                <a:spcPct val="20000"/>
              </a:spcBef>
              <a:defRPr/>
            </a:pPr>
            <a:r>
              <a:rPr lang="lv-LV" sz="1100" dirty="0">
                <a:latin typeface="+mn-lt"/>
              </a:rPr>
              <a:t>Cik lielā mērā, Jūsuprāt, Latvijas mediji informē sabiedrību par katru no tālāk uzskaitītajām tēmām?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2090786A-94F7-7D36-FB3F-53A1C2709DF9}"/>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Interesējošās tēmas un to atspoguļojums Latvijas medijos </a:t>
            </a:r>
          </a:p>
        </p:txBody>
      </p:sp>
      <p:graphicFrame>
        <p:nvGraphicFramePr>
          <p:cNvPr id="4" name="Chart 3">
            <a:extLst>
              <a:ext uri="{FF2B5EF4-FFF2-40B4-BE49-F238E27FC236}">
                <a16:creationId xmlns:a16="http://schemas.microsoft.com/office/drawing/2014/main" id="{548388EF-665F-404A-71CB-8E315544AC87}"/>
              </a:ext>
            </a:extLst>
          </p:cNvPr>
          <p:cNvGraphicFramePr/>
          <p:nvPr/>
        </p:nvGraphicFramePr>
        <p:xfrm>
          <a:off x="925471" y="922150"/>
          <a:ext cx="7273132" cy="506794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77A8414-3395-3D7D-87DA-6916073E45CE}"/>
              </a:ext>
            </a:extLst>
          </p:cNvPr>
          <p:cNvSpPr txBox="1"/>
          <p:nvPr/>
        </p:nvSpPr>
        <p:spPr>
          <a:xfrm>
            <a:off x="3805124" y="6103991"/>
            <a:ext cx="2114681" cy="246221"/>
          </a:xfrm>
          <a:prstGeom prst="rect">
            <a:avLst/>
          </a:prstGeom>
          <a:noFill/>
        </p:spPr>
        <p:txBody>
          <a:bodyPr wrap="none" rtlCol="0">
            <a:spAutoFit/>
          </a:bodyPr>
          <a:lstStyle/>
          <a:p>
            <a:r>
              <a:rPr lang="lv-LV" sz="1000" dirty="0"/>
              <a:t>Bāze: visi aptaujas dalībnieki; n=1057</a:t>
            </a:r>
          </a:p>
        </p:txBody>
      </p:sp>
      <p:sp>
        <p:nvSpPr>
          <p:cNvPr id="6" name="Slide Number Placeholder 2">
            <a:extLst>
              <a:ext uri="{FF2B5EF4-FFF2-40B4-BE49-F238E27FC236}">
                <a16:creationId xmlns:a16="http://schemas.microsoft.com/office/drawing/2014/main" id="{6C85C9AE-2047-1614-8C17-826353266191}"/>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34</a:t>
            </a:fld>
            <a:endParaRPr lang="en-AU" dirty="0"/>
          </a:p>
        </p:txBody>
      </p:sp>
    </p:spTree>
    <p:extLst>
      <p:ext uri="{BB962C8B-B14F-4D97-AF65-F5344CB8AC3E}">
        <p14:creationId xmlns:p14="http://schemas.microsoft.com/office/powerpoint/2010/main" val="1621747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AB1011-7546-563E-F910-4A47E6BC9497}"/>
              </a:ext>
            </a:extLst>
          </p:cNvPr>
          <p:cNvSpPr>
            <a:spLocks noChangeArrowheads="1"/>
          </p:cNvSpPr>
          <p:nvPr/>
        </p:nvSpPr>
        <p:spPr bwMode="auto">
          <a:xfrm>
            <a:off x="1317356" y="2468763"/>
            <a:ext cx="6222569" cy="1057101"/>
          </a:xfrm>
          <a:prstGeom prst="rect">
            <a:avLst/>
          </a:prstGeom>
          <a:noFill/>
          <a:ln w="9525">
            <a:noFill/>
            <a:miter lim="800000"/>
            <a:headEnd/>
            <a:tailEnd/>
          </a:ln>
          <a:effectLst/>
        </p:spPr>
        <p:txBody>
          <a:bodyPr/>
          <a:lstStyle/>
          <a:p>
            <a:pPr algn="ctr">
              <a:lnSpc>
                <a:spcPct val="130000"/>
              </a:lnSpc>
              <a:defRPr/>
            </a:pPr>
            <a:r>
              <a:rPr lang="lv-LV" sz="2400" dirty="0">
                <a:solidFill>
                  <a:srgbClr val="000099"/>
                </a:solidFill>
                <a:effectLst>
                  <a:outerShdw blurRad="38100" dist="38100" dir="2700000" algn="tl">
                    <a:srgbClr val="C0C0C0"/>
                  </a:outerShdw>
                </a:effectLst>
                <a:latin typeface="+mj-lt"/>
              </a:rPr>
              <a:t>6. Attieksmes paušana uz publicēto saturu sociālajos medijos </a:t>
            </a:r>
            <a:endParaRPr lang="en-GB" sz="2400" dirty="0">
              <a:solidFill>
                <a:srgbClr val="000099"/>
              </a:solidFill>
              <a:effectLst>
                <a:outerShdw blurRad="38100" dist="38100" dir="2700000" algn="tl">
                  <a:srgbClr val="C0C0C0"/>
                </a:outerShdw>
              </a:effectLst>
              <a:latin typeface="+mj-lt"/>
            </a:endParaRPr>
          </a:p>
        </p:txBody>
      </p:sp>
      <p:sp>
        <p:nvSpPr>
          <p:cNvPr id="3" name="Slide Number Placeholder 2">
            <a:extLst>
              <a:ext uri="{FF2B5EF4-FFF2-40B4-BE49-F238E27FC236}">
                <a16:creationId xmlns:a16="http://schemas.microsoft.com/office/drawing/2014/main" id="{5708D917-20AE-50E6-E68A-F2B56CB70ACE}"/>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35</a:t>
            </a:fld>
            <a:endParaRPr lang="en-AU" dirty="0"/>
          </a:p>
        </p:txBody>
      </p:sp>
    </p:spTree>
    <p:extLst>
      <p:ext uri="{BB962C8B-B14F-4D97-AF65-F5344CB8AC3E}">
        <p14:creationId xmlns:p14="http://schemas.microsoft.com/office/powerpoint/2010/main" val="692703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AB91F2D-D2DB-FA1D-1BC8-B55FDFE23AF3}"/>
              </a:ext>
            </a:extLst>
          </p:cNvPr>
          <p:cNvGraphicFramePr/>
          <p:nvPr/>
        </p:nvGraphicFramePr>
        <p:xfrm>
          <a:off x="715113" y="1331542"/>
          <a:ext cx="7297511" cy="29149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A287EE63-EB13-B2C4-1022-E735A6E6A59A}"/>
              </a:ext>
            </a:extLst>
          </p:cNvPr>
          <p:cNvSpPr txBox="1"/>
          <p:nvPr/>
        </p:nvSpPr>
        <p:spPr>
          <a:xfrm>
            <a:off x="3766378" y="4484418"/>
            <a:ext cx="2114681" cy="246221"/>
          </a:xfrm>
          <a:prstGeom prst="rect">
            <a:avLst/>
          </a:prstGeom>
          <a:noFill/>
        </p:spPr>
        <p:txBody>
          <a:bodyPr wrap="none" rtlCol="0">
            <a:spAutoFit/>
          </a:bodyPr>
          <a:lstStyle/>
          <a:p>
            <a:r>
              <a:rPr lang="lv-LV" sz="1000" dirty="0"/>
              <a:t>Bāze: visi aptaujas dalībnieki; n=1057</a:t>
            </a:r>
          </a:p>
        </p:txBody>
      </p:sp>
      <p:sp>
        <p:nvSpPr>
          <p:cNvPr id="4" name="Text Placeholder 4">
            <a:extLst>
              <a:ext uri="{FF2B5EF4-FFF2-40B4-BE49-F238E27FC236}">
                <a16:creationId xmlns:a16="http://schemas.microsoft.com/office/drawing/2014/main" id="{133FDEBC-1BDE-F664-4824-62881500FEDA}"/>
              </a:ext>
            </a:extLst>
          </p:cNvPr>
          <p:cNvSpPr txBox="1">
            <a:spLocks/>
          </p:cNvSpPr>
          <p:nvPr/>
        </p:nvSpPr>
        <p:spPr>
          <a:xfrm>
            <a:off x="250165" y="573434"/>
            <a:ext cx="8744303" cy="240225"/>
          </a:xfrm>
          <a:prstGeom prst="rect">
            <a:avLst/>
          </a:prstGeom>
        </p:spPr>
        <p:txBody>
          <a:bodyPr/>
          <a:lstStyle/>
          <a:p>
            <a:pPr eaLnBrk="0" hangingPunct="0">
              <a:spcBef>
                <a:spcPct val="20000"/>
              </a:spcBef>
              <a:defRPr/>
            </a:pPr>
            <a:r>
              <a:rPr lang="lv-LV" sz="1100" dirty="0">
                <a:latin typeface="+mn-lt"/>
              </a:rPr>
              <a:t>Sociālo mediju lietotājiem ir iespēja paust savu attieksmi pret tajos publicēto saturu. Cik bieži Jūs, reaģējot uz mediju (tādu kā TV, radio, ziņu portālu, laikrakstu, žurnālu u.c.) publicēto saturu sociālajos medijos, mēdzat veikt katru no tālāk uzskaitītajām darbībām?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2">
            <a:extLst>
              <a:ext uri="{FF2B5EF4-FFF2-40B4-BE49-F238E27FC236}">
                <a16:creationId xmlns:a16="http://schemas.microsoft.com/office/drawing/2014/main" id="{A8E173CA-7DD7-2612-9524-D32D4D46CE84}"/>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Attieksmes paušana uz publicēto saturu sociālajos medijos </a:t>
            </a:r>
          </a:p>
        </p:txBody>
      </p:sp>
      <p:sp>
        <p:nvSpPr>
          <p:cNvPr id="6" name="Slide Number Placeholder 2">
            <a:extLst>
              <a:ext uri="{FF2B5EF4-FFF2-40B4-BE49-F238E27FC236}">
                <a16:creationId xmlns:a16="http://schemas.microsoft.com/office/drawing/2014/main" id="{C6C84519-88A6-4424-30C7-C7F1C2A1E22F}"/>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36</a:t>
            </a:fld>
            <a:endParaRPr lang="en-AU" dirty="0"/>
          </a:p>
        </p:txBody>
      </p:sp>
    </p:spTree>
    <p:extLst>
      <p:ext uri="{BB962C8B-B14F-4D97-AF65-F5344CB8AC3E}">
        <p14:creationId xmlns:p14="http://schemas.microsoft.com/office/powerpoint/2010/main" val="2762360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F30DF618-B891-5833-396C-93DA971FA484}"/>
              </a:ext>
            </a:extLst>
          </p:cNvPr>
          <p:cNvGraphicFramePr>
            <a:graphicFrameLocks noChangeAspect="1"/>
          </p:cNvGraphicFramePr>
          <p:nvPr>
            <p:extLst>
              <p:ext uri="{D42A27DB-BD31-4B8C-83A1-F6EECF244321}">
                <p14:modId xmlns:p14="http://schemas.microsoft.com/office/powerpoint/2010/main" val="3867151593"/>
              </p:ext>
            </p:extLst>
          </p:nvPr>
        </p:nvGraphicFramePr>
        <p:xfrm>
          <a:off x="53034" y="741063"/>
          <a:ext cx="8994251" cy="542726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9">
            <a:extLst>
              <a:ext uri="{FF2B5EF4-FFF2-40B4-BE49-F238E27FC236}">
                <a16:creationId xmlns:a16="http://schemas.microsoft.com/office/drawing/2014/main" id="{2C751121-186C-0262-3CF0-9ACE4AF13CD9}"/>
              </a:ext>
            </a:extLst>
          </p:cNvPr>
          <p:cNvSpPr txBox="1"/>
          <p:nvPr/>
        </p:nvSpPr>
        <p:spPr>
          <a:xfrm>
            <a:off x="1037211" y="1155578"/>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Dzimums</a:t>
            </a:r>
          </a:p>
        </p:txBody>
      </p:sp>
      <p:sp>
        <p:nvSpPr>
          <p:cNvPr id="4" name="TextBox 29">
            <a:extLst>
              <a:ext uri="{FF2B5EF4-FFF2-40B4-BE49-F238E27FC236}">
                <a16:creationId xmlns:a16="http://schemas.microsoft.com/office/drawing/2014/main" id="{FB32F80F-4AAC-0094-1E6B-F8F607928315}"/>
              </a:ext>
            </a:extLst>
          </p:cNvPr>
          <p:cNvSpPr txBox="1"/>
          <p:nvPr/>
        </p:nvSpPr>
        <p:spPr>
          <a:xfrm>
            <a:off x="1037210" y="1544141"/>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00" b="1" dirty="0" err="1"/>
              <a:t>Vecums</a:t>
            </a:r>
            <a:endParaRPr lang="lv-LV" sz="1000" b="1" dirty="0"/>
          </a:p>
        </p:txBody>
      </p:sp>
      <p:sp>
        <p:nvSpPr>
          <p:cNvPr id="5" name="TextBox 29">
            <a:extLst>
              <a:ext uri="{FF2B5EF4-FFF2-40B4-BE49-F238E27FC236}">
                <a16:creationId xmlns:a16="http://schemas.microsoft.com/office/drawing/2014/main" id="{7F984BE1-F743-53FF-B958-73CC2C5EDAFB}"/>
              </a:ext>
            </a:extLst>
          </p:cNvPr>
          <p:cNvSpPr txBox="1"/>
          <p:nvPr/>
        </p:nvSpPr>
        <p:spPr>
          <a:xfrm>
            <a:off x="1037211" y="4611480"/>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Dzīvesvieta</a:t>
            </a:r>
          </a:p>
        </p:txBody>
      </p:sp>
      <p:sp>
        <p:nvSpPr>
          <p:cNvPr id="6" name="TextBox 29">
            <a:extLst>
              <a:ext uri="{FF2B5EF4-FFF2-40B4-BE49-F238E27FC236}">
                <a16:creationId xmlns:a16="http://schemas.microsoft.com/office/drawing/2014/main" id="{A1C80767-425D-6325-85E7-939BF9A2D2BD}"/>
              </a:ext>
            </a:extLst>
          </p:cNvPr>
          <p:cNvSpPr txBox="1"/>
          <p:nvPr/>
        </p:nvSpPr>
        <p:spPr>
          <a:xfrm>
            <a:off x="1004465" y="3002157"/>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Izglītība</a:t>
            </a:r>
          </a:p>
        </p:txBody>
      </p:sp>
      <p:sp>
        <p:nvSpPr>
          <p:cNvPr id="7" name="TextBox 29">
            <a:extLst>
              <a:ext uri="{FF2B5EF4-FFF2-40B4-BE49-F238E27FC236}">
                <a16:creationId xmlns:a16="http://schemas.microsoft.com/office/drawing/2014/main" id="{57BAB7B6-B9E6-7572-FD9F-EFA363929973}"/>
              </a:ext>
            </a:extLst>
          </p:cNvPr>
          <p:cNvSpPr txBox="1"/>
          <p:nvPr/>
        </p:nvSpPr>
        <p:spPr>
          <a:xfrm>
            <a:off x="987211" y="2487377"/>
            <a:ext cx="1035659"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Tautība</a:t>
            </a:r>
          </a:p>
        </p:txBody>
      </p:sp>
      <p:sp>
        <p:nvSpPr>
          <p:cNvPr id="8" name="TextBox 29">
            <a:extLst>
              <a:ext uri="{FF2B5EF4-FFF2-40B4-BE49-F238E27FC236}">
                <a16:creationId xmlns:a16="http://schemas.microsoft.com/office/drawing/2014/main" id="{818E8BCE-5235-3F68-16AF-BE6509FE5B41}"/>
              </a:ext>
            </a:extLst>
          </p:cNvPr>
          <p:cNvSpPr txBox="1"/>
          <p:nvPr/>
        </p:nvSpPr>
        <p:spPr>
          <a:xfrm>
            <a:off x="1037210" y="3406299"/>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Nodarbinātība</a:t>
            </a:r>
          </a:p>
        </p:txBody>
      </p:sp>
      <p:sp>
        <p:nvSpPr>
          <p:cNvPr id="9" name="TextBox 29">
            <a:extLst>
              <a:ext uri="{FF2B5EF4-FFF2-40B4-BE49-F238E27FC236}">
                <a16:creationId xmlns:a16="http://schemas.microsoft.com/office/drawing/2014/main" id="{643B792B-D220-06A0-26F0-917D9B684A03}"/>
              </a:ext>
            </a:extLst>
          </p:cNvPr>
          <p:cNvSpPr txBox="1"/>
          <p:nvPr/>
        </p:nvSpPr>
        <p:spPr>
          <a:xfrm>
            <a:off x="285750" y="3812473"/>
            <a:ext cx="2449266"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Ienākumu līmenis uz 1 ģimenes locekli mēnesī  </a:t>
            </a:r>
          </a:p>
        </p:txBody>
      </p:sp>
      <p:sp>
        <p:nvSpPr>
          <p:cNvPr id="10" name="TextBox 29">
            <a:extLst>
              <a:ext uri="{FF2B5EF4-FFF2-40B4-BE49-F238E27FC236}">
                <a16:creationId xmlns:a16="http://schemas.microsoft.com/office/drawing/2014/main" id="{312BFEAF-B605-F068-3101-C5C56B38E4F3}"/>
              </a:ext>
            </a:extLst>
          </p:cNvPr>
          <p:cNvSpPr txBox="1"/>
          <p:nvPr/>
        </p:nvSpPr>
        <p:spPr>
          <a:xfrm>
            <a:off x="285750" y="5146505"/>
            <a:ext cx="176986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Reģions</a:t>
            </a:r>
          </a:p>
        </p:txBody>
      </p:sp>
      <p:sp>
        <p:nvSpPr>
          <p:cNvPr id="11" name="TextBox 10">
            <a:extLst>
              <a:ext uri="{FF2B5EF4-FFF2-40B4-BE49-F238E27FC236}">
                <a16:creationId xmlns:a16="http://schemas.microsoft.com/office/drawing/2014/main" id="{C688F372-4030-FF46-DFB7-55930D2790FF}"/>
              </a:ext>
            </a:extLst>
          </p:cNvPr>
          <p:cNvSpPr txBox="1"/>
          <p:nvPr/>
        </p:nvSpPr>
        <p:spPr>
          <a:xfrm>
            <a:off x="3650140" y="6168325"/>
            <a:ext cx="2114681" cy="246221"/>
          </a:xfrm>
          <a:prstGeom prst="rect">
            <a:avLst/>
          </a:prstGeom>
          <a:noFill/>
        </p:spPr>
        <p:txBody>
          <a:bodyPr wrap="none" rtlCol="0">
            <a:spAutoFit/>
          </a:bodyPr>
          <a:lstStyle/>
          <a:p>
            <a:r>
              <a:rPr lang="lv-LV" sz="1000" dirty="0"/>
              <a:t>Bāze: visi aptaujas dalībnieki; n=1057</a:t>
            </a:r>
          </a:p>
        </p:txBody>
      </p:sp>
      <p:sp>
        <p:nvSpPr>
          <p:cNvPr id="12" name="Text Placeholder 4">
            <a:extLst>
              <a:ext uri="{FF2B5EF4-FFF2-40B4-BE49-F238E27FC236}">
                <a16:creationId xmlns:a16="http://schemas.microsoft.com/office/drawing/2014/main" id="{E88879F3-8B1B-C9BF-271E-6304BDA30A3D}"/>
              </a:ext>
            </a:extLst>
          </p:cNvPr>
          <p:cNvSpPr txBox="1">
            <a:spLocks/>
          </p:cNvSpPr>
          <p:nvPr/>
        </p:nvSpPr>
        <p:spPr>
          <a:xfrm>
            <a:off x="250165" y="335234"/>
            <a:ext cx="8744303" cy="478425"/>
          </a:xfrm>
          <a:prstGeom prst="rect">
            <a:avLst/>
          </a:prstGeom>
        </p:spPr>
        <p:txBody>
          <a:bodyPr/>
          <a:lstStyle/>
          <a:p>
            <a:pPr eaLnBrk="0" hangingPunct="0">
              <a:spcBef>
                <a:spcPct val="20000"/>
              </a:spcBef>
              <a:defRPr/>
            </a:pPr>
            <a:r>
              <a:rPr lang="lv-LV" sz="1100" dirty="0"/>
              <a:t>Cik </a:t>
            </a:r>
            <a:r>
              <a:rPr lang="lv-LV" sz="1100" dirty="0">
                <a:latin typeface="+mn-lt"/>
              </a:rPr>
              <a:t>bieži Jūs, reaģējot uz mediju (tādu kā TV, radio, ziņu portālu, laikrakstu, žurnālu u.c.) publicēto saturu sociālajos medijos, mēdzat veikt katru no tālāk uzskaitītajām darbībām? – </a:t>
            </a:r>
            <a:r>
              <a:rPr lang="lv-LV" sz="1100" b="1" dirty="0">
                <a:solidFill>
                  <a:srgbClr val="000099"/>
                </a:solidFill>
                <a:latin typeface="+mn-lt"/>
              </a:rPr>
              <a:t>vismaz vienu reizi nedēļā veic attiecīgo darbību</a:t>
            </a:r>
            <a:endParaRPr kumimoji="0" lang="lv-LV" sz="1100" b="1" i="0" u="none" strike="noStrike" kern="1200" cap="none" spc="0" normalizeH="0" baseline="0" noProof="0" dirty="0">
              <a:ln>
                <a:noFill/>
              </a:ln>
              <a:solidFill>
                <a:srgbClr val="000099"/>
              </a:solidFill>
              <a:effectLst/>
              <a:uLnTx/>
              <a:uFillTx/>
              <a:latin typeface="+mn-lt"/>
              <a:ea typeface="+mn-ea"/>
              <a:cs typeface="+mn-cs"/>
            </a:endParaRPr>
          </a:p>
        </p:txBody>
      </p:sp>
      <p:sp>
        <p:nvSpPr>
          <p:cNvPr id="13" name="Title 12">
            <a:extLst>
              <a:ext uri="{FF2B5EF4-FFF2-40B4-BE49-F238E27FC236}">
                <a16:creationId xmlns:a16="http://schemas.microsoft.com/office/drawing/2014/main" id="{D8A66C3B-993B-410A-0F16-B301243BE534}"/>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Attieksmes paušana uz publicēto saturu sociālajos medijos </a:t>
            </a:r>
          </a:p>
        </p:txBody>
      </p:sp>
      <p:sp>
        <p:nvSpPr>
          <p:cNvPr id="14" name="Slide Number Placeholder 2">
            <a:extLst>
              <a:ext uri="{FF2B5EF4-FFF2-40B4-BE49-F238E27FC236}">
                <a16:creationId xmlns:a16="http://schemas.microsoft.com/office/drawing/2014/main" id="{95D29596-2DBD-BA89-7244-DE63F5AFABBE}"/>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37</a:t>
            </a:fld>
            <a:endParaRPr lang="en-AU" dirty="0"/>
          </a:p>
        </p:txBody>
      </p:sp>
    </p:spTree>
    <p:extLst>
      <p:ext uri="{BB962C8B-B14F-4D97-AF65-F5344CB8AC3E}">
        <p14:creationId xmlns:p14="http://schemas.microsoft.com/office/powerpoint/2010/main" val="1939263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B7AB3E-072D-A288-4493-9C0AF4C8E7D7}"/>
              </a:ext>
            </a:extLst>
          </p:cNvPr>
          <p:cNvSpPr>
            <a:spLocks noChangeArrowheads="1"/>
          </p:cNvSpPr>
          <p:nvPr/>
        </p:nvSpPr>
        <p:spPr bwMode="auto">
          <a:xfrm>
            <a:off x="1216617" y="2592749"/>
            <a:ext cx="6602278" cy="1057101"/>
          </a:xfrm>
          <a:prstGeom prst="rect">
            <a:avLst/>
          </a:prstGeom>
          <a:noFill/>
          <a:ln w="9525">
            <a:noFill/>
            <a:miter lim="800000"/>
            <a:headEnd/>
            <a:tailEnd/>
          </a:ln>
          <a:effectLst/>
        </p:spPr>
        <p:txBody>
          <a:bodyPr/>
          <a:lstStyle/>
          <a:p>
            <a:pPr algn="ctr">
              <a:lnSpc>
                <a:spcPct val="130000"/>
              </a:lnSpc>
              <a:defRPr/>
            </a:pPr>
            <a:r>
              <a:rPr lang="lv-LV" sz="2400" dirty="0">
                <a:solidFill>
                  <a:srgbClr val="000099"/>
                </a:solidFill>
                <a:effectLst>
                  <a:outerShdw blurRad="38100" dist="38100" dir="2700000" algn="tl">
                    <a:srgbClr val="C0C0C0"/>
                  </a:outerShdw>
                </a:effectLst>
                <a:latin typeface="+mj-lt"/>
              </a:rPr>
              <a:t>7. Spēja atšķirt uzticamu informāciju no maldinošas </a:t>
            </a:r>
          </a:p>
        </p:txBody>
      </p:sp>
      <p:sp>
        <p:nvSpPr>
          <p:cNvPr id="3" name="Slide Number Placeholder 2">
            <a:extLst>
              <a:ext uri="{FF2B5EF4-FFF2-40B4-BE49-F238E27FC236}">
                <a16:creationId xmlns:a16="http://schemas.microsoft.com/office/drawing/2014/main" id="{F20A2C34-E0CB-673F-12C2-A383B00429AF}"/>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38</a:t>
            </a:fld>
            <a:endParaRPr lang="en-AU" dirty="0"/>
          </a:p>
        </p:txBody>
      </p:sp>
    </p:spTree>
    <p:extLst>
      <p:ext uri="{BB962C8B-B14F-4D97-AF65-F5344CB8AC3E}">
        <p14:creationId xmlns:p14="http://schemas.microsoft.com/office/powerpoint/2010/main" val="2576370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5D6B0D2-9062-4AE7-423A-2F8883583F04}"/>
              </a:ext>
            </a:extLst>
          </p:cNvPr>
          <p:cNvGraphicFramePr/>
          <p:nvPr/>
        </p:nvGraphicFramePr>
        <p:xfrm>
          <a:off x="922150" y="1247618"/>
          <a:ext cx="6509287" cy="265795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4">
            <a:extLst>
              <a:ext uri="{FF2B5EF4-FFF2-40B4-BE49-F238E27FC236}">
                <a16:creationId xmlns:a16="http://schemas.microsoft.com/office/drawing/2014/main" id="{BDD761FE-024A-8695-668B-B261FA35EBBA}"/>
              </a:ext>
            </a:extLst>
          </p:cNvPr>
          <p:cNvSpPr txBox="1">
            <a:spLocks/>
          </p:cNvSpPr>
          <p:nvPr/>
        </p:nvSpPr>
        <p:spPr>
          <a:xfrm>
            <a:off x="250165" y="573434"/>
            <a:ext cx="8744303" cy="240225"/>
          </a:xfrm>
          <a:prstGeom prst="rect">
            <a:avLst/>
          </a:prstGeom>
        </p:spPr>
        <p:txBody>
          <a:bodyPr/>
          <a:lstStyle/>
          <a:p>
            <a:pPr marL="342900" indent="-342900" eaLnBrk="0" hangingPunct="0">
              <a:spcBef>
                <a:spcPct val="20000"/>
              </a:spcBef>
              <a:defRPr/>
            </a:pPr>
            <a:r>
              <a:rPr lang="lv-LV" sz="1100" dirty="0">
                <a:latin typeface="+mn-lt"/>
              </a:rPr>
              <a:t>Vai Jums ir viegli atpazīt uzticamu informāciju medijos no viltus ziņām jeb maldinošas/safabricētas/ nepatiesas informācijas?</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itle 12">
            <a:extLst>
              <a:ext uri="{FF2B5EF4-FFF2-40B4-BE49-F238E27FC236}">
                <a16:creationId xmlns:a16="http://schemas.microsoft.com/office/drawing/2014/main" id="{2F6689AB-59EA-DD57-40ED-38DEACAFC5BE}"/>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Spēja atšķirt uzticamu informāciju no maldinošas </a:t>
            </a:r>
          </a:p>
        </p:txBody>
      </p:sp>
      <p:sp>
        <p:nvSpPr>
          <p:cNvPr id="5" name="TextBox 4">
            <a:extLst>
              <a:ext uri="{FF2B5EF4-FFF2-40B4-BE49-F238E27FC236}">
                <a16:creationId xmlns:a16="http://schemas.microsoft.com/office/drawing/2014/main" id="{B407A871-5DD4-A221-02AC-A8327B39B0AC}"/>
              </a:ext>
            </a:extLst>
          </p:cNvPr>
          <p:cNvSpPr txBox="1"/>
          <p:nvPr/>
        </p:nvSpPr>
        <p:spPr>
          <a:xfrm>
            <a:off x="4467332" y="4286162"/>
            <a:ext cx="2114681" cy="246221"/>
          </a:xfrm>
          <a:prstGeom prst="rect">
            <a:avLst/>
          </a:prstGeom>
          <a:noFill/>
        </p:spPr>
        <p:txBody>
          <a:bodyPr wrap="none" rtlCol="0">
            <a:spAutoFit/>
          </a:bodyPr>
          <a:lstStyle/>
          <a:p>
            <a:r>
              <a:rPr lang="lv-LV" sz="1000" dirty="0"/>
              <a:t>Bāze: visi aptaujas dalībnieki; n=1057</a:t>
            </a:r>
          </a:p>
        </p:txBody>
      </p:sp>
      <p:sp>
        <p:nvSpPr>
          <p:cNvPr id="6" name="Slide Number Placeholder 2">
            <a:extLst>
              <a:ext uri="{FF2B5EF4-FFF2-40B4-BE49-F238E27FC236}">
                <a16:creationId xmlns:a16="http://schemas.microsoft.com/office/drawing/2014/main" id="{53A5CD6A-B0F1-7997-4656-6A24125407A4}"/>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39</a:t>
            </a:fld>
            <a:endParaRPr lang="en-AU" dirty="0"/>
          </a:p>
        </p:txBody>
      </p:sp>
    </p:spTree>
    <p:extLst>
      <p:ext uri="{BB962C8B-B14F-4D97-AF65-F5344CB8AC3E}">
        <p14:creationId xmlns:p14="http://schemas.microsoft.com/office/powerpoint/2010/main" val="3201841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695594-395E-4CD3-8AA1-8E843CFAD349}"/>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4</a:t>
            </a:fld>
            <a:endParaRPr lang="en-AU" dirty="0"/>
          </a:p>
        </p:txBody>
      </p:sp>
      <p:graphicFrame>
        <p:nvGraphicFramePr>
          <p:cNvPr id="4" name="Table 3">
            <a:extLst>
              <a:ext uri="{FF2B5EF4-FFF2-40B4-BE49-F238E27FC236}">
                <a16:creationId xmlns:a16="http://schemas.microsoft.com/office/drawing/2014/main" id="{106D989F-413C-56C3-E048-631CE2C059EE}"/>
              </a:ext>
            </a:extLst>
          </p:cNvPr>
          <p:cNvGraphicFramePr>
            <a:graphicFrameLocks noGrp="1"/>
          </p:cNvGraphicFramePr>
          <p:nvPr>
            <p:extLst>
              <p:ext uri="{D42A27DB-BD31-4B8C-83A1-F6EECF244321}">
                <p14:modId xmlns:p14="http://schemas.microsoft.com/office/powerpoint/2010/main" val="1179253485"/>
              </p:ext>
            </p:extLst>
          </p:nvPr>
        </p:nvGraphicFramePr>
        <p:xfrm>
          <a:off x="586596" y="1097352"/>
          <a:ext cx="7720642" cy="2666886"/>
        </p:xfrm>
        <a:graphic>
          <a:graphicData uri="http://schemas.openxmlformats.org/drawingml/2006/table">
            <a:tbl>
              <a:tblPr firstRow="1" bandRow="1">
                <a:tableStyleId>{5940675A-B579-460E-94D1-54222C63F5DA}</a:tableStyleId>
              </a:tblPr>
              <a:tblGrid>
                <a:gridCol w="1889185">
                  <a:extLst>
                    <a:ext uri="{9D8B030D-6E8A-4147-A177-3AD203B41FA5}">
                      <a16:colId xmlns:a16="http://schemas.microsoft.com/office/drawing/2014/main" val="20000"/>
                    </a:ext>
                  </a:extLst>
                </a:gridCol>
                <a:gridCol w="5831457">
                  <a:extLst>
                    <a:ext uri="{9D8B030D-6E8A-4147-A177-3AD203B41FA5}">
                      <a16:colId xmlns:a16="http://schemas.microsoft.com/office/drawing/2014/main" val="20001"/>
                    </a:ext>
                  </a:extLst>
                </a:gridCol>
              </a:tblGrid>
              <a:tr h="334633">
                <a:tc>
                  <a:txBody>
                    <a:bodyPr/>
                    <a:lstStyle/>
                    <a:p>
                      <a:r>
                        <a:rPr lang="lv-LV" sz="1100" b="1" dirty="0">
                          <a:solidFill>
                            <a:schemeClr val="tx1"/>
                          </a:solidFill>
                        </a:rPr>
                        <a:t>PĒTĪJUMA PASŪTĪTĀJS</a:t>
                      </a:r>
                      <a:r>
                        <a:rPr lang="lv-LV" sz="1100" b="1" baseline="0" dirty="0">
                          <a:solidFill>
                            <a:schemeClr val="tx1"/>
                          </a:solidFill>
                        </a:rPr>
                        <a:t> </a:t>
                      </a:r>
                      <a:endParaRPr lang="lv-LV" sz="1100" b="1" dirty="0">
                        <a:solidFill>
                          <a:schemeClr val="tx1"/>
                        </a:solidFill>
                      </a:endParaRPr>
                    </a:p>
                  </a:txBody>
                  <a:tcPr marL="91436" marR="91436" marT="45699" marB="45699">
                    <a:solidFill>
                      <a:schemeClr val="accent5">
                        <a:lumMod val="40000"/>
                        <a:lumOff val="60000"/>
                      </a:schemeClr>
                    </a:solidFill>
                  </a:tcPr>
                </a:tc>
                <a:tc>
                  <a:txBody>
                    <a:bodyPr/>
                    <a:lstStyle/>
                    <a:p>
                      <a:pPr algn="just"/>
                      <a:r>
                        <a:rPr lang="lv-LV" sz="1100" b="0" kern="1200" dirty="0">
                          <a:solidFill>
                            <a:schemeClr val="tx1"/>
                          </a:solidFill>
                          <a:latin typeface="+mn-lt"/>
                          <a:ea typeface="+mn-ea"/>
                          <a:cs typeface="+mn-cs"/>
                        </a:rPr>
                        <a:t>Valsts kanceleja</a:t>
                      </a:r>
                      <a:endParaRPr lang="lv-LV" sz="1100" b="0" dirty="0">
                        <a:solidFill>
                          <a:schemeClr val="tx1"/>
                        </a:solidFill>
                      </a:endParaRPr>
                    </a:p>
                  </a:txBody>
                  <a:tcPr marL="91436" marR="91436" marT="45699" marB="45699">
                    <a:solidFill>
                      <a:schemeClr val="accent5">
                        <a:lumMod val="20000"/>
                        <a:lumOff val="80000"/>
                      </a:schemeClr>
                    </a:solidFill>
                  </a:tcPr>
                </a:tc>
                <a:extLst>
                  <a:ext uri="{0D108BD9-81ED-4DB2-BD59-A6C34878D82A}">
                    <a16:rowId xmlns:a16="http://schemas.microsoft.com/office/drawing/2014/main" val="10000"/>
                  </a:ext>
                </a:extLst>
              </a:tr>
              <a:tr h="285346">
                <a:tc>
                  <a:txBody>
                    <a:bodyPr/>
                    <a:lstStyle/>
                    <a:p>
                      <a:r>
                        <a:rPr lang="lv-LV" sz="1100" b="1" dirty="0">
                          <a:solidFill>
                            <a:schemeClr val="tx1"/>
                          </a:solidFill>
                        </a:rPr>
                        <a:t>PĒTĪJUMA</a:t>
                      </a:r>
                      <a:r>
                        <a:rPr lang="lv-LV" sz="1100" b="1" baseline="0" dirty="0">
                          <a:solidFill>
                            <a:schemeClr val="tx1"/>
                          </a:solidFill>
                        </a:rPr>
                        <a:t> VEICĒJS</a:t>
                      </a:r>
                      <a:endParaRPr lang="lv-LV" sz="1100" b="1" dirty="0">
                        <a:solidFill>
                          <a:schemeClr val="tx1"/>
                        </a:solidFill>
                      </a:endParaRPr>
                    </a:p>
                  </a:txBody>
                  <a:tcPr marL="91436" marR="91436" marT="45699" marB="45699">
                    <a:solidFill>
                      <a:schemeClr val="accent5">
                        <a:lumMod val="40000"/>
                        <a:lumOff val="60000"/>
                      </a:schemeClr>
                    </a:solidFill>
                  </a:tcPr>
                </a:tc>
                <a:tc>
                  <a:txBody>
                    <a:bodyPr/>
                    <a:lstStyle/>
                    <a:p>
                      <a:pPr algn="just"/>
                      <a:r>
                        <a:rPr lang="lv-LV" sz="1100" b="0" kern="1200" dirty="0">
                          <a:solidFill>
                            <a:schemeClr val="tx1"/>
                          </a:solidFill>
                          <a:latin typeface="+mn-lt"/>
                          <a:ea typeface="+mn-ea"/>
                          <a:cs typeface="+mn-cs"/>
                        </a:rPr>
                        <a:t>Tirgus un sociālo pētījumu centrs "Latvijas Fakti" </a:t>
                      </a:r>
                      <a:endParaRPr lang="lv-LV" sz="1100" b="0" dirty="0">
                        <a:solidFill>
                          <a:schemeClr val="tx1"/>
                        </a:solidFill>
                      </a:endParaRPr>
                    </a:p>
                  </a:txBody>
                  <a:tcPr marL="91436" marR="91436" marT="45699" marB="45699">
                    <a:solidFill>
                      <a:schemeClr val="accent5">
                        <a:lumMod val="20000"/>
                        <a:lumOff val="80000"/>
                      </a:schemeClr>
                    </a:solidFill>
                  </a:tcPr>
                </a:tc>
                <a:extLst>
                  <a:ext uri="{0D108BD9-81ED-4DB2-BD59-A6C34878D82A}">
                    <a16:rowId xmlns:a16="http://schemas.microsoft.com/office/drawing/2014/main" val="10001"/>
                  </a:ext>
                </a:extLst>
              </a:tr>
              <a:tr h="335756">
                <a:tc>
                  <a:txBody>
                    <a:bodyPr/>
                    <a:lstStyle/>
                    <a:p>
                      <a:r>
                        <a:rPr lang="lv-LV" sz="1100" b="1" dirty="0">
                          <a:solidFill>
                            <a:schemeClr val="tx1"/>
                          </a:solidFill>
                        </a:rPr>
                        <a:t>MĒRĶA GRUPA</a:t>
                      </a:r>
                    </a:p>
                  </a:txBody>
                  <a:tcPr marL="91436" marR="91436" marT="45699" marB="45699">
                    <a:solidFill>
                      <a:schemeClr val="accent5">
                        <a:lumMod val="40000"/>
                        <a:lumOff val="60000"/>
                      </a:schemeClr>
                    </a:solidFill>
                  </a:tcPr>
                </a:tc>
                <a:tc>
                  <a:txBody>
                    <a:bodyPr/>
                    <a:lstStyle/>
                    <a:p>
                      <a:pPr algn="just"/>
                      <a:r>
                        <a:rPr lang="lv-LV" sz="1100" b="0" kern="1200" dirty="0">
                          <a:solidFill>
                            <a:schemeClr val="tx1"/>
                          </a:solidFill>
                          <a:latin typeface="+mn-lt"/>
                          <a:ea typeface="+mn-ea"/>
                          <a:cs typeface="+mn-cs"/>
                        </a:rPr>
                        <a:t>Latvijas pastāvīgie iedzīvotāji vecumā no 18 līdz 74 gadiem</a:t>
                      </a:r>
                      <a:endParaRPr lang="lv-LV" sz="1100" b="0" dirty="0">
                        <a:solidFill>
                          <a:schemeClr val="tx1"/>
                        </a:solidFill>
                      </a:endParaRPr>
                    </a:p>
                  </a:txBody>
                  <a:tcPr marL="91436" marR="91436" marT="45699" marB="45699">
                    <a:solidFill>
                      <a:schemeClr val="accent5">
                        <a:lumMod val="20000"/>
                        <a:lumOff val="80000"/>
                      </a:schemeClr>
                    </a:solidFill>
                  </a:tcPr>
                </a:tc>
                <a:extLst>
                  <a:ext uri="{0D108BD9-81ED-4DB2-BD59-A6C34878D82A}">
                    <a16:rowId xmlns:a16="http://schemas.microsoft.com/office/drawing/2014/main" val="10002"/>
                  </a:ext>
                </a:extLst>
              </a:tr>
              <a:tr h="1017917">
                <a:tc>
                  <a:txBody>
                    <a:bodyPr/>
                    <a:lstStyle/>
                    <a:p>
                      <a:pPr marL="0" algn="l" defTabSz="914400" rtl="0" eaLnBrk="1" latinLnBrk="0" hangingPunct="1"/>
                      <a:r>
                        <a:rPr lang="lv-LV" sz="1100" b="1" kern="1200" dirty="0">
                          <a:solidFill>
                            <a:schemeClr val="tx1"/>
                          </a:solidFill>
                          <a:latin typeface="+mn-lt"/>
                          <a:ea typeface="+mn-ea"/>
                          <a:cs typeface="+mn-cs"/>
                        </a:rPr>
                        <a:t>IZLASE</a:t>
                      </a:r>
                    </a:p>
                  </a:txBody>
                  <a:tcPr marL="91436" marR="91436" marT="45699" marB="45699">
                    <a:solidFill>
                      <a:schemeClr val="accent5">
                        <a:lumMod val="40000"/>
                        <a:lumOff val="60000"/>
                      </a:schemeClr>
                    </a:solidFill>
                  </a:tcPr>
                </a:tc>
                <a:tc>
                  <a:txBody>
                    <a:bodyPr/>
                    <a:lstStyle/>
                    <a:p>
                      <a:pPr algn="just">
                        <a:spcBef>
                          <a:spcPts val="600"/>
                        </a:spcBef>
                        <a:spcAft>
                          <a:spcPts val="0"/>
                        </a:spcAft>
                      </a:pPr>
                      <a:r>
                        <a:rPr lang="lv-LV" sz="1100" b="0" dirty="0">
                          <a:solidFill>
                            <a:schemeClr val="tx1"/>
                          </a:solidFill>
                        </a:rPr>
                        <a:t>1057 respondents </a:t>
                      </a:r>
                      <a:r>
                        <a:rPr lang="lv-LV" sz="1100" b="0" kern="1200" dirty="0">
                          <a:solidFill>
                            <a:schemeClr val="tx1"/>
                          </a:solidFill>
                          <a:latin typeface="+mn-lt"/>
                          <a:ea typeface="+mn-ea"/>
                          <a:cs typeface="+mn-cs"/>
                        </a:rPr>
                        <a:t>vecumā no 18 līdz 74 gadiem</a:t>
                      </a:r>
                      <a:r>
                        <a:rPr lang="lv-LV" sz="1100" b="0" dirty="0">
                          <a:solidFill>
                            <a:schemeClr val="tx1"/>
                          </a:solidFill>
                        </a:rPr>
                        <a:t>.</a:t>
                      </a:r>
                    </a:p>
                    <a:p>
                      <a:pPr algn="just">
                        <a:spcBef>
                          <a:spcPts val="600"/>
                        </a:spcBef>
                        <a:spcAft>
                          <a:spcPts val="0"/>
                        </a:spcAft>
                      </a:pPr>
                      <a:r>
                        <a:rPr lang="lv-LV" sz="1100" b="0" dirty="0">
                          <a:solidFill>
                            <a:schemeClr val="tx1"/>
                          </a:solidFill>
                        </a:rPr>
                        <a:t>Reprezentatīva Latvijas sabiedrības izlase.</a:t>
                      </a:r>
                    </a:p>
                    <a:p>
                      <a:pPr algn="just">
                        <a:spcBef>
                          <a:spcPts val="600"/>
                        </a:spcBef>
                        <a:spcAft>
                          <a:spcPts val="0"/>
                        </a:spcAft>
                      </a:pPr>
                      <a:r>
                        <a:rPr lang="lv-LV" sz="1100" b="0" dirty="0">
                          <a:solidFill>
                            <a:schemeClr val="tx1"/>
                          </a:solidFill>
                        </a:rPr>
                        <a:t>Respondentu izlase veidota pēc daudzpakāpju nejaušās stratificētās atlases principa kombinācijā ar  atlases kvotām pēc dzimuma, vecuma, reģiona un tautības pazīmēm SIA «Latvijas Fakti» interneta lietotāju </a:t>
                      </a:r>
                      <a:r>
                        <a:rPr lang="lv-LV" sz="1100" b="0">
                          <a:solidFill>
                            <a:schemeClr val="tx1"/>
                          </a:solidFill>
                        </a:rPr>
                        <a:t>paneļa kopā</a:t>
                      </a:r>
                      <a:r>
                        <a:rPr lang="lv-LV" sz="1100" b="0" i="0">
                          <a:solidFill>
                            <a:schemeClr val="tx1"/>
                          </a:solidFill>
                        </a:rPr>
                        <a:t>.</a:t>
                      </a:r>
                      <a:endParaRPr lang="lv-LV" sz="1100" b="0" i="0" dirty="0">
                        <a:solidFill>
                          <a:schemeClr val="tx1"/>
                        </a:solidFill>
                      </a:endParaRPr>
                    </a:p>
                  </a:txBody>
                  <a:tcPr marL="91436" marR="91436" marT="45699" marB="45699">
                    <a:solidFill>
                      <a:schemeClr val="accent5">
                        <a:lumMod val="20000"/>
                        <a:lumOff val="80000"/>
                      </a:schemeClr>
                    </a:solidFill>
                  </a:tcPr>
                </a:tc>
                <a:extLst>
                  <a:ext uri="{0D108BD9-81ED-4DB2-BD59-A6C34878D82A}">
                    <a16:rowId xmlns:a16="http://schemas.microsoft.com/office/drawing/2014/main" val="10003"/>
                  </a:ext>
                </a:extLst>
              </a:tr>
              <a:tr h="370115">
                <a:tc>
                  <a:txBody>
                    <a:bodyPr/>
                    <a:lstStyle/>
                    <a:p>
                      <a:pPr marL="0" algn="l" defTabSz="914400" rtl="0" eaLnBrk="1" latinLnBrk="0" hangingPunct="1"/>
                      <a:r>
                        <a:rPr lang="lv-LV" sz="1100" b="1" kern="1200" dirty="0">
                          <a:solidFill>
                            <a:schemeClr val="tx1"/>
                          </a:solidFill>
                          <a:latin typeface="+mn-lt"/>
                          <a:ea typeface="+mn-ea"/>
                          <a:cs typeface="+mn-cs"/>
                        </a:rPr>
                        <a:t>APTAUJAS METODE</a:t>
                      </a:r>
                    </a:p>
                  </a:txBody>
                  <a:tcPr marL="91436" marR="91436" marT="45699" marB="45699">
                    <a:solidFill>
                      <a:schemeClr val="accent5">
                        <a:lumMod val="40000"/>
                        <a:lumOff val="60000"/>
                      </a:schemeClr>
                    </a:solidFill>
                  </a:tcPr>
                </a:tc>
                <a:tc>
                  <a:txBody>
                    <a:bodyPr/>
                    <a:lstStyle/>
                    <a:p>
                      <a:pPr algn="just">
                        <a:spcBef>
                          <a:spcPts val="600"/>
                        </a:spcBef>
                        <a:spcAft>
                          <a:spcPts val="0"/>
                        </a:spcAft>
                      </a:pPr>
                      <a:r>
                        <a:rPr lang="lv-LV" sz="1100" b="0" dirty="0">
                          <a:solidFill>
                            <a:schemeClr val="tx1"/>
                          </a:solidFill>
                        </a:rPr>
                        <a:t>Aptauja tika veikta izmantojot CAWI (tiešsaistes intervijas) metodi.</a:t>
                      </a:r>
                    </a:p>
                  </a:txBody>
                  <a:tcPr marL="91436" marR="91436" marT="45699" marB="45699">
                    <a:solidFill>
                      <a:schemeClr val="accent5">
                        <a:lumMod val="20000"/>
                        <a:lumOff val="80000"/>
                      </a:schemeClr>
                    </a:solidFill>
                  </a:tcPr>
                </a:tc>
                <a:extLst>
                  <a:ext uri="{0D108BD9-81ED-4DB2-BD59-A6C34878D82A}">
                    <a16:rowId xmlns:a16="http://schemas.microsoft.com/office/drawing/2014/main" val="10004"/>
                  </a:ext>
                </a:extLst>
              </a:tr>
              <a:tr h="245054">
                <a:tc>
                  <a:txBody>
                    <a:bodyPr/>
                    <a:lstStyle/>
                    <a:p>
                      <a:pPr marL="0" algn="l" defTabSz="914400" rtl="0" eaLnBrk="1" latinLnBrk="0" hangingPunct="1"/>
                      <a:r>
                        <a:rPr lang="lv-LV" sz="1100" b="1" kern="1200" dirty="0">
                          <a:solidFill>
                            <a:schemeClr val="tx1"/>
                          </a:solidFill>
                          <a:latin typeface="+mn-lt"/>
                          <a:ea typeface="+mn-ea"/>
                          <a:cs typeface="+mn-cs"/>
                        </a:rPr>
                        <a:t>INTERVĒŠANAS LAIKS</a:t>
                      </a:r>
                    </a:p>
                  </a:txBody>
                  <a:tcPr marL="91436" marR="91436" marT="45699" marB="45699">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1100" b="0" kern="1200" dirty="0">
                          <a:solidFill>
                            <a:schemeClr val="tx1"/>
                          </a:solidFill>
                          <a:latin typeface="+mn-lt"/>
                          <a:ea typeface="+mn-ea"/>
                          <a:cs typeface="+mn-cs"/>
                        </a:rPr>
                        <a:t>09.12.2022. – 19.12.2022.</a:t>
                      </a:r>
                      <a:r>
                        <a:rPr lang="en-GB" sz="1100" b="0" kern="1200" dirty="0">
                          <a:solidFill>
                            <a:schemeClr val="tx1"/>
                          </a:solidFill>
                          <a:latin typeface="+mn-lt"/>
                          <a:ea typeface="+mn-ea"/>
                          <a:cs typeface="+mn-cs"/>
                        </a:rPr>
                        <a:t> </a:t>
                      </a:r>
                    </a:p>
                  </a:txBody>
                  <a:tcPr marL="91436" marR="91436" marT="45699" marB="45699">
                    <a:solidFill>
                      <a:schemeClr val="accent5">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77069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6CE5A51-B1B3-A175-9F80-D6C6818870AE}"/>
              </a:ext>
            </a:extLst>
          </p:cNvPr>
          <p:cNvGraphicFramePr/>
          <p:nvPr>
            <p:extLst>
              <p:ext uri="{D42A27DB-BD31-4B8C-83A1-F6EECF244321}">
                <p14:modId xmlns:p14="http://schemas.microsoft.com/office/powerpoint/2010/main" val="2399672111"/>
              </p:ext>
            </p:extLst>
          </p:nvPr>
        </p:nvGraphicFramePr>
        <p:xfrm>
          <a:off x="1371837" y="612185"/>
          <a:ext cx="7668883" cy="587385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63E1BCF9-960C-D3D4-D9C9-9B5934123BB8}"/>
              </a:ext>
            </a:extLst>
          </p:cNvPr>
          <p:cNvSpPr txBox="1"/>
          <p:nvPr/>
        </p:nvSpPr>
        <p:spPr>
          <a:xfrm>
            <a:off x="250165" y="5042748"/>
            <a:ext cx="1207935" cy="400110"/>
          </a:xfrm>
          <a:prstGeom prst="rect">
            <a:avLst/>
          </a:prstGeom>
          <a:noFill/>
        </p:spPr>
        <p:txBody>
          <a:bodyPr wrap="square" rtlCol="0">
            <a:spAutoFit/>
          </a:bodyPr>
          <a:lstStyle/>
          <a:p>
            <a:r>
              <a:rPr lang="lv-LV" sz="1000" dirty="0"/>
              <a:t>Bāze: visi aptaujas dalībnieki; n=1057</a:t>
            </a:r>
          </a:p>
        </p:txBody>
      </p:sp>
      <p:sp>
        <p:nvSpPr>
          <p:cNvPr id="4" name="Text Placeholder 4">
            <a:extLst>
              <a:ext uri="{FF2B5EF4-FFF2-40B4-BE49-F238E27FC236}">
                <a16:creationId xmlns:a16="http://schemas.microsoft.com/office/drawing/2014/main" id="{5B208955-4B42-B809-A718-7F4133E333B1}"/>
              </a:ext>
            </a:extLst>
          </p:cNvPr>
          <p:cNvSpPr txBox="1">
            <a:spLocks/>
          </p:cNvSpPr>
          <p:nvPr/>
        </p:nvSpPr>
        <p:spPr>
          <a:xfrm>
            <a:off x="250165" y="371960"/>
            <a:ext cx="8744303" cy="240225"/>
          </a:xfrm>
          <a:prstGeom prst="rect">
            <a:avLst/>
          </a:prstGeom>
        </p:spPr>
        <p:txBody>
          <a:bodyPr/>
          <a:lstStyle/>
          <a:p>
            <a:pPr marL="342900" indent="-342900" eaLnBrk="0" hangingPunct="0">
              <a:spcBef>
                <a:spcPct val="20000"/>
              </a:spcBef>
              <a:defRPr/>
            </a:pPr>
            <a:r>
              <a:rPr lang="lv-LV" sz="1100" dirty="0">
                <a:latin typeface="+mn-lt"/>
              </a:rPr>
              <a:t>Vai Jums ir viegli atpazīt uzticamu informāciju medijos no viltus ziņām jeb maldinošas/safabricētas/ nepatiesas informācijas?</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2">
            <a:extLst>
              <a:ext uri="{FF2B5EF4-FFF2-40B4-BE49-F238E27FC236}">
                <a16:creationId xmlns:a16="http://schemas.microsoft.com/office/drawing/2014/main" id="{3A670E8F-12D1-FF07-D43A-1145A128E75E}"/>
              </a:ext>
            </a:extLst>
          </p:cNvPr>
          <p:cNvSpPr txBox="1">
            <a:spLocks/>
          </p:cNvSpPr>
          <p:nvPr/>
        </p:nvSpPr>
        <p:spPr>
          <a:xfrm>
            <a:off x="285751" y="49719"/>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Spēja atšķirt uzticamu informāciju no maldinošas </a:t>
            </a:r>
          </a:p>
        </p:txBody>
      </p:sp>
      <p:sp>
        <p:nvSpPr>
          <p:cNvPr id="6" name="Slide Number Placeholder 2">
            <a:extLst>
              <a:ext uri="{FF2B5EF4-FFF2-40B4-BE49-F238E27FC236}">
                <a16:creationId xmlns:a16="http://schemas.microsoft.com/office/drawing/2014/main" id="{4384D773-85B4-C263-BC47-84A6AB21CE98}"/>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40</a:t>
            </a:fld>
            <a:endParaRPr lang="en-AU" dirty="0"/>
          </a:p>
        </p:txBody>
      </p:sp>
    </p:spTree>
    <p:extLst>
      <p:ext uri="{BB962C8B-B14F-4D97-AF65-F5344CB8AC3E}">
        <p14:creationId xmlns:p14="http://schemas.microsoft.com/office/powerpoint/2010/main" val="18434218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74E561-37E7-6A75-5FDC-65129595034E}"/>
              </a:ext>
            </a:extLst>
          </p:cNvPr>
          <p:cNvSpPr>
            <a:spLocks noChangeArrowheads="1"/>
          </p:cNvSpPr>
          <p:nvPr/>
        </p:nvSpPr>
        <p:spPr bwMode="auto">
          <a:xfrm>
            <a:off x="1611824" y="2468763"/>
            <a:ext cx="5928101" cy="1057101"/>
          </a:xfrm>
          <a:prstGeom prst="rect">
            <a:avLst/>
          </a:prstGeom>
          <a:noFill/>
          <a:ln w="9525">
            <a:noFill/>
            <a:miter lim="800000"/>
            <a:headEnd/>
            <a:tailEnd/>
          </a:ln>
          <a:effectLst/>
        </p:spPr>
        <p:txBody>
          <a:bodyPr/>
          <a:lstStyle/>
          <a:p>
            <a:pPr algn="ctr">
              <a:lnSpc>
                <a:spcPct val="130000"/>
              </a:lnSpc>
              <a:defRPr/>
            </a:pPr>
            <a:r>
              <a:rPr lang="lv-LV" sz="2400" dirty="0">
                <a:solidFill>
                  <a:srgbClr val="000099"/>
                </a:solidFill>
                <a:effectLst>
                  <a:outerShdw blurRad="38100" dist="38100" dir="2700000" algn="tl">
                    <a:srgbClr val="C0C0C0"/>
                  </a:outerShdw>
                </a:effectLst>
                <a:latin typeface="+mj-lt"/>
              </a:rPr>
              <a:t>8. Cenu pieauguma ietekme mājsaimniecībās </a:t>
            </a:r>
            <a:endParaRPr lang="en-GB" sz="2400" dirty="0">
              <a:solidFill>
                <a:srgbClr val="000099"/>
              </a:solidFill>
              <a:effectLst>
                <a:outerShdw blurRad="38100" dist="38100" dir="2700000" algn="tl">
                  <a:srgbClr val="C0C0C0"/>
                </a:outerShdw>
              </a:effectLst>
              <a:latin typeface="+mj-lt"/>
            </a:endParaRPr>
          </a:p>
        </p:txBody>
      </p:sp>
      <p:sp>
        <p:nvSpPr>
          <p:cNvPr id="3" name="Slide Number Placeholder 2">
            <a:extLst>
              <a:ext uri="{FF2B5EF4-FFF2-40B4-BE49-F238E27FC236}">
                <a16:creationId xmlns:a16="http://schemas.microsoft.com/office/drawing/2014/main" id="{FA818A60-A4A7-17EB-6C52-F6F72B67AECF}"/>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41</a:t>
            </a:fld>
            <a:endParaRPr lang="en-AU" dirty="0"/>
          </a:p>
        </p:txBody>
      </p:sp>
    </p:spTree>
    <p:extLst>
      <p:ext uri="{BB962C8B-B14F-4D97-AF65-F5344CB8AC3E}">
        <p14:creationId xmlns:p14="http://schemas.microsoft.com/office/powerpoint/2010/main" val="41780951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7419641-8988-B4D4-3514-E6C06FEAFD13}"/>
              </a:ext>
            </a:extLst>
          </p:cNvPr>
          <p:cNvGraphicFramePr/>
          <p:nvPr/>
        </p:nvGraphicFramePr>
        <p:xfrm>
          <a:off x="381899" y="1247619"/>
          <a:ext cx="8436637" cy="277419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4">
            <a:extLst>
              <a:ext uri="{FF2B5EF4-FFF2-40B4-BE49-F238E27FC236}">
                <a16:creationId xmlns:a16="http://schemas.microsoft.com/office/drawing/2014/main" id="{464C538E-4B9A-DBBD-6DDB-8AD6EFF9106B}"/>
              </a:ext>
            </a:extLst>
          </p:cNvPr>
          <p:cNvSpPr txBox="1">
            <a:spLocks/>
          </p:cNvSpPr>
          <p:nvPr/>
        </p:nvSpPr>
        <p:spPr>
          <a:xfrm>
            <a:off x="250165" y="619928"/>
            <a:ext cx="8744303" cy="240225"/>
          </a:xfrm>
          <a:prstGeom prst="rect">
            <a:avLst/>
          </a:prstGeom>
        </p:spPr>
        <p:txBody>
          <a:bodyPr/>
          <a:lstStyle/>
          <a:p>
            <a:pPr marL="342900" indent="-342900" eaLnBrk="0" hangingPunct="0">
              <a:spcBef>
                <a:spcPct val="20000"/>
              </a:spcBef>
              <a:defRPr/>
            </a:pPr>
            <a:r>
              <a:rPr lang="lv-LV" sz="1100" dirty="0">
                <a:latin typeface="+mn-lt"/>
              </a:rPr>
              <a:t>Domājot par apkures mēnešiem šajā ziemā, kurš no šiem raksturojumiem Jums atbilst visvairāk?</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itle 12">
            <a:extLst>
              <a:ext uri="{FF2B5EF4-FFF2-40B4-BE49-F238E27FC236}">
                <a16:creationId xmlns:a16="http://schemas.microsoft.com/office/drawing/2014/main" id="{72AD488B-213A-713B-F2EE-9F7DBE6C495A}"/>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Cenu pieauguma ietekme mājsaimniecībās</a:t>
            </a:r>
          </a:p>
        </p:txBody>
      </p:sp>
      <p:sp>
        <p:nvSpPr>
          <p:cNvPr id="5" name="Slide Number Placeholder 2">
            <a:extLst>
              <a:ext uri="{FF2B5EF4-FFF2-40B4-BE49-F238E27FC236}">
                <a16:creationId xmlns:a16="http://schemas.microsoft.com/office/drawing/2014/main" id="{6EADA13A-EB20-EB99-5C67-0B919BBD0D1A}"/>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42</a:t>
            </a:fld>
            <a:endParaRPr lang="en-AU" dirty="0"/>
          </a:p>
        </p:txBody>
      </p:sp>
    </p:spTree>
    <p:extLst>
      <p:ext uri="{BB962C8B-B14F-4D97-AF65-F5344CB8AC3E}">
        <p14:creationId xmlns:p14="http://schemas.microsoft.com/office/powerpoint/2010/main" val="4732699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1503F81-B5EB-3DB4-9D18-7964E7B1401A}"/>
              </a:ext>
            </a:extLst>
          </p:cNvPr>
          <p:cNvGraphicFramePr/>
          <p:nvPr>
            <p:extLst>
              <p:ext uri="{D42A27DB-BD31-4B8C-83A1-F6EECF244321}">
                <p14:modId xmlns:p14="http://schemas.microsoft.com/office/powerpoint/2010/main" val="143175417"/>
              </p:ext>
            </p:extLst>
          </p:nvPr>
        </p:nvGraphicFramePr>
        <p:xfrm>
          <a:off x="1595886" y="945397"/>
          <a:ext cx="6478435" cy="541014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E587E68C-DF06-F171-82A3-CF3FC9EC400D}"/>
              </a:ext>
            </a:extLst>
          </p:cNvPr>
          <p:cNvSpPr txBox="1"/>
          <p:nvPr/>
        </p:nvSpPr>
        <p:spPr>
          <a:xfrm>
            <a:off x="7708348" y="5866461"/>
            <a:ext cx="1146727" cy="400110"/>
          </a:xfrm>
          <a:prstGeom prst="rect">
            <a:avLst/>
          </a:prstGeom>
          <a:noFill/>
        </p:spPr>
        <p:txBody>
          <a:bodyPr wrap="square" rtlCol="0">
            <a:spAutoFit/>
          </a:bodyPr>
          <a:lstStyle/>
          <a:p>
            <a:r>
              <a:rPr lang="lv-LV" sz="1000" dirty="0"/>
              <a:t>Bāze: visi aptaujas dalībnieki; n=1057</a:t>
            </a:r>
          </a:p>
        </p:txBody>
      </p:sp>
      <p:sp>
        <p:nvSpPr>
          <p:cNvPr id="4" name="Text Placeholder 4">
            <a:extLst>
              <a:ext uri="{FF2B5EF4-FFF2-40B4-BE49-F238E27FC236}">
                <a16:creationId xmlns:a16="http://schemas.microsoft.com/office/drawing/2014/main" id="{177F6C01-13D2-E326-2B57-961D57BD795D}"/>
              </a:ext>
            </a:extLst>
          </p:cNvPr>
          <p:cNvSpPr txBox="1">
            <a:spLocks/>
          </p:cNvSpPr>
          <p:nvPr/>
        </p:nvSpPr>
        <p:spPr>
          <a:xfrm>
            <a:off x="250165" y="472697"/>
            <a:ext cx="8744303" cy="240225"/>
          </a:xfrm>
          <a:prstGeom prst="rect">
            <a:avLst/>
          </a:prstGeom>
        </p:spPr>
        <p:txBody>
          <a:bodyPr/>
          <a:lstStyle/>
          <a:p>
            <a:pPr marL="342900" indent="-342900" eaLnBrk="0" hangingPunct="0">
              <a:spcBef>
                <a:spcPct val="20000"/>
              </a:spcBef>
              <a:defRPr/>
            </a:pPr>
            <a:r>
              <a:rPr lang="lv-LV" sz="1100" dirty="0">
                <a:latin typeface="+mn-lt"/>
              </a:rPr>
              <a:t>Domājot par apkures mēnešiem šajā ziemā, kurš no šiem raksturojumiem Jums atbilst visvairāk? </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2">
            <a:extLst>
              <a:ext uri="{FF2B5EF4-FFF2-40B4-BE49-F238E27FC236}">
                <a16:creationId xmlns:a16="http://schemas.microsoft.com/office/drawing/2014/main" id="{03552084-308A-1ADC-DCAB-D80D45C45F62}"/>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Cenu pieauguma ietekme mājsaimniecībās</a:t>
            </a:r>
          </a:p>
        </p:txBody>
      </p:sp>
      <p:sp>
        <p:nvSpPr>
          <p:cNvPr id="6" name="TextBox 5">
            <a:extLst>
              <a:ext uri="{FF2B5EF4-FFF2-40B4-BE49-F238E27FC236}">
                <a16:creationId xmlns:a16="http://schemas.microsoft.com/office/drawing/2014/main" id="{A9D5C556-116F-576F-BE8B-889B3A3A039B}"/>
              </a:ext>
            </a:extLst>
          </p:cNvPr>
          <p:cNvSpPr txBox="1"/>
          <p:nvPr/>
        </p:nvSpPr>
        <p:spPr>
          <a:xfrm>
            <a:off x="2609332" y="712922"/>
            <a:ext cx="5672379" cy="261610"/>
          </a:xfrm>
          <a:prstGeom prst="rect">
            <a:avLst/>
          </a:prstGeom>
          <a:noFill/>
        </p:spPr>
        <p:txBody>
          <a:bodyPr wrap="square" rtlCol="0">
            <a:spAutoFit/>
          </a:bodyPr>
          <a:lstStyle/>
          <a:p>
            <a:pPr algn="ctr"/>
            <a:r>
              <a:rPr lang="lv-LV" sz="1050" b="1" dirty="0"/>
              <a:t>Atbilde: </a:t>
            </a:r>
            <a:r>
              <a:rPr lang="lv-LV" sz="1050" b="1" dirty="0">
                <a:solidFill>
                  <a:srgbClr val="000099"/>
                </a:solidFill>
              </a:rPr>
              <a:t>Visticamāk, manas mājsaimniecības dzīves līmenis būtiski pasliktināsies</a:t>
            </a:r>
            <a:endParaRPr lang="en-US" sz="1050" b="1" dirty="0">
              <a:solidFill>
                <a:srgbClr val="000099"/>
              </a:solidFill>
            </a:endParaRPr>
          </a:p>
        </p:txBody>
      </p:sp>
      <p:sp>
        <p:nvSpPr>
          <p:cNvPr id="7" name="Slide Number Placeholder 2">
            <a:extLst>
              <a:ext uri="{FF2B5EF4-FFF2-40B4-BE49-F238E27FC236}">
                <a16:creationId xmlns:a16="http://schemas.microsoft.com/office/drawing/2014/main" id="{4977392F-8C7C-48E7-C760-0576CDBFA2C9}"/>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43</a:t>
            </a:fld>
            <a:endParaRPr lang="en-AU" dirty="0"/>
          </a:p>
        </p:txBody>
      </p:sp>
    </p:spTree>
    <p:extLst>
      <p:ext uri="{BB962C8B-B14F-4D97-AF65-F5344CB8AC3E}">
        <p14:creationId xmlns:p14="http://schemas.microsoft.com/office/powerpoint/2010/main" val="36594205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2E2A0645-5403-EDEB-839E-6E8C30CE493E}"/>
              </a:ext>
            </a:extLst>
          </p:cNvPr>
          <p:cNvSpPr txBox="1">
            <a:spLocks/>
          </p:cNvSpPr>
          <p:nvPr/>
        </p:nvSpPr>
        <p:spPr>
          <a:xfrm>
            <a:off x="250165" y="503693"/>
            <a:ext cx="8744303" cy="240225"/>
          </a:xfrm>
          <a:prstGeom prst="rect">
            <a:avLst/>
          </a:prstGeom>
        </p:spPr>
        <p:txBody>
          <a:bodyPr/>
          <a:lstStyle/>
          <a:p>
            <a:pPr marL="342900" indent="-342900" eaLnBrk="0" hangingPunct="0">
              <a:spcBef>
                <a:spcPct val="20000"/>
              </a:spcBef>
              <a:defRPr/>
            </a:pPr>
            <a:r>
              <a:rPr lang="lv-LV" sz="1100" dirty="0">
                <a:latin typeface="+mn-lt"/>
              </a:rPr>
              <a:t>Lūdzu, novērtējiet, cik lielā mērā piekrītat katram no zemāk minētajiem apgalvojumiem par cenu pieauguma ietekmi savā mājsaimniecībā!</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DAEE2C54-7D86-5A0F-F086-7477C2B21892}"/>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Cenu pieauguma ietekme mājsaimniecībā</a:t>
            </a:r>
          </a:p>
        </p:txBody>
      </p:sp>
      <p:graphicFrame>
        <p:nvGraphicFramePr>
          <p:cNvPr id="4" name="Chart 3">
            <a:extLst>
              <a:ext uri="{FF2B5EF4-FFF2-40B4-BE49-F238E27FC236}">
                <a16:creationId xmlns:a16="http://schemas.microsoft.com/office/drawing/2014/main" id="{E78242B7-97B0-7A08-F124-32AE33C748B8}"/>
              </a:ext>
            </a:extLst>
          </p:cNvPr>
          <p:cNvGraphicFramePr/>
          <p:nvPr/>
        </p:nvGraphicFramePr>
        <p:xfrm>
          <a:off x="250164" y="1130064"/>
          <a:ext cx="5742200" cy="38293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6285C89F-13E8-034B-2F31-88D17E75D077}"/>
              </a:ext>
            </a:extLst>
          </p:cNvPr>
          <p:cNvGraphicFramePr/>
          <p:nvPr/>
        </p:nvGraphicFramePr>
        <p:xfrm>
          <a:off x="6078621" y="1139088"/>
          <a:ext cx="2915847" cy="392885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0C9FA1F-AFAC-EE4B-375D-4EDCCFBE6278}"/>
              </a:ext>
            </a:extLst>
          </p:cNvPr>
          <p:cNvSpPr txBox="1"/>
          <p:nvPr/>
        </p:nvSpPr>
        <p:spPr>
          <a:xfrm>
            <a:off x="4570413" y="5673839"/>
            <a:ext cx="2114681" cy="246221"/>
          </a:xfrm>
          <a:prstGeom prst="rect">
            <a:avLst/>
          </a:prstGeom>
          <a:noFill/>
        </p:spPr>
        <p:txBody>
          <a:bodyPr wrap="none" rtlCol="0">
            <a:spAutoFit/>
          </a:bodyPr>
          <a:lstStyle/>
          <a:p>
            <a:r>
              <a:rPr lang="lv-LV" sz="1000" dirty="0"/>
              <a:t>Bāze: visi aptaujas dalībnieki; n=1057</a:t>
            </a:r>
          </a:p>
        </p:txBody>
      </p:sp>
      <p:cxnSp>
        <p:nvCxnSpPr>
          <p:cNvPr id="7" name="Straight Connector 6">
            <a:extLst>
              <a:ext uri="{FF2B5EF4-FFF2-40B4-BE49-F238E27FC236}">
                <a16:creationId xmlns:a16="http://schemas.microsoft.com/office/drawing/2014/main" id="{3254AF18-0364-B347-F996-AC01575D4D28}"/>
              </a:ext>
            </a:extLst>
          </p:cNvPr>
          <p:cNvCxnSpPr>
            <a:cxnSpLocks/>
          </p:cNvCxnSpPr>
          <p:nvPr/>
        </p:nvCxnSpPr>
        <p:spPr>
          <a:xfrm>
            <a:off x="6035493" y="1193369"/>
            <a:ext cx="0" cy="3766089"/>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8" name="Slide Number Placeholder 2">
            <a:extLst>
              <a:ext uri="{FF2B5EF4-FFF2-40B4-BE49-F238E27FC236}">
                <a16:creationId xmlns:a16="http://schemas.microsoft.com/office/drawing/2014/main" id="{B1D78C28-99D8-887B-0B93-B13DB54DBE8E}"/>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44</a:t>
            </a:fld>
            <a:endParaRPr lang="en-AU" dirty="0"/>
          </a:p>
        </p:txBody>
      </p:sp>
    </p:spTree>
    <p:extLst>
      <p:ext uri="{BB962C8B-B14F-4D97-AF65-F5344CB8AC3E}">
        <p14:creationId xmlns:p14="http://schemas.microsoft.com/office/powerpoint/2010/main" val="18336772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542CB97F-2258-7443-812E-E27EF46CA311}"/>
              </a:ext>
            </a:extLst>
          </p:cNvPr>
          <p:cNvSpPr txBox="1">
            <a:spLocks/>
          </p:cNvSpPr>
          <p:nvPr/>
        </p:nvSpPr>
        <p:spPr>
          <a:xfrm>
            <a:off x="250165" y="565692"/>
            <a:ext cx="4403147" cy="461729"/>
          </a:xfrm>
          <a:prstGeom prst="rect">
            <a:avLst/>
          </a:prstGeom>
        </p:spPr>
        <p:txBody>
          <a:bodyPr/>
          <a:lstStyle/>
          <a:p>
            <a:pPr eaLnBrk="0" hangingPunct="0">
              <a:spcBef>
                <a:spcPct val="20000"/>
              </a:spcBef>
              <a:defRPr/>
            </a:pPr>
            <a:r>
              <a:rPr lang="lv-LV" sz="1100" dirty="0">
                <a:latin typeface="+mn-lt"/>
              </a:rPr>
              <a:t>Lūdzu, novērtējiet, cik lielā mērā piekrītat katram no zemāk minētajiem apgalvojumiem par cenu pieauguma ietekmi savā mājsaimniecībā!</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itle 12">
            <a:extLst>
              <a:ext uri="{FF2B5EF4-FFF2-40B4-BE49-F238E27FC236}">
                <a16:creationId xmlns:a16="http://schemas.microsoft.com/office/drawing/2014/main" id="{3DCA118E-52D1-D101-F838-36A6DC373705}"/>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Cenu pieauguma ietekme mājsaimniecībā</a:t>
            </a:r>
          </a:p>
        </p:txBody>
      </p:sp>
      <p:graphicFrame>
        <p:nvGraphicFramePr>
          <p:cNvPr id="8" name="Chart 7">
            <a:extLst>
              <a:ext uri="{FF2B5EF4-FFF2-40B4-BE49-F238E27FC236}">
                <a16:creationId xmlns:a16="http://schemas.microsoft.com/office/drawing/2014/main" id="{8CD9B6F6-AD12-1300-E327-C78C5881A611}"/>
              </a:ext>
            </a:extLst>
          </p:cNvPr>
          <p:cNvGraphicFramePr/>
          <p:nvPr>
            <p:extLst>
              <p:ext uri="{D42A27DB-BD31-4B8C-83A1-F6EECF244321}">
                <p14:modId xmlns:p14="http://schemas.microsoft.com/office/powerpoint/2010/main" val="1988600993"/>
              </p:ext>
            </p:extLst>
          </p:nvPr>
        </p:nvGraphicFramePr>
        <p:xfrm>
          <a:off x="604434" y="1376126"/>
          <a:ext cx="7919634" cy="400178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E1E69B6-B173-0D25-B6E6-6205C32A2090}"/>
              </a:ext>
            </a:extLst>
          </p:cNvPr>
          <p:cNvSpPr txBox="1"/>
          <p:nvPr/>
        </p:nvSpPr>
        <p:spPr>
          <a:xfrm>
            <a:off x="4653312" y="5599415"/>
            <a:ext cx="2114681" cy="246221"/>
          </a:xfrm>
          <a:prstGeom prst="rect">
            <a:avLst/>
          </a:prstGeom>
          <a:noFill/>
        </p:spPr>
        <p:txBody>
          <a:bodyPr wrap="none" rtlCol="0">
            <a:spAutoFit/>
          </a:bodyPr>
          <a:lstStyle/>
          <a:p>
            <a:r>
              <a:rPr lang="lv-LV" sz="1000" dirty="0"/>
              <a:t>Bāze: visi aptaujas dalībnieki; n=1057</a:t>
            </a:r>
          </a:p>
        </p:txBody>
      </p:sp>
      <p:sp>
        <p:nvSpPr>
          <p:cNvPr id="10" name="Rectangle 23">
            <a:extLst>
              <a:ext uri="{FF2B5EF4-FFF2-40B4-BE49-F238E27FC236}">
                <a16:creationId xmlns:a16="http://schemas.microsoft.com/office/drawing/2014/main" id="{43DE89F1-9305-CAC4-348A-6FC0DF675844}"/>
              </a:ext>
            </a:extLst>
          </p:cNvPr>
          <p:cNvSpPr>
            <a:spLocks noChangeArrowheads="1"/>
          </p:cNvSpPr>
          <p:nvPr/>
        </p:nvSpPr>
        <p:spPr bwMode="auto">
          <a:xfrm>
            <a:off x="6824817" y="1061870"/>
            <a:ext cx="770179" cy="246221"/>
          </a:xfrm>
          <a:prstGeom prst="rect">
            <a:avLst/>
          </a:prstGeom>
          <a:noFill/>
          <a:ln w="9525">
            <a:noFill/>
            <a:miter lim="800000"/>
            <a:headEnd/>
            <a:tailEnd/>
          </a:ln>
        </p:spPr>
        <p:txBody>
          <a:bodyPr wrap="square" lIns="90000" rIns="90000">
            <a:spAutoFit/>
          </a:bodyPr>
          <a:lstStyle/>
          <a:p>
            <a:r>
              <a:rPr lang="lv-LV" sz="1000" b="1" dirty="0">
                <a:solidFill>
                  <a:srgbClr val="000000"/>
                </a:solidFill>
                <a:latin typeface="Calibri" pitchFamily="34" charset="0"/>
              </a:rPr>
              <a:t>2022 XII</a:t>
            </a:r>
            <a:endParaRPr lang="en-GB" sz="1000" b="1" dirty="0">
              <a:solidFill>
                <a:srgbClr val="000000"/>
              </a:solidFill>
              <a:latin typeface="Calibri" pitchFamily="34" charset="0"/>
            </a:endParaRPr>
          </a:p>
        </p:txBody>
      </p:sp>
      <p:sp>
        <p:nvSpPr>
          <p:cNvPr id="11" name="Rectangle 22">
            <a:extLst>
              <a:ext uri="{FF2B5EF4-FFF2-40B4-BE49-F238E27FC236}">
                <a16:creationId xmlns:a16="http://schemas.microsoft.com/office/drawing/2014/main" id="{75133681-818F-E1B6-7A6E-CE7A6E4326AB}"/>
              </a:ext>
            </a:extLst>
          </p:cNvPr>
          <p:cNvSpPr>
            <a:spLocks noChangeArrowheads="1"/>
          </p:cNvSpPr>
          <p:nvPr/>
        </p:nvSpPr>
        <p:spPr bwMode="auto">
          <a:xfrm>
            <a:off x="6546662" y="1054645"/>
            <a:ext cx="185451" cy="187844"/>
          </a:xfrm>
          <a:prstGeom prst="rect">
            <a:avLst/>
          </a:prstGeom>
          <a:solidFill>
            <a:schemeClr val="accent6"/>
          </a:solidFill>
          <a:ln w="9525">
            <a:noFill/>
            <a:miter lim="800000"/>
            <a:headEnd/>
            <a:tailEnd/>
          </a:ln>
        </p:spPr>
        <p:txBody>
          <a:bodyPr wrap="none" anchor="ctr"/>
          <a:lstStyle/>
          <a:p>
            <a:endParaRPr lang="lv-LV" sz="1100">
              <a:latin typeface="Calibri" pitchFamily="34" charset="0"/>
            </a:endParaRPr>
          </a:p>
        </p:txBody>
      </p:sp>
      <p:sp>
        <p:nvSpPr>
          <p:cNvPr id="12" name="Rectangle 22">
            <a:extLst>
              <a:ext uri="{FF2B5EF4-FFF2-40B4-BE49-F238E27FC236}">
                <a16:creationId xmlns:a16="http://schemas.microsoft.com/office/drawing/2014/main" id="{A04F302E-E218-2FBF-BBC1-A78138AD7A02}"/>
              </a:ext>
            </a:extLst>
          </p:cNvPr>
          <p:cNvSpPr>
            <a:spLocks noChangeArrowheads="1"/>
          </p:cNvSpPr>
          <p:nvPr/>
        </p:nvSpPr>
        <p:spPr bwMode="auto">
          <a:xfrm>
            <a:off x="6546662" y="1292420"/>
            <a:ext cx="185451" cy="192495"/>
          </a:xfrm>
          <a:prstGeom prst="rect">
            <a:avLst/>
          </a:prstGeom>
          <a:solidFill>
            <a:schemeClr val="accent6">
              <a:lumMod val="40000"/>
              <a:lumOff val="60000"/>
            </a:schemeClr>
          </a:solidFill>
          <a:ln w="9525">
            <a:noFill/>
            <a:miter lim="800000"/>
            <a:headEnd/>
            <a:tailEnd/>
          </a:ln>
        </p:spPr>
        <p:txBody>
          <a:bodyPr wrap="none" anchor="ctr"/>
          <a:lstStyle/>
          <a:p>
            <a:endParaRPr lang="lv-LV" sz="1100">
              <a:latin typeface="Calibri" pitchFamily="34" charset="0"/>
            </a:endParaRPr>
          </a:p>
        </p:txBody>
      </p:sp>
      <p:sp>
        <p:nvSpPr>
          <p:cNvPr id="13" name="Rectangle 22">
            <a:extLst>
              <a:ext uri="{FF2B5EF4-FFF2-40B4-BE49-F238E27FC236}">
                <a16:creationId xmlns:a16="http://schemas.microsoft.com/office/drawing/2014/main" id="{87316DF8-9B15-0AC0-4F5B-E513704963AA}"/>
              </a:ext>
            </a:extLst>
          </p:cNvPr>
          <p:cNvSpPr>
            <a:spLocks noChangeArrowheads="1"/>
          </p:cNvSpPr>
          <p:nvPr/>
        </p:nvSpPr>
        <p:spPr bwMode="auto">
          <a:xfrm>
            <a:off x="6311608" y="1057225"/>
            <a:ext cx="185451" cy="191497"/>
          </a:xfrm>
          <a:prstGeom prst="rect">
            <a:avLst/>
          </a:prstGeom>
          <a:solidFill>
            <a:schemeClr val="accent2"/>
          </a:solidFill>
          <a:ln w="9525">
            <a:noFill/>
            <a:miter lim="800000"/>
            <a:headEnd/>
            <a:tailEnd/>
          </a:ln>
        </p:spPr>
        <p:txBody>
          <a:bodyPr wrap="none" anchor="ctr"/>
          <a:lstStyle/>
          <a:p>
            <a:endParaRPr lang="lv-LV" sz="1100">
              <a:latin typeface="Calibri" pitchFamily="34" charset="0"/>
            </a:endParaRPr>
          </a:p>
        </p:txBody>
      </p:sp>
      <p:sp>
        <p:nvSpPr>
          <p:cNvPr id="14" name="Rectangle 22">
            <a:extLst>
              <a:ext uri="{FF2B5EF4-FFF2-40B4-BE49-F238E27FC236}">
                <a16:creationId xmlns:a16="http://schemas.microsoft.com/office/drawing/2014/main" id="{CB0A5AA7-EF77-720E-6008-DE5CDCA5B078}"/>
              </a:ext>
            </a:extLst>
          </p:cNvPr>
          <p:cNvSpPr>
            <a:spLocks noChangeArrowheads="1"/>
          </p:cNvSpPr>
          <p:nvPr/>
        </p:nvSpPr>
        <p:spPr bwMode="auto">
          <a:xfrm>
            <a:off x="6311608" y="1289840"/>
            <a:ext cx="185451" cy="192495"/>
          </a:xfrm>
          <a:prstGeom prst="rect">
            <a:avLst/>
          </a:prstGeom>
          <a:solidFill>
            <a:schemeClr val="accent2">
              <a:lumMod val="40000"/>
              <a:lumOff val="60000"/>
            </a:schemeClr>
          </a:solidFill>
          <a:ln w="9525">
            <a:noFill/>
            <a:miter lim="800000"/>
            <a:headEnd/>
            <a:tailEnd/>
          </a:ln>
        </p:spPr>
        <p:txBody>
          <a:bodyPr wrap="none" anchor="ctr"/>
          <a:lstStyle/>
          <a:p>
            <a:endParaRPr lang="lv-LV" sz="1100">
              <a:latin typeface="Calibri" pitchFamily="34" charset="0"/>
            </a:endParaRPr>
          </a:p>
        </p:txBody>
      </p:sp>
      <p:sp>
        <p:nvSpPr>
          <p:cNvPr id="15" name="Rectangle 23">
            <a:extLst>
              <a:ext uri="{FF2B5EF4-FFF2-40B4-BE49-F238E27FC236}">
                <a16:creationId xmlns:a16="http://schemas.microsoft.com/office/drawing/2014/main" id="{4F8AC4EF-4C18-90B7-110F-0E9947AE6BFB}"/>
              </a:ext>
            </a:extLst>
          </p:cNvPr>
          <p:cNvSpPr>
            <a:spLocks noChangeArrowheads="1"/>
          </p:cNvSpPr>
          <p:nvPr/>
        </p:nvSpPr>
        <p:spPr bwMode="auto">
          <a:xfrm>
            <a:off x="6822237" y="1253015"/>
            <a:ext cx="770179" cy="246221"/>
          </a:xfrm>
          <a:prstGeom prst="rect">
            <a:avLst/>
          </a:prstGeom>
          <a:noFill/>
          <a:ln w="9525">
            <a:noFill/>
            <a:miter lim="800000"/>
            <a:headEnd/>
            <a:tailEnd/>
          </a:ln>
        </p:spPr>
        <p:txBody>
          <a:bodyPr wrap="square" lIns="90000" rIns="90000">
            <a:spAutoFit/>
          </a:bodyPr>
          <a:lstStyle/>
          <a:p>
            <a:r>
              <a:rPr lang="lv-LV" sz="1000" b="1" dirty="0">
                <a:solidFill>
                  <a:srgbClr val="000000"/>
                </a:solidFill>
                <a:latin typeface="Calibri" pitchFamily="34" charset="0"/>
              </a:rPr>
              <a:t>2022 V</a:t>
            </a:r>
            <a:endParaRPr lang="en-GB" sz="1000" b="1" dirty="0">
              <a:solidFill>
                <a:srgbClr val="000000"/>
              </a:solidFill>
              <a:latin typeface="Calibri" pitchFamily="34" charset="0"/>
            </a:endParaRPr>
          </a:p>
        </p:txBody>
      </p:sp>
      <p:sp>
        <p:nvSpPr>
          <p:cNvPr id="16" name="Slide Number Placeholder 2">
            <a:extLst>
              <a:ext uri="{FF2B5EF4-FFF2-40B4-BE49-F238E27FC236}">
                <a16:creationId xmlns:a16="http://schemas.microsoft.com/office/drawing/2014/main" id="{F30BC30F-33A0-08DE-D3CA-28C7E99C13AA}"/>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45</a:t>
            </a:fld>
            <a:endParaRPr lang="en-AU" dirty="0"/>
          </a:p>
        </p:txBody>
      </p:sp>
    </p:spTree>
    <p:extLst>
      <p:ext uri="{BB962C8B-B14F-4D97-AF65-F5344CB8AC3E}">
        <p14:creationId xmlns:p14="http://schemas.microsoft.com/office/powerpoint/2010/main" val="27580045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2DAD5CC0-1058-C4A4-3861-AE145D0175CF}"/>
              </a:ext>
            </a:extLst>
          </p:cNvPr>
          <p:cNvSpPr txBox="1">
            <a:spLocks/>
          </p:cNvSpPr>
          <p:nvPr/>
        </p:nvSpPr>
        <p:spPr>
          <a:xfrm>
            <a:off x="180425" y="395207"/>
            <a:ext cx="3097467" cy="612185"/>
          </a:xfrm>
          <a:prstGeom prst="rect">
            <a:avLst/>
          </a:prstGeom>
        </p:spPr>
        <p:txBody>
          <a:bodyPr/>
          <a:lstStyle/>
          <a:p>
            <a:pPr eaLnBrk="0" hangingPunct="0">
              <a:spcBef>
                <a:spcPct val="20000"/>
              </a:spcBef>
              <a:defRPr/>
            </a:pPr>
            <a:r>
              <a:rPr lang="lv-LV" sz="1100" dirty="0">
                <a:latin typeface="+mn-lt"/>
              </a:rPr>
              <a:t>Lūdzu, novērtējiet, cik lielā mērā piekrītat katram no zemāk minētajiem apgalvojumiem par cenu pieauguma ietekmi savā mājsaimniecībā!</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9FE39AFF-B002-ED31-21EE-D920CDC11B9B}"/>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Cenu pieauguma ietekme mājsaimniecībā</a:t>
            </a:r>
          </a:p>
        </p:txBody>
      </p:sp>
      <p:graphicFrame>
        <p:nvGraphicFramePr>
          <p:cNvPr id="4" name="Chart 3">
            <a:extLst>
              <a:ext uri="{FF2B5EF4-FFF2-40B4-BE49-F238E27FC236}">
                <a16:creationId xmlns:a16="http://schemas.microsoft.com/office/drawing/2014/main" id="{7BBE894B-BD52-56F3-D7B7-9E4915ACAAD8}"/>
              </a:ext>
            </a:extLst>
          </p:cNvPr>
          <p:cNvGraphicFramePr/>
          <p:nvPr>
            <p:extLst>
              <p:ext uri="{D42A27DB-BD31-4B8C-83A1-F6EECF244321}">
                <p14:modId xmlns:p14="http://schemas.microsoft.com/office/powerpoint/2010/main" val="2084530605"/>
              </p:ext>
            </p:extLst>
          </p:nvPr>
        </p:nvGraphicFramePr>
        <p:xfrm>
          <a:off x="1371837" y="842539"/>
          <a:ext cx="7668883" cy="551299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A232078-3468-43A9-3FFE-40CE93A8B623}"/>
              </a:ext>
            </a:extLst>
          </p:cNvPr>
          <p:cNvSpPr txBox="1"/>
          <p:nvPr/>
        </p:nvSpPr>
        <p:spPr>
          <a:xfrm>
            <a:off x="250165" y="5042748"/>
            <a:ext cx="1207935" cy="400110"/>
          </a:xfrm>
          <a:prstGeom prst="rect">
            <a:avLst/>
          </a:prstGeom>
          <a:noFill/>
        </p:spPr>
        <p:txBody>
          <a:bodyPr wrap="square" rtlCol="0">
            <a:spAutoFit/>
          </a:bodyPr>
          <a:lstStyle/>
          <a:p>
            <a:r>
              <a:rPr lang="lv-LV" sz="1000" dirty="0"/>
              <a:t>Bāze: visi aptaujas dalībnieki; n=1057</a:t>
            </a:r>
          </a:p>
        </p:txBody>
      </p:sp>
      <p:sp>
        <p:nvSpPr>
          <p:cNvPr id="6" name="TextBox 5">
            <a:extLst>
              <a:ext uri="{FF2B5EF4-FFF2-40B4-BE49-F238E27FC236}">
                <a16:creationId xmlns:a16="http://schemas.microsoft.com/office/drawing/2014/main" id="{9285B21E-88AD-86D9-282B-4629A8A66094}"/>
              </a:ext>
            </a:extLst>
          </p:cNvPr>
          <p:cNvSpPr txBox="1"/>
          <p:nvPr/>
        </p:nvSpPr>
        <p:spPr>
          <a:xfrm>
            <a:off x="3440625" y="556474"/>
            <a:ext cx="5609074" cy="261610"/>
          </a:xfrm>
          <a:prstGeom prst="rect">
            <a:avLst/>
          </a:prstGeom>
          <a:noFill/>
        </p:spPr>
        <p:txBody>
          <a:bodyPr wrap="square" rtlCol="0">
            <a:spAutoFit/>
          </a:bodyPr>
          <a:lstStyle/>
          <a:p>
            <a:r>
              <a:rPr lang="lv-LV" sz="1100" b="1" dirty="0">
                <a:solidFill>
                  <a:srgbClr val="000099"/>
                </a:solidFill>
              </a:rPr>
              <a:t>Lai apstādinātu karu Ukrainā\Eiropā, es esmu gatavs\-a pieciest cenu kāpumu</a:t>
            </a:r>
            <a:endParaRPr lang="en-US" sz="1100" b="1" dirty="0">
              <a:solidFill>
                <a:srgbClr val="000099"/>
              </a:solidFill>
            </a:endParaRPr>
          </a:p>
        </p:txBody>
      </p:sp>
      <p:sp>
        <p:nvSpPr>
          <p:cNvPr id="7" name="Slide Number Placeholder 2">
            <a:extLst>
              <a:ext uri="{FF2B5EF4-FFF2-40B4-BE49-F238E27FC236}">
                <a16:creationId xmlns:a16="http://schemas.microsoft.com/office/drawing/2014/main" id="{E680D85A-80B7-8CA5-4F97-812A7A8BF2E4}"/>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46</a:t>
            </a:fld>
            <a:endParaRPr lang="en-AU" dirty="0"/>
          </a:p>
        </p:txBody>
      </p:sp>
    </p:spTree>
    <p:extLst>
      <p:ext uri="{BB962C8B-B14F-4D97-AF65-F5344CB8AC3E}">
        <p14:creationId xmlns:p14="http://schemas.microsoft.com/office/powerpoint/2010/main" val="34199700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B1951E7D-C44D-A21F-6461-C9961383FB2C}"/>
              </a:ext>
            </a:extLst>
          </p:cNvPr>
          <p:cNvSpPr txBox="1">
            <a:spLocks/>
          </p:cNvSpPr>
          <p:nvPr/>
        </p:nvSpPr>
        <p:spPr>
          <a:xfrm>
            <a:off x="180425" y="395207"/>
            <a:ext cx="3097467" cy="612185"/>
          </a:xfrm>
          <a:prstGeom prst="rect">
            <a:avLst/>
          </a:prstGeom>
        </p:spPr>
        <p:txBody>
          <a:bodyPr/>
          <a:lstStyle/>
          <a:p>
            <a:pPr eaLnBrk="0" hangingPunct="0">
              <a:spcBef>
                <a:spcPct val="20000"/>
              </a:spcBef>
              <a:defRPr/>
            </a:pPr>
            <a:r>
              <a:rPr lang="lv-LV" sz="1100" dirty="0">
                <a:latin typeface="+mn-lt"/>
              </a:rPr>
              <a:t>Lūdzu, novērtējiet, cik lielā mērā piekrītat katram no zemāk minētajiem apgalvojumiem par cenu pieauguma ietekmi savā mājsaimniecībā!</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096DBA22-3785-A9C1-A51C-4A0C5B4A6ED2}"/>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Cenu pieauguma ietekme mājsaimniecībā</a:t>
            </a:r>
          </a:p>
        </p:txBody>
      </p:sp>
      <p:graphicFrame>
        <p:nvGraphicFramePr>
          <p:cNvPr id="4" name="Chart 3">
            <a:extLst>
              <a:ext uri="{FF2B5EF4-FFF2-40B4-BE49-F238E27FC236}">
                <a16:creationId xmlns:a16="http://schemas.microsoft.com/office/drawing/2014/main" id="{2CACE0F7-B845-CBAA-5F15-44322B37B439}"/>
              </a:ext>
            </a:extLst>
          </p:cNvPr>
          <p:cNvGraphicFramePr/>
          <p:nvPr>
            <p:extLst>
              <p:ext uri="{D42A27DB-BD31-4B8C-83A1-F6EECF244321}">
                <p14:modId xmlns:p14="http://schemas.microsoft.com/office/powerpoint/2010/main" val="3934859715"/>
              </p:ext>
            </p:extLst>
          </p:nvPr>
        </p:nvGraphicFramePr>
        <p:xfrm>
          <a:off x="1371837" y="842539"/>
          <a:ext cx="7668883" cy="551299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CBE2D1A-48B1-346D-CB2A-DE5F3D6D7BA1}"/>
              </a:ext>
            </a:extLst>
          </p:cNvPr>
          <p:cNvSpPr txBox="1"/>
          <p:nvPr/>
        </p:nvSpPr>
        <p:spPr>
          <a:xfrm>
            <a:off x="250165" y="5042748"/>
            <a:ext cx="1207935" cy="400110"/>
          </a:xfrm>
          <a:prstGeom prst="rect">
            <a:avLst/>
          </a:prstGeom>
          <a:noFill/>
        </p:spPr>
        <p:txBody>
          <a:bodyPr wrap="square" rtlCol="0">
            <a:spAutoFit/>
          </a:bodyPr>
          <a:lstStyle/>
          <a:p>
            <a:r>
              <a:rPr lang="lv-LV" sz="1000" dirty="0"/>
              <a:t>Bāze: visi aptaujas dalībnieki; n=1057</a:t>
            </a:r>
          </a:p>
        </p:txBody>
      </p:sp>
      <p:sp>
        <p:nvSpPr>
          <p:cNvPr id="6" name="TextBox 5">
            <a:extLst>
              <a:ext uri="{FF2B5EF4-FFF2-40B4-BE49-F238E27FC236}">
                <a16:creationId xmlns:a16="http://schemas.microsoft.com/office/drawing/2014/main" id="{B870108A-D5F6-E0B3-FD4C-884A0BCEB5F8}"/>
              </a:ext>
            </a:extLst>
          </p:cNvPr>
          <p:cNvSpPr txBox="1"/>
          <p:nvPr/>
        </p:nvSpPr>
        <p:spPr>
          <a:xfrm>
            <a:off x="3440625" y="556474"/>
            <a:ext cx="5609074" cy="261610"/>
          </a:xfrm>
          <a:prstGeom prst="rect">
            <a:avLst/>
          </a:prstGeom>
          <a:noFill/>
        </p:spPr>
        <p:txBody>
          <a:bodyPr wrap="square" rtlCol="0">
            <a:spAutoFit/>
          </a:bodyPr>
          <a:lstStyle/>
          <a:p>
            <a:r>
              <a:rPr lang="lv-LV" sz="1100" b="1" dirty="0">
                <a:solidFill>
                  <a:srgbClr val="000099"/>
                </a:solidFill>
              </a:rPr>
              <a:t>Ticu, ka valdības atbalsts kompensēs daļu manas mājsaimniecības izdevumu</a:t>
            </a:r>
            <a:endParaRPr lang="en-US" sz="1100" b="1" dirty="0">
              <a:solidFill>
                <a:srgbClr val="000099"/>
              </a:solidFill>
            </a:endParaRPr>
          </a:p>
        </p:txBody>
      </p:sp>
      <p:sp>
        <p:nvSpPr>
          <p:cNvPr id="7" name="Slide Number Placeholder 2">
            <a:extLst>
              <a:ext uri="{FF2B5EF4-FFF2-40B4-BE49-F238E27FC236}">
                <a16:creationId xmlns:a16="http://schemas.microsoft.com/office/drawing/2014/main" id="{4C7FA157-5C91-5F17-9AD7-D12CF493B326}"/>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47</a:t>
            </a:fld>
            <a:endParaRPr lang="en-AU" dirty="0"/>
          </a:p>
        </p:txBody>
      </p:sp>
    </p:spTree>
    <p:extLst>
      <p:ext uri="{BB962C8B-B14F-4D97-AF65-F5344CB8AC3E}">
        <p14:creationId xmlns:p14="http://schemas.microsoft.com/office/powerpoint/2010/main" val="1993508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AD3EE8-4AC2-1F09-A5C0-99A45CA6D000}"/>
              </a:ext>
            </a:extLst>
          </p:cNvPr>
          <p:cNvSpPr>
            <a:spLocks noChangeArrowheads="1"/>
          </p:cNvSpPr>
          <p:nvPr/>
        </p:nvSpPr>
        <p:spPr bwMode="auto">
          <a:xfrm>
            <a:off x="1317356" y="2468763"/>
            <a:ext cx="6222569" cy="1057101"/>
          </a:xfrm>
          <a:prstGeom prst="rect">
            <a:avLst/>
          </a:prstGeom>
          <a:noFill/>
          <a:ln w="9525">
            <a:noFill/>
            <a:miter lim="800000"/>
            <a:headEnd/>
            <a:tailEnd/>
          </a:ln>
          <a:effectLst/>
        </p:spPr>
        <p:txBody>
          <a:bodyPr/>
          <a:lstStyle/>
          <a:p>
            <a:pPr algn="ctr">
              <a:lnSpc>
                <a:spcPct val="130000"/>
              </a:lnSpc>
              <a:defRPr/>
            </a:pPr>
            <a:r>
              <a:rPr lang="lv-LV" sz="2400" dirty="0">
                <a:solidFill>
                  <a:srgbClr val="000099"/>
                </a:solidFill>
                <a:effectLst>
                  <a:outerShdw blurRad="38100" dist="38100" dir="2700000" algn="tl">
                    <a:srgbClr val="C0C0C0"/>
                  </a:outerShdw>
                </a:effectLst>
                <a:latin typeface="+mj-lt"/>
              </a:rPr>
              <a:t>9. Iedzīvotāju drošības sajūta </a:t>
            </a:r>
            <a:endParaRPr lang="en-GB" sz="2400" dirty="0">
              <a:solidFill>
                <a:srgbClr val="000099"/>
              </a:solidFill>
              <a:effectLst>
                <a:outerShdw blurRad="38100" dist="38100" dir="2700000" algn="tl">
                  <a:srgbClr val="C0C0C0"/>
                </a:outerShdw>
              </a:effectLst>
              <a:latin typeface="+mj-lt"/>
            </a:endParaRPr>
          </a:p>
        </p:txBody>
      </p:sp>
      <p:sp>
        <p:nvSpPr>
          <p:cNvPr id="3" name="Slide Number Placeholder 2">
            <a:extLst>
              <a:ext uri="{FF2B5EF4-FFF2-40B4-BE49-F238E27FC236}">
                <a16:creationId xmlns:a16="http://schemas.microsoft.com/office/drawing/2014/main" id="{B265D99D-3867-7623-D1F1-8470C8772E59}"/>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48</a:t>
            </a:fld>
            <a:endParaRPr lang="en-AU" dirty="0"/>
          </a:p>
        </p:txBody>
      </p:sp>
    </p:spTree>
    <p:extLst>
      <p:ext uri="{BB962C8B-B14F-4D97-AF65-F5344CB8AC3E}">
        <p14:creationId xmlns:p14="http://schemas.microsoft.com/office/powerpoint/2010/main" val="1309172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9FB62681-E733-0555-6B8A-E88DCDC6D087}"/>
              </a:ext>
            </a:extLst>
          </p:cNvPr>
          <p:cNvSpPr txBox="1">
            <a:spLocks/>
          </p:cNvSpPr>
          <p:nvPr/>
        </p:nvSpPr>
        <p:spPr>
          <a:xfrm>
            <a:off x="250165" y="448219"/>
            <a:ext cx="8744303" cy="291166"/>
          </a:xfrm>
          <a:prstGeom prst="rect">
            <a:avLst/>
          </a:prstGeom>
        </p:spPr>
        <p:txBody>
          <a:bodyPr/>
          <a:lstStyle/>
          <a:p>
            <a:pPr marL="342900" indent="-342900" eaLnBrk="0" hangingPunct="0">
              <a:spcBef>
                <a:spcPct val="20000"/>
              </a:spcBef>
              <a:defRPr/>
            </a:pPr>
            <a:r>
              <a:rPr lang="lv-LV" sz="1100" dirty="0">
                <a:latin typeface="+mn-lt"/>
              </a:rPr>
              <a:t>No kā Jūs baidāties savā personiskajā dzīvē un cik lielā mērā?</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DD119E4B-244E-8BE8-EF17-83F9BEC56FFA}"/>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Iedzīvotāju drošības sajūta </a:t>
            </a:r>
          </a:p>
        </p:txBody>
      </p:sp>
      <p:graphicFrame>
        <p:nvGraphicFramePr>
          <p:cNvPr id="4" name="Chart 3">
            <a:extLst>
              <a:ext uri="{FF2B5EF4-FFF2-40B4-BE49-F238E27FC236}">
                <a16:creationId xmlns:a16="http://schemas.microsoft.com/office/drawing/2014/main" id="{2B911EAE-BAF7-D9E4-363D-7765FEB91642}"/>
              </a:ext>
            </a:extLst>
          </p:cNvPr>
          <p:cNvGraphicFramePr/>
          <p:nvPr/>
        </p:nvGraphicFramePr>
        <p:xfrm>
          <a:off x="250165" y="739385"/>
          <a:ext cx="8604909" cy="5289455"/>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2">
            <a:extLst>
              <a:ext uri="{FF2B5EF4-FFF2-40B4-BE49-F238E27FC236}">
                <a16:creationId xmlns:a16="http://schemas.microsoft.com/office/drawing/2014/main" id="{3C362BC4-FC10-DDCB-9927-BEBA7D2AFA9D}"/>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49</a:t>
            </a:fld>
            <a:endParaRPr lang="en-AU" dirty="0"/>
          </a:p>
        </p:txBody>
      </p:sp>
    </p:spTree>
    <p:extLst>
      <p:ext uri="{BB962C8B-B14F-4D97-AF65-F5344CB8AC3E}">
        <p14:creationId xmlns:p14="http://schemas.microsoft.com/office/powerpoint/2010/main" val="2497515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2967-BD4D-4679-CBD8-FADE2BD29FD3}"/>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chemeClr val="tx1"/>
                </a:solidFill>
                <a:effectLst/>
                <a:uLnTx/>
                <a:uFillTx/>
                <a:latin typeface="+mj-lt"/>
                <a:ea typeface="+mj-ea"/>
                <a:cs typeface="+mj-cs"/>
              </a:rPr>
              <a:t>Izlases sadalījums</a:t>
            </a:r>
          </a:p>
        </p:txBody>
      </p:sp>
      <p:pic>
        <p:nvPicPr>
          <p:cNvPr id="3" name="Picture 1" descr="C:\SlickSlides4\ICONS\UsGroupHeads.jpg">
            <a:extLst>
              <a:ext uri="{FF2B5EF4-FFF2-40B4-BE49-F238E27FC236}">
                <a16:creationId xmlns:a16="http://schemas.microsoft.com/office/drawing/2014/main" id="{51019B84-23E7-7C58-EE59-5B0816C41452}"/>
              </a:ext>
            </a:extLst>
          </p:cNvPr>
          <p:cNvPicPr>
            <a:picLocks noChangeAspect="1" noChangeArrowheads="1"/>
          </p:cNvPicPr>
          <p:nvPr/>
        </p:nvPicPr>
        <p:blipFill>
          <a:blip r:embed="rId2" cstate="print"/>
          <a:srcRect/>
          <a:stretch>
            <a:fillRect/>
          </a:stretch>
        </p:blipFill>
        <p:spPr bwMode="auto">
          <a:xfrm>
            <a:off x="8072462" y="357166"/>
            <a:ext cx="742950" cy="504825"/>
          </a:xfrm>
          <a:prstGeom prst="rect">
            <a:avLst/>
          </a:prstGeom>
          <a:noFill/>
        </p:spPr>
      </p:pic>
      <p:graphicFrame>
        <p:nvGraphicFramePr>
          <p:cNvPr id="4" name="Chart 3">
            <a:extLst>
              <a:ext uri="{FF2B5EF4-FFF2-40B4-BE49-F238E27FC236}">
                <a16:creationId xmlns:a16="http://schemas.microsoft.com/office/drawing/2014/main" id="{3EDC3BBD-1D6F-642E-17A2-F1EBBD964918}"/>
              </a:ext>
            </a:extLst>
          </p:cNvPr>
          <p:cNvGraphicFramePr/>
          <p:nvPr>
            <p:extLst>
              <p:ext uri="{D42A27DB-BD31-4B8C-83A1-F6EECF244321}">
                <p14:modId xmlns:p14="http://schemas.microsoft.com/office/powerpoint/2010/main" val="590237997"/>
              </p:ext>
            </p:extLst>
          </p:nvPr>
        </p:nvGraphicFramePr>
        <p:xfrm>
          <a:off x="1537670" y="787545"/>
          <a:ext cx="6650966" cy="552634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05E3BD0C-1190-43AB-6D9E-36FB0671486B}"/>
              </a:ext>
            </a:extLst>
          </p:cNvPr>
          <p:cNvSpPr>
            <a:spLocks noChangeArrowheads="1"/>
          </p:cNvSpPr>
          <p:nvPr/>
        </p:nvSpPr>
        <p:spPr bwMode="auto">
          <a:xfrm>
            <a:off x="6946322" y="6052107"/>
            <a:ext cx="2027783" cy="215900"/>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lv-LV" sz="1000" dirty="0">
                <a:solidFill>
                  <a:srgbClr val="333333"/>
                </a:solidFill>
                <a:latin typeface="+mj-lt"/>
              </a:rPr>
              <a:t>1057</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071AFE55-CA4E-979E-F340-1DF91948C821}"/>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5</a:t>
            </a:fld>
            <a:endParaRPr lang="en-AU" dirty="0"/>
          </a:p>
        </p:txBody>
      </p:sp>
    </p:spTree>
    <p:extLst>
      <p:ext uri="{BB962C8B-B14F-4D97-AF65-F5344CB8AC3E}">
        <p14:creationId xmlns:p14="http://schemas.microsoft.com/office/powerpoint/2010/main" val="42678673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8C88C8C-DEE7-3059-9EC9-AFE6DBC53717}"/>
              </a:ext>
            </a:extLst>
          </p:cNvPr>
          <p:cNvSpPr txBox="1">
            <a:spLocks/>
          </p:cNvSpPr>
          <p:nvPr/>
        </p:nvSpPr>
        <p:spPr>
          <a:xfrm>
            <a:off x="250165" y="448219"/>
            <a:ext cx="8744303" cy="291166"/>
          </a:xfrm>
          <a:prstGeom prst="rect">
            <a:avLst/>
          </a:prstGeom>
        </p:spPr>
        <p:txBody>
          <a:bodyPr/>
          <a:lstStyle/>
          <a:p>
            <a:pPr marL="342900" indent="-342900" eaLnBrk="0" hangingPunct="0">
              <a:spcBef>
                <a:spcPct val="20000"/>
              </a:spcBef>
              <a:defRPr/>
            </a:pPr>
            <a:r>
              <a:rPr lang="lv-LV" sz="1100" dirty="0">
                <a:latin typeface="+mn-lt"/>
              </a:rPr>
              <a:t>No kā Jūs baidāties savā personiskajā dzīvē un cik lielā mērā?</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itle 12">
            <a:extLst>
              <a:ext uri="{FF2B5EF4-FFF2-40B4-BE49-F238E27FC236}">
                <a16:creationId xmlns:a16="http://schemas.microsoft.com/office/drawing/2014/main" id="{792354B8-3626-C38A-E634-78B688C7D55F}"/>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Iedzīvotāju drošības sajūta </a:t>
            </a:r>
          </a:p>
        </p:txBody>
      </p:sp>
      <p:graphicFrame>
        <p:nvGraphicFramePr>
          <p:cNvPr id="7" name="Chart 6">
            <a:extLst>
              <a:ext uri="{FF2B5EF4-FFF2-40B4-BE49-F238E27FC236}">
                <a16:creationId xmlns:a16="http://schemas.microsoft.com/office/drawing/2014/main" id="{9316D275-C569-0948-0421-0DA645D3F49D}"/>
              </a:ext>
            </a:extLst>
          </p:cNvPr>
          <p:cNvGraphicFramePr/>
          <p:nvPr/>
        </p:nvGraphicFramePr>
        <p:xfrm>
          <a:off x="250165" y="739384"/>
          <a:ext cx="8604909" cy="5537429"/>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2">
            <a:extLst>
              <a:ext uri="{FF2B5EF4-FFF2-40B4-BE49-F238E27FC236}">
                <a16:creationId xmlns:a16="http://schemas.microsoft.com/office/drawing/2014/main" id="{EB1F355C-D6A4-DA9D-E91C-3F30EE451800}"/>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50</a:t>
            </a:fld>
            <a:endParaRPr lang="en-AU" dirty="0"/>
          </a:p>
        </p:txBody>
      </p:sp>
    </p:spTree>
    <p:extLst>
      <p:ext uri="{BB962C8B-B14F-4D97-AF65-F5344CB8AC3E}">
        <p14:creationId xmlns:p14="http://schemas.microsoft.com/office/powerpoint/2010/main" val="23564645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2B451CC-A1EC-3B48-EF0F-0E8416A06ABE}"/>
              </a:ext>
            </a:extLst>
          </p:cNvPr>
          <p:cNvGraphicFramePr/>
          <p:nvPr>
            <p:extLst>
              <p:ext uri="{D42A27DB-BD31-4B8C-83A1-F6EECF244321}">
                <p14:modId xmlns:p14="http://schemas.microsoft.com/office/powerpoint/2010/main" val="3464908941"/>
              </p:ext>
            </p:extLst>
          </p:nvPr>
        </p:nvGraphicFramePr>
        <p:xfrm>
          <a:off x="604434" y="635431"/>
          <a:ext cx="6997485" cy="571887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4">
            <a:extLst>
              <a:ext uri="{FF2B5EF4-FFF2-40B4-BE49-F238E27FC236}">
                <a16:creationId xmlns:a16="http://schemas.microsoft.com/office/drawing/2014/main" id="{15F2C1C3-2240-191A-E23F-23448684F1CC}"/>
              </a:ext>
            </a:extLst>
          </p:cNvPr>
          <p:cNvSpPr txBox="1">
            <a:spLocks/>
          </p:cNvSpPr>
          <p:nvPr/>
        </p:nvSpPr>
        <p:spPr>
          <a:xfrm>
            <a:off x="250165" y="448219"/>
            <a:ext cx="8744303" cy="291166"/>
          </a:xfrm>
          <a:prstGeom prst="rect">
            <a:avLst/>
          </a:prstGeom>
        </p:spPr>
        <p:txBody>
          <a:bodyPr/>
          <a:lstStyle/>
          <a:p>
            <a:pPr marL="342900" indent="-342900" eaLnBrk="0" hangingPunct="0">
              <a:spcBef>
                <a:spcPct val="20000"/>
              </a:spcBef>
              <a:defRPr/>
            </a:pPr>
            <a:r>
              <a:rPr lang="lv-LV" sz="1100" dirty="0">
                <a:latin typeface="+mn-lt"/>
              </a:rPr>
              <a:t>No kā Jūs baidāties savā personiskajā dzīvē un cik lielā mērā?</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itle 12">
            <a:extLst>
              <a:ext uri="{FF2B5EF4-FFF2-40B4-BE49-F238E27FC236}">
                <a16:creationId xmlns:a16="http://schemas.microsoft.com/office/drawing/2014/main" id="{69658235-219A-BFE7-1C94-012F9318816D}"/>
              </a:ext>
            </a:extLst>
          </p:cNvPr>
          <p:cNvSpPr txBox="1">
            <a:spLocks/>
          </p:cNvSpPr>
          <p:nvPr/>
        </p:nvSpPr>
        <p:spPr>
          <a:xfrm>
            <a:off x="285751" y="65217"/>
            <a:ext cx="2953395"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Iedzīvotāju drošības sajūta </a:t>
            </a:r>
          </a:p>
        </p:txBody>
      </p:sp>
      <p:graphicFrame>
        <p:nvGraphicFramePr>
          <p:cNvPr id="5" name="Chart 4">
            <a:extLst>
              <a:ext uri="{FF2B5EF4-FFF2-40B4-BE49-F238E27FC236}">
                <a16:creationId xmlns:a16="http://schemas.microsoft.com/office/drawing/2014/main" id="{E72B366F-3129-1240-C631-36FEBA8F150C}"/>
              </a:ext>
            </a:extLst>
          </p:cNvPr>
          <p:cNvGraphicFramePr/>
          <p:nvPr/>
        </p:nvGraphicFramePr>
        <p:xfrm>
          <a:off x="7733655" y="778131"/>
          <a:ext cx="1260814" cy="557617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D681494A-53BB-CADE-2AC8-B391806633C5}"/>
              </a:ext>
            </a:extLst>
          </p:cNvPr>
          <p:cNvSpPr txBox="1"/>
          <p:nvPr/>
        </p:nvSpPr>
        <p:spPr>
          <a:xfrm>
            <a:off x="7733655" y="562687"/>
            <a:ext cx="1182255" cy="230832"/>
          </a:xfrm>
          <a:prstGeom prst="rect">
            <a:avLst/>
          </a:prstGeom>
          <a:noFill/>
        </p:spPr>
        <p:txBody>
          <a:bodyPr wrap="square" rtlCol="0">
            <a:spAutoFit/>
          </a:bodyPr>
          <a:lstStyle/>
          <a:p>
            <a:pPr algn="ctr"/>
            <a:r>
              <a:rPr lang="lv-LV" sz="900" b="1" dirty="0">
                <a:solidFill>
                  <a:srgbClr val="333333"/>
                </a:solidFill>
                <a:latin typeface="+mj-lt"/>
              </a:rPr>
              <a:t>Indekss*</a:t>
            </a:r>
            <a:endParaRPr lang="en-US" sz="900" b="1" dirty="0">
              <a:solidFill>
                <a:srgbClr val="333333"/>
              </a:solidFill>
              <a:latin typeface="+mj-lt"/>
            </a:endParaRPr>
          </a:p>
        </p:txBody>
      </p:sp>
      <p:graphicFrame>
        <p:nvGraphicFramePr>
          <p:cNvPr id="8" name="Group 24">
            <a:extLst>
              <a:ext uri="{FF2B5EF4-FFF2-40B4-BE49-F238E27FC236}">
                <a16:creationId xmlns:a16="http://schemas.microsoft.com/office/drawing/2014/main" id="{F2AFEA84-D09A-0EC2-4384-A00BA22BB029}"/>
              </a:ext>
            </a:extLst>
          </p:cNvPr>
          <p:cNvGraphicFramePr>
            <a:graphicFrameLocks noGrp="1"/>
          </p:cNvGraphicFramePr>
          <p:nvPr/>
        </p:nvGraphicFramePr>
        <p:xfrm>
          <a:off x="2030278" y="6425701"/>
          <a:ext cx="5370163" cy="246320"/>
        </p:xfrm>
        <a:graphic>
          <a:graphicData uri="http://schemas.openxmlformats.org/drawingml/2006/table">
            <a:tbl>
              <a:tblPr/>
              <a:tblGrid>
                <a:gridCol w="5370163">
                  <a:extLst>
                    <a:ext uri="{9D8B030D-6E8A-4147-A177-3AD203B41FA5}">
                      <a16:colId xmlns:a16="http://schemas.microsoft.com/office/drawing/2014/main" val="20000"/>
                    </a:ext>
                  </a:extLst>
                </a:gridCol>
              </a:tblGrid>
              <a:tr h="128239">
                <a:tc>
                  <a:txBody>
                    <a:body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lv-LV" sz="800" b="0" i="0" u="none" strike="noStrike" cap="none" normalizeH="0" baseline="0" dirty="0">
                        <a:ln>
                          <a:noFill/>
                        </a:ln>
                        <a:solidFill>
                          <a:srgbClr val="333333"/>
                        </a:solidFill>
                        <a:effectLst/>
                        <a:latin typeface="Verdana" pitchFamily="34" charset="0"/>
                        <a:ea typeface="Arial Unicode MS" pitchFamily="34" charset="-128"/>
                        <a:cs typeface="Arial Unicode MS" pitchFamily="34" charset="-128"/>
                      </a:endParaRP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18081">
                <a:tc>
                  <a:txBody>
                    <a:body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lv-LV" sz="800" b="0" i="0" u="none" strike="noStrike" cap="none" normalizeH="0" baseline="0" dirty="0">
                          <a:ln>
                            <a:noFill/>
                          </a:ln>
                          <a:solidFill>
                            <a:srgbClr val="333333"/>
                          </a:solidFill>
                          <a:effectLst/>
                          <a:latin typeface="Verdana" pitchFamily="34" charset="0"/>
                          <a:ea typeface="Arial Unicode MS" pitchFamily="34" charset="-128"/>
                          <a:cs typeface="Arial Unicode MS" pitchFamily="34" charset="-128"/>
                        </a:rPr>
                        <a:t>*Indekss - vidējais vērtējums skalā no -100 (nemaz nebaidās) līdz +100 (ļoti baidās)</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 name="TextBox 8">
            <a:extLst>
              <a:ext uri="{FF2B5EF4-FFF2-40B4-BE49-F238E27FC236}">
                <a16:creationId xmlns:a16="http://schemas.microsoft.com/office/drawing/2014/main" id="{00C725DD-55BA-5527-7DD7-9E59093AD706}"/>
              </a:ext>
            </a:extLst>
          </p:cNvPr>
          <p:cNvSpPr txBox="1"/>
          <p:nvPr/>
        </p:nvSpPr>
        <p:spPr>
          <a:xfrm>
            <a:off x="4335290" y="84307"/>
            <a:ext cx="3266629" cy="261610"/>
          </a:xfrm>
          <a:prstGeom prst="rect">
            <a:avLst/>
          </a:prstGeom>
          <a:noFill/>
        </p:spPr>
        <p:txBody>
          <a:bodyPr wrap="square" rtlCol="0">
            <a:spAutoFit/>
          </a:bodyPr>
          <a:lstStyle/>
          <a:p>
            <a:pPr algn="ctr"/>
            <a:r>
              <a:rPr lang="lv-LV" sz="1050" b="1" dirty="0">
                <a:solidFill>
                  <a:srgbClr val="000099"/>
                </a:solidFill>
              </a:rPr>
              <a:t>Gadījumi/ notikumi, no kuriem baidās salīdzinoši vairāk</a:t>
            </a:r>
            <a:endParaRPr lang="en-US" sz="1050" b="1" dirty="0">
              <a:solidFill>
                <a:srgbClr val="000099"/>
              </a:solidFill>
            </a:endParaRPr>
          </a:p>
        </p:txBody>
      </p:sp>
      <p:sp>
        <p:nvSpPr>
          <p:cNvPr id="10" name="Rectangle 23">
            <a:extLst>
              <a:ext uri="{FF2B5EF4-FFF2-40B4-BE49-F238E27FC236}">
                <a16:creationId xmlns:a16="http://schemas.microsoft.com/office/drawing/2014/main" id="{7AF85FA6-C6D6-1A17-CC5C-39CC8859F628}"/>
              </a:ext>
            </a:extLst>
          </p:cNvPr>
          <p:cNvSpPr>
            <a:spLocks noChangeArrowheads="1"/>
          </p:cNvSpPr>
          <p:nvPr/>
        </p:nvSpPr>
        <p:spPr bwMode="auto">
          <a:xfrm>
            <a:off x="6100449" y="384663"/>
            <a:ext cx="770179" cy="246221"/>
          </a:xfrm>
          <a:prstGeom prst="rect">
            <a:avLst/>
          </a:prstGeom>
          <a:noFill/>
          <a:ln w="9525">
            <a:noFill/>
            <a:miter lim="800000"/>
            <a:headEnd/>
            <a:tailEnd/>
          </a:ln>
        </p:spPr>
        <p:txBody>
          <a:bodyPr wrap="square" lIns="90000" rIns="90000">
            <a:spAutoFit/>
          </a:bodyPr>
          <a:lstStyle/>
          <a:p>
            <a:r>
              <a:rPr lang="lv-LV" sz="1000" b="1" dirty="0">
                <a:solidFill>
                  <a:srgbClr val="000000"/>
                </a:solidFill>
                <a:latin typeface="Calibri" pitchFamily="34" charset="0"/>
              </a:rPr>
              <a:t>2022 XII</a:t>
            </a:r>
            <a:endParaRPr lang="en-GB" sz="1000" b="1" dirty="0">
              <a:solidFill>
                <a:srgbClr val="000000"/>
              </a:solidFill>
              <a:latin typeface="Calibri" pitchFamily="34" charset="0"/>
            </a:endParaRPr>
          </a:p>
        </p:txBody>
      </p:sp>
      <p:sp>
        <p:nvSpPr>
          <p:cNvPr id="17" name="Rectangle 22">
            <a:extLst>
              <a:ext uri="{FF2B5EF4-FFF2-40B4-BE49-F238E27FC236}">
                <a16:creationId xmlns:a16="http://schemas.microsoft.com/office/drawing/2014/main" id="{3CF2A8E0-B994-072B-234A-AC026ADDB87D}"/>
              </a:ext>
            </a:extLst>
          </p:cNvPr>
          <p:cNvSpPr>
            <a:spLocks noChangeArrowheads="1"/>
          </p:cNvSpPr>
          <p:nvPr/>
        </p:nvSpPr>
        <p:spPr bwMode="auto">
          <a:xfrm>
            <a:off x="5706059" y="377438"/>
            <a:ext cx="185451" cy="187844"/>
          </a:xfrm>
          <a:prstGeom prst="rect">
            <a:avLst/>
          </a:prstGeom>
          <a:solidFill>
            <a:schemeClr val="accent6"/>
          </a:solidFill>
          <a:ln w="9525">
            <a:noFill/>
            <a:miter lim="800000"/>
            <a:headEnd/>
            <a:tailEnd/>
          </a:ln>
        </p:spPr>
        <p:txBody>
          <a:bodyPr wrap="none" anchor="ctr"/>
          <a:lstStyle/>
          <a:p>
            <a:endParaRPr lang="lv-LV" sz="1100">
              <a:latin typeface="Calibri" pitchFamily="34" charset="0"/>
            </a:endParaRPr>
          </a:p>
        </p:txBody>
      </p:sp>
      <p:sp>
        <p:nvSpPr>
          <p:cNvPr id="18" name="Rectangle 22">
            <a:extLst>
              <a:ext uri="{FF2B5EF4-FFF2-40B4-BE49-F238E27FC236}">
                <a16:creationId xmlns:a16="http://schemas.microsoft.com/office/drawing/2014/main" id="{28737770-FE2E-0415-3A4C-C232229E5A14}"/>
              </a:ext>
            </a:extLst>
          </p:cNvPr>
          <p:cNvSpPr>
            <a:spLocks noChangeArrowheads="1"/>
          </p:cNvSpPr>
          <p:nvPr/>
        </p:nvSpPr>
        <p:spPr bwMode="auto">
          <a:xfrm>
            <a:off x="5706059" y="615213"/>
            <a:ext cx="185451" cy="192495"/>
          </a:xfrm>
          <a:prstGeom prst="rect">
            <a:avLst/>
          </a:prstGeom>
          <a:solidFill>
            <a:schemeClr val="accent6">
              <a:lumMod val="40000"/>
              <a:lumOff val="60000"/>
            </a:schemeClr>
          </a:solidFill>
          <a:ln w="9525">
            <a:noFill/>
            <a:miter lim="800000"/>
            <a:headEnd/>
            <a:tailEnd/>
          </a:ln>
        </p:spPr>
        <p:txBody>
          <a:bodyPr wrap="none" anchor="ctr"/>
          <a:lstStyle/>
          <a:p>
            <a:endParaRPr lang="lv-LV" sz="1100">
              <a:latin typeface="Calibri" pitchFamily="34" charset="0"/>
            </a:endParaRPr>
          </a:p>
        </p:txBody>
      </p:sp>
      <p:sp>
        <p:nvSpPr>
          <p:cNvPr id="19" name="Rectangle 22">
            <a:extLst>
              <a:ext uri="{FF2B5EF4-FFF2-40B4-BE49-F238E27FC236}">
                <a16:creationId xmlns:a16="http://schemas.microsoft.com/office/drawing/2014/main" id="{02C5016F-61BA-DC6F-7FF9-8EC8A5CCB6F1}"/>
              </a:ext>
            </a:extLst>
          </p:cNvPr>
          <p:cNvSpPr>
            <a:spLocks noChangeArrowheads="1"/>
          </p:cNvSpPr>
          <p:nvPr/>
        </p:nvSpPr>
        <p:spPr bwMode="auto">
          <a:xfrm>
            <a:off x="5920451" y="380018"/>
            <a:ext cx="185451" cy="191497"/>
          </a:xfrm>
          <a:prstGeom prst="rect">
            <a:avLst/>
          </a:prstGeom>
          <a:solidFill>
            <a:schemeClr val="accent2"/>
          </a:solidFill>
          <a:ln w="9525">
            <a:noFill/>
            <a:miter lim="800000"/>
            <a:headEnd/>
            <a:tailEnd/>
          </a:ln>
        </p:spPr>
        <p:txBody>
          <a:bodyPr wrap="none" anchor="ctr"/>
          <a:lstStyle/>
          <a:p>
            <a:endParaRPr lang="lv-LV" sz="1100">
              <a:latin typeface="Calibri" pitchFamily="34" charset="0"/>
            </a:endParaRPr>
          </a:p>
        </p:txBody>
      </p:sp>
      <p:sp>
        <p:nvSpPr>
          <p:cNvPr id="20" name="Rectangle 22">
            <a:extLst>
              <a:ext uri="{FF2B5EF4-FFF2-40B4-BE49-F238E27FC236}">
                <a16:creationId xmlns:a16="http://schemas.microsoft.com/office/drawing/2014/main" id="{CC52FC97-EAAA-63AD-5FB9-3D2297191E1C}"/>
              </a:ext>
            </a:extLst>
          </p:cNvPr>
          <p:cNvSpPr>
            <a:spLocks noChangeArrowheads="1"/>
          </p:cNvSpPr>
          <p:nvPr/>
        </p:nvSpPr>
        <p:spPr bwMode="auto">
          <a:xfrm>
            <a:off x="5920451" y="612633"/>
            <a:ext cx="185451" cy="192495"/>
          </a:xfrm>
          <a:prstGeom prst="rect">
            <a:avLst/>
          </a:prstGeom>
          <a:solidFill>
            <a:schemeClr val="accent2">
              <a:lumMod val="40000"/>
              <a:lumOff val="60000"/>
            </a:schemeClr>
          </a:solidFill>
          <a:ln w="9525">
            <a:noFill/>
            <a:miter lim="800000"/>
            <a:headEnd/>
            <a:tailEnd/>
          </a:ln>
        </p:spPr>
        <p:txBody>
          <a:bodyPr wrap="none" anchor="ctr"/>
          <a:lstStyle/>
          <a:p>
            <a:endParaRPr lang="lv-LV" sz="1100">
              <a:latin typeface="Calibri" pitchFamily="34" charset="0"/>
            </a:endParaRPr>
          </a:p>
        </p:txBody>
      </p:sp>
      <p:sp>
        <p:nvSpPr>
          <p:cNvPr id="21" name="Rectangle 23">
            <a:extLst>
              <a:ext uri="{FF2B5EF4-FFF2-40B4-BE49-F238E27FC236}">
                <a16:creationId xmlns:a16="http://schemas.microsoft.com/office/drawing/2014/main" id="{1F35C5DC-1960-6F21-8B55-98D90B23849E}"/>
              </a:ext>
            </a:extLst>
          </p:cNvPr>
          <p:cNvSpPr>
            <a:spLocks noChangeArrowheads="1"/>
          </p:cNvSpPr>
          <p:nvPr/>
        </p:nvSpPr>
        <p:spPr bwMode="auto">
          <a:xfrm>
            <a:off x="6097869" y="575808"/>
            <a:ext cx="770179" cy="246221"/>
          </a:xfrm>
          <a:prstGeom prst="rect">
            <a:avLst/>
          </a:prstGeom>
          <a:noFill/>
          <a:ln w="9525">
            <a:noFill/>
            <a:miter lim="800000"/>
            <a:headEnd/>
            <a:tailEnd/>
          </a:ln>
        </p:spPr>
        <p:txBody>
          <a:bodyPr wrap="square" lIns="90000" rIns="90000">
            <a:spAutoFit/>
          </a:bodyPr>
          <a:lstStyle/>
          <a:p>
            <a:r>
              <a:rPr lang="lv-LV" sz="1000" b="1" dirty="0">
                <a:solidFill>
                  <a:srgbClr val="000000"/>
                </a:solidFill>
                <a:latin typeface="Calibri" pitchFamily="34" charset="0"/>
              </a:rPr>
              <a:t>2021 XI</a:t>
            </a:r>
            <a:endParaRPr lang="en-GB" sz="1000" b="1" dirty="0">
              <a:solidFill>
                <a:srgbClr val="000000"/>
              </a:solidFill>
              <a:latin typeface="Calibri" pitchFamily="34" charset="0"/>
            </a:endParaRPr>
          </a:p>
        </p:txBody>
      </p:sp>
    </p:spTree>
    <p:extLst>
      <p:ext uri="{BB962C8B-B14F-4D97-AF65-F5344CB8AC3E}">
        <p14:creationId xmlns:p14="http://schemas.microsoft.com/office/powerpoint/2010/main" val="30356682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31E1ED8-0871-275A-3E24-010E2DB1F7B4}"/>
              </a:ext>
            </a:extLst>
          </p:cNvPr>
          <p:cNvGraphicFramePr/>
          <p:nvPr>
            <p:extLst>
              <p:ext uri="{D42A27DB-BD31-4B8C-83A1-F6EECF244321}">
                <p14:modId xmlns:p14="http://schemas.microsoft.com/office/powerpoint/2010/main" val="646315056"/>
              </p:ext>
            </p:extLst>
          </p:nvPr>
        </p:nvGraphicFramePr>
        <p:xfrm>
          <a:off x="604434" y="565690"/>
          <a:ext cx="6997485" cy="571887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4">
            <a:extLst>
              <a:ext uri="{FF2B5EF4-FFF2-40B4-BE49-F238E27FC236}">
                <a16:creationId xmlns:a16="http://schemas.microsoft.com/office/drawing/2014/main" id="{FD0928C0-0680-3AA2-FC93-8BBBD6328637}"/>
              </a:ext>
            </a:extLst>
          </p:cNvPr>
          <p:cNvSpPr txBox="1">
            <a:spLocks/>
          </p:cNvSpPr>
          <p:nvPr/>
        </p:nvSpPr>
        <p:spPr>
          <a:xfrm>
            <a:off x="250165" y="409474"/>
            <a:ext cx="8744303" cy="291166"/>
          </a:xfrm>
          <a:prstGeom prst="rect">
            <a:avLst/>
          </a:prstGeom>
        </p:spPr>
        <p:txBody>
          <a:bodyPr/>
          <a:lstStyle/>
          <a:p>
            <a:pPr marL="342900" indent="-342900" eaLnBrk="0" hangingPunct="0">
              <a:spcBef>
                <a:spcPct val="20000"/>
              </a:spcBef>
              <a:defRPr/>
            </a:pPr>
            <a:r>
              <a:rPr lang="lv-LV" sz="1100" dirty="0">
                <a:latin typeface="+mn-lt"/>
              </a:rPr>
              <a:t>No kā Jūs baidāties savā personiskajā dzīvē un cik lielā mērā?</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itle 12">
            <a:extLst>
              <a:ext uri="{FF2B5EF4-FFF2-40B4-BE49-F238E27FC236}">
                <a16:creationId xmlns:a16="http://schemas.microsoft.com/office/drawing/2014/main" id="{F5D3D3CA-CD36-CCEB-8427-786CBF4BB6EB}"/>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Iedzīvotāju drošības sajūta </a:t>
            </a:r>
          </a:p>
        </p:txBody>
      </p:sp>
      <p:graphicFrame>
        <p:nvGraphicFramePr>
          <p:cNvPr id="5" name="Chart 4">
            <a:extLst>
              <a:ext uri="{FF2B5EF4-FFF2-40B4-BE49-F238E27FC236}">
                <a16:creationId xmlns:a16="http://schemas.microsoft.com/office/drawing/2014/main" id="{147C4143-876B-4B19-10FF-08720C9E764D}"/>
              </a:ext>
            </a:extLst>
          </p:cNvPr>
          <p:cNvGraphicFramePr/>
          <p:nvPr/>
        </p:nvGraphicFramePr>
        <p:xfrm>
          <a:off x="7698275" y="708390"/>
          <a:ext cx="1296194" cy="557617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3CBBDE4-DD3E-77B3-EC45-17B949CD19BA}"/>
              </a:ext>
            </a:extLst>
          </p:cNvPr>
          <p:cNvSpPr txBox="1"/>
          <p:nvPr/>
        </p:nvSpPr>
        <p:spPr>
          <a:xfrm>
            <a:off x="7733655" y="492946"/>
            <a:ext cx="1182255" cy="230832"/>
          </a:xfrm>
          <a:prstGeom prst="rect">
            <a:avLst/>
          </a:prstGeom>
          <a:noFill/>
        </p:spPr>
        <p:txBody>
          <a:bodyPr wrap="square" rtlCol="0">
            <a:spAutoFit/>
          </a:bodyPr>
          <a:lstStyle/>
          <a:p>
            <a:pPr algn="ctr"/>
            <a:r>
              <a:rPr lang="lv-LV" sz="900" b="1" dirty="0">
                <a:solidFill>
                  <a:srgbClr val="333333"/>
                </a:solidFill>
                <a:latin typeface="+mj-lt"/>
              </a:rPr>
              <a:t>Indekss*</a:t>
            </a:r>
            <a:endParaRPr lang="en-US" sz="900" b="1" dirty="0">
              <a:solidFill>
                <a:srgbClr val="333333"/>
              </a:solidFill>
              <a:latin typeface="+mj-lt"/>
            </a:endParaRPr>
          </a:p>
        </p:txBody>
      </p:sp>
      <p:graphicFrame>
        <p:nvGraphicFramePr>
          <p:cNvPr id="7" name="Group 24">
            <a:extLst>
              <a:ext uri="{FF2B5EF4-FFF2-40B4-BE49-F238E27FC236}">
                <a16:creationId xmlns:a16="http://schemas.microsoft.com/office/drawing/2014/main" id="{C9673E3C-06AD-0619-977D-7A7317C1AA3E}"/>
              </a:ext>
            </a:extLst>
          </p:cNvPr>
          <p:cNvGraphicFramePr>
            <a:graphicFrameLocks noGrp="1"/>
          </p:cNvGraphicFramePr>
          <p:nvPr/>
        </p:nvGraphicFramePr>
        <p:xfrm>
          <a:off x="2030278" y="6425701"/>
          <a:ext cx="5370163" cy="246320"/>
        </p:xfrm>
        <a:graphic>
          <a:graphicData uri="http://schemas.openxmlformats.org/drawingml/2006/table">
            <a:tbl>
              <a:tblPr/>
              <a:tblGrid>
                <a:gridCol w="5370163">
                  <a:extLst>
                    <a:ext uri="{9D8B030D-6E8A-4147-A177-3AD203B41FA5}">
                      <a16:colId xmlns:a16="http://schemas.microsoft.com/office/drawing/2014/main" val="20000"/>
                    </a:ext>
                  </a:extLst>
                </a:gridCol>
              </a:tblGrid>
              <a:tr h="128239">
                <a:tc>
                  <a:txBody>
                    <a:body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lv-LV" sz="800" b="0" i="0" u="none" strike="noStrike" cap="none" normalizeH="0" baseline="0" dirty="0">
                        <a:ln>
                          <a:noFill/>
                        </a:ln>
                        <a:solidFill>
                          <a:srgbClr val="333333"/>
                        </a:solidFill>
                        <a:effectLst/>
                        <a:latin typeface="Verdana" pitchFamily="34" charset="0"/>
                        <a:ea typeface="Arial Unicode MS" pitchFamily="34" charset="-128"/>
                        <a:cs typeface="Arial Unicode MS" pitchFamily="34" charset="-128"/>
                      </a:endParaRP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18081">
                <a:tc>
                  <a:txBody>
                    <a:body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lv-LV" sz="800" b="0" i="0" u="none" strike="noStrike" cap="none" normalizeH="0" baseline="0" dirty="0">
                          <a:ln>
                            <a:noFill/>
                          </a:ln>
                          <a:solidFill>
                            <a:srgbClr val="333333"/>
                          </a:solidFill>
                          <a:effectLst/>
                          <a:latin typeface="Verdana" pitchFamily="34" charset="0"/>
                          <a:ea typeface="Arial Unicode MS" pitchFamily="34" charset="-128"/>
                          <a:cs typeface="Arial Unicode MS" pitchFamily="34" charset="-128"/>
                        </a:rPr>
                        <a:t>*Indekss - vidējais vērtējums skalā no -100 (nemaz nebaidās) līdz +100 (ļoti baidās)</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 name="TextBox 7">
            <a:extLst>
              <a:ext uri="{FF2B5EF4-FFF2-40B4-BE49-F238E27FC236}">
                <a16:creationId xmlns:a16="http://schemas.microsoft.com/office/drawing/2014/main" id="{A185AC1C-976F-6B99-A761-D6CB4185916D}"/>
              </a:ext>
            </a:extLst>
          </p:cNvPr>
          <p:cNvSpPr txBox="1"/>
          <p:nvPr/>
        </p:nvSpPr>
        <p:spPr>
          <a:xfrm>
            <a:off x="4292161" y="105489"/>
            <a:ext cx="3398365" cy="253916"/>
          </a:xfrm>
          <a:prstGeom prst="rect">
            <a:avLst/>
          </a:prstGeom>
          <a:noFill/>
        </p:spPr>
        <p:txBody>
          <a:bodyPr wrap="square" rtlCol="0">
            <a:spAutoFit/>
          </a:bodyPr>
          <a:lstStyle/>
          <a:p>
            <a:pPr algn="ctr"/>
            <a:r>
              <a:rPr lang="lv-LV" sz="1050" b="1" dirty="0">
                <a:solidFill>
                  <a:srgbClr val="000099"/>
                </a:solidFill>
              </a:rPr>
              <a:t>Gadījumi/ notikumi, no kuriem baidās salīdzinoši mazāk</a:t>
            </a:r>
            <a:endParaRPr lang="en-US" sz="1050" b="1" dirty="0">
              <a:solidFill>
                <a:srgbClr val="000099"/>
              </a:solidFill>
            </a:endParaRPr>
          </a:p>
        </p:txBody>
      </p:sp>
      <p:sp>
        <p:nvSpPr>
          <p:cNvPr id="9" name="Rectangle 23">
            <a:extLst>
              <a:ext uri="{FF2B5EF4-FFF2-40B4-BE49-F238E27FC236}">
                <a16:creationId xmlns:a16="http://schemas.microsoft.com/office/drawing/2014/main" id="{6850187A-416E-DBAA-D20D-0A247D924872}"/>
              </a:ext>
            </a:extLst>
          </p:cNvPr>
          <p:cNvSpPr>
            <a:spLocks noChangeArrowheads="1"/>
          </p:cNvSpPr>
          <p:nvPr/>
        </p:nvSpPr>
        <p:spPr bwMode="auto">
          <a:xfrm>
            <a:off x="6100449" y="384663"/>
            <a:ext cx="770179" cy="246221"/>
          </a:xfrm>
          <a:prstGeom prst="rect">
            <a:avLst/>
          </a:prstGeom>
          <a:noFill/>
          <a:ln w="9525">
            <a:noFill/>
            <a:miter lim="800000"/>
            <a:headEnd/>
            <a:tailEnd/>
          </a:ln>
        </p:spPr>
        <p:txBody>
          <a:bodyPr wrap="square" lIns="90000" rIns="90000">
            <a:spAutoFit/>
          </a:bodyPr>
          <a:lstStyle/>
          <a:p>
            <a:r>
              <a:rPr lang="lv-LV" sz="1000" b="1" dirty="0">
                <a:solidFill>
                  <a:srgbClr val="000000"/>
                </a:solidFill>
                <a:latin typeface="Calibri" pitchFamily="34" charset="0"/>
              </a:rPr>
              <a:t>2022 XII</a:t>
            </a:r>
            <a:endParaRPr lang="en-GB" sz="1000" b="1" dirty="0">
              <a:solidFill>
                <a:srgbClr val="000000"/>
              </a:solidFill>
              <a:latin typeface="Calibri" pitchFamily="34" charset="0"/>
            </a:endParaRPr>
          </a:p>
        </p:txBody>
      </p:sp>
      <p:sp>
        <p:nvSpPr>
          <p:cNvPr id="10" name="Rectangle 22">
            <a:extLst>
              <a:ext uri="{FF2B5EF4-FFF2-40B4-BE49-F238E27FC236}">
                <a16:creationId xmlns:a16="http://schemas.microsoft.com/office/drawing/2014/main" id="{BF4008AF-EDB4-3E48-3107-F21C8BE865A0}"/>
              </a:ext>
            </a:extLst>
          </p:cNvPr>
          <p:cNvSpPr>
            <a:spLocks noChangeArrowheads="1"/>
          </p:cNvSpPr>
          <p:nvPr/>
        </p:nvSpPr>
        <p:spPr bwMode="auto">
          <a:xfrm>
            <a:off x="5706059" y="377438"/>
            <a:ext cx="185451" cy="187844"/>
          </a:xfrm>
          <a:prstGeom prst="rect">
            <a:avLst/>
          </a:prstGeom>
          <a:solidFill>
            <a:schemeClr val="accent6"/>
          </a:solidFill>
          <a:ln w="9525">
            <a:noFill/>
            <a:miter lim="800000"/>
            <a:headEnd/>
            <a:tailEnd/>
          </a:ln>
        </p:spPr>
        <p:txBody>
          <a:bodyPr wrap="none" anchor="ctr"/>
          <a:lstStyle/>
          <a:p>
            <a:endParaRPr lang="lv-LV" sz="1100">
              <a:latin typeface="Calibri" pitchFamily="34" charset="0"/>
            </a:endParaRPr>
          </a:p>
        </p:txBody>
      </p:sp>
      <p:sp>
        <p:nvSpPr>
          <p:cNvPr id="11" name="Rectangle 22">
            <a:extLst>
              <a:ext uri="{FF2B5EF4-FFF2-40B4-BE49-F238E27FC236}">
                <a16:creationId xmlns:a16="http://schemas.microsoft.com/office/drawing/2014/main" id="{C2833404-1C8A-232B-B1CB-DDC8C27AEFE6}"/>
              </a:ext>
            </a:extLst>
          </p:cNvPr>
          <p:cNvSpPr>
            <a:spLocks noChangeArrowheads="1"/>
          </p:cNvSpPr>
          <p:nvPr/>
        </p:nvSpPr>
        <p:spPr bwMode="auto">
          <a:xfrm>
            <a:off x="5706059" y="615213"/>
            <a:ext cx="185451" cy="192495"/>
          </a:xfrm>
          <a:prstGeom prst="rect">
            <a:avLst/>
          </a:prstGeom>
          <a:solidFill>
            <a:schemeClr val="accent6">
              <a:lumMod val="40000"/>
              <a:lumOff val="60000"/>
            </a:schemeClr>
          </a:solidFill>
          <a:ln w="9525">
            <a:noFill/>
            <a:miter lim="800000"/>
            <a:headEnd/>
            <a:tailEnd/>
          </a:ln>
        </p:spPr>
        <p:txBody>
          <a:bodyPr wrap="none" anchor="ctr"/>
          <a:lstStyle/>
          <a:p>
            <a:endParaRPr lang="lv-LV" sz="1100">
              <a:latin typeface="Calibri" pitchFamily="34" charset="0"/>
            </a:endParaRPr>
          </a:p>
        </p:txBody>
      </p:sp>
      <p:sp>
        <p:nvSpPr>
          <p:cNvPr id="12" name="Rectangle 22">
            <a:extLst>
              <a:ext uri="{FF2B5EF4-FFF2-40B4-BE49-F238E27FC236}">
                <a16:creationId xmlns:a16="http://schemas.microsoft.com/office/drawing/2014/main" id="{FFF32C2D-2190-F01F-83FB-FF3BDA471B5E}"/>
              </a:ext>
            </a:extLst>
          </p:cNvPr>
          <p:cNvSpPr>
            <a:spLocks noChangeArrowheads="1"/>
          </p:cNvSpPr>
          <p:nvPr/>
        </p:nvSpPr>
        <p:spPr bwMode="auto">
          <a:xfrm>
            <a:off x="5920451" y="380018"/>
            <a:ext cx="185451" cy="191497"/>
          </a:xfrm>
          <a:prstGeom prst="rect">
            <a:avLst/>
          </a:prstGeom>
          <a:solidFill>
            <a:schemeClr val="accent2"/>
          </a:solidFill>
          <a:ln w="9525">
            <a:noFill/>
            <a:miter lim="800000"/>
            <a:headEnd/>
            <a:tailEnd/>
          </a:ln>
        </p:spPr>
        <p:txBody>
          <a:bodyPr wrap="none" anchor="ctr"/>
          <a:lstStyle/>
          <a:p>
            <a:endParaRPr lang="lv-LV" sz="1100">
              <a:latin typeface="Calibri" pitchFamily="34" charset="0"/>
            </a:endParaRPr>
          </a:p>
        </p:txBody>
      </p:sp>
      <p:sp>
        <p:nvSpPr>
          <p:cNvPr id="13" name="Rectangle 22">
            <a:extLst>
              <a:ext uri="{FF2B5EF4-FFF2-40B4-BE49-F238E27FC236}">
                <a16:creationId xmlns:a16="http://schemas.microsoft.com/office/drawing/2014/main" id="{3A5BDB46-DFAF-2BF1-86E7-4F9CE1E12EB6}"/>
              </a:ext>
            </a:extLst>
          </p:cNvPr>
          <p:cNvSpPr>
            <a:spLocks noChangeArrowheads="1"/>
          </p:cNvSpPr>
          <p:nvPr/>
        </p:nvSpPr>
        <p:spPr bwMode="auto">
          <a:xfrm>
            <a:off x="5920451" y="612633"/>
            <a:ext cx="185451" cy="192495"/>
          </a:xfrm>
          <a:prstGeom prst="rect">
            <a:avLst/>
          </a:prstGeom>
          <a:solidFill>
            <a:schemeClr val="accent2">
              <a:lumMod val="40000"/>
              <a:lumOff val="60000"/>
            </a:schemeClr>
          </a:solidFill>
          <a:ln w="9525">
            <a:noFill/>
            <a:miter lim="800000"/>
            <a:headEnd/>
            <a:tailEnd/>
          </a:ln>
        </p:spPr>
        <p:txBody>
          <a:bodyPr wrap="none" anchor="ctr"/>
          <a:lstStyle/>
          <a:p>
            <a:endParaRPr lang="lv-LV" sz="1100">
              <a:latin typeface="Calibri" pitchFamily="34" charset="0"/>
            </a:endParaRPr>
          </a:p>
        </p:txBody>
      </p:sp>
      <p:sp>
        <p:nvSpPr>
          <p:cNvPr id="14" name="Rectangle 23">
            <a:extLst>
              <a:ext uri="{FF2B5EF4-FFF2-40B4-BE49-F238E27FC236}">
                <a16:creationId xmlns:a16="http://schemas.microsoft.com/office/drawing/2014/main" id="{BAB353B3-D7BA-3778-C95D-6D607A2F35AE}"/>
              </a:ext>
            </a:extLst>
          </p:cNvPr>
          <p:cNvSpPr>
            <a:spLocks noChangeArrowheads="1"/>
          </p:cNvSpPr>
          <p:nvPr/>
        </p:nvSpPr>
        <p:spPr bwMode="auto">
          <a:xfrm>
            <a:off x="6097869" y="575808"/>
            <a:ext cx="770179" cy="246221"/>
          </a:xfrm>
          <a:prstGeom prst="rect">
            <a:avLst/>
          </a:prstGeom>
          <a:noFill/>
          <a:ln w="9525">
            <a:noFill/>
            <a:miter lim="800000"/>
            <a:headEnd/>
            <a:tailEnd/>
          </a:ln>
        </p:spPr>
        <p:txBody>
          <a:bodyPr wrap="square" lIns="90000" rIns="90000">
            <a:spAutoFit/>
          </a:bodyPr>
          <a:lstStyle/>
          <a:p>
            <a:r>
              <a:rPr lang="lv-LV" sz="1000" b="1" dirty="0">
                <a:solidFill>
                  <a:srgbClr val="000000"/>
                </a:solidFill>
                <a:latin typeface="Calibri" pitchFamily="34" charset="0"/>
              </a:rPr>
              <a:t>2021 XI</a:t>
            </a:r>
            <a:endParaRPr lang="en-GB" sz="1000" b="1" dirty="0">
              <a:solidFill>
                <a:srgbClr val="000000"/>
              </a:solidFill>
              <a:latin typeface="Calibri" pitchFamily="34" charset="0"/>
            </a:endParaRPr>
          </a:p>
        </p:txBody>
      </p:sp>
    </p:spTree>
    <p:extLst>
      <p:ext uri="{BB962C8B-B14F-4D97-AF65-F5344CB8AC3E}">
        <p14:creationId xmlns:p14="http://schemas.microsoft.com/office/powerpoint/2010/main" val="35634846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707275-81DF-7CCA-5E5E-EA91A6239B2F}"/>
              </a:ext>
            </a:extLst>
          </p:cNvPr>
          <p:cNvSpPr>
            <a:spLocks noChangeArrowheads="1"/>
          </p:cNvSpPr>
          <p:nvPr/>
        </p:nvSpPr>
        <p:spPr bwMode="auto">
          <a:xfrm>
            <a:off x="683568" y="332656"/>
            <a:ext cx="8064896" cy="5739532"/>
          </a:xfrm>
          <a:prstGeom prst="rect">
            <a:avLst/>
          </a:prstGeom>
          <a:noFill/>
          <a:ln w="9525">
            <a:noFill/>
            <a:miter lim="800000"/>
            <a:headEnd/>
            <a:tailEnd/>
          </a:ln>
        </p:spPr>
        <p:txBody>
          <a:bodyPr/>
          <a:lstStyle/>
          <a:p>
            <a:pPr marL="0" lvl="1">
              <a:lnSpc>
                <a:spcPct val="120000"/>
              </a:lnSpc>
              <a:spcBef>
                <a:spcPct val="60000"/>
              </a:spcBef>
              <a:buClr>
                <a:srgbClr val="CC3300"/>
              </a:buClr>
            </a:pPr>
            <a:r>
              <a:rPr lang="lv-LV" altLang="lv-LV" sz="2000" dirty="0">
                <a:latin typeface="+mj-lt"/>
                <a:ea typeface="+mj-ea"/>
                <a:cs typeface="+mj-cs"/>
              </a:rPr>
              <a:t>Kontaktinformācija:</a:t>
            </a:r>
          </a:p>
          <a:p>
            <a:pPr marL="0" lvl="1">
              <a:spcBef>
                <a:spcPts val="0"/>
              </a:spcBef>
              <a:buClr>
                <a:srgbClr val="CC3300"/>
              </a:buClr>
            </a:pPr>
            <a:endParaRPr lang="lv-LV" altLang="lv-LV" sz="1200" b="1" dirty="0">
              <a:solidFill>
                <a:schemeClr val="tx1">
                  <a:lumMod val="65000"/>
                  <a:lumOff val="35000"/>
                </a:schemeClr>
              </a:solidFill>
              <a:latin typeface="Calibri" pitchFamily="34" charset="0"/>
            </a:endParaRPr>
          </a:p>
          <a:p>
            <a:pPr marL="0" lvl="1">
              <a:spcBef>
                <a:spcPts val="0"/>
              </a:spcBef>
              <a:buClr>
                <a:srgbClr val="CC3300"/>
              </a:buClr>
            </a:pPr>
            <a:endParaRPr lang="lv-LV" altLang="lv-LV" sz="1200" b="1" dirty="0">
              <a:solidFill>
                <a:schemeClr val="tx1">
                  <a:lumMod val="65000"/>
                  <a:lumOff val="35000"/>
                </a:schemeClr>
              </a:solidFill>
              <a:latin typeface="Calibri" pitchFamily="34" charset="0"/>
            </a:endParaRPr>
          </a:p>
          <a:p>
            <a:pPr marL="0" lvl="1">
              <a:spcBef>
                <a:spcPts val="0"/>
              </a:spcBef>
              <a:buClr>
                <a:srgbClr val="CC3300"/>
              </a:buClr>
            </a:pPr>
            <a:endParaRPr lang="lv-LV" altLang="lv-LV" sz="1200" b="1" dirty="0">
              <a:solidFill>
                <a:schemeClr val="tx1">
                  <a:lumMod val="65000"/>
                  <a:lumOff val="35000"/>
                </a:schemeClr>
              </a:solidFill>
              <a:latin typeface="Calibri" pitchFamily="34" charset="0"/>
            </a:endParaRPr>
          </a:p>
          <a:p>
            <a:pPr marL="0" lvl="1">
              <a:spcBef>
                <a:spcPts val="0"/>
              </a:spcBef>
              <a:buClr>
                <a:srgbClr val="CC3300"/>
              </a:buClr>
            </a:pPr>
            <a:r>
              <a:rPr lang="lv-LV" altLang="lv-LV" sz="1400" b="1" dirty="0">
                <a:solidFill>
                  <a:schemeClr val="tx1">
                    <a:lumMod val="65000"/>
                    <a:lumOff val="35000"/>
                  </a:schemeClr>
                </a:solidFill>
                <a:latin typeface="Calibri" pitchFamily="34" charset="0"/>
              </a:rPr>
              <a:t>Tirgus un sociālo pētījumu centrs «Latvijas Fakti»</a:t>
            </a:r>
          </a:p>
          <a:p>
            <a:pPr marL="0" lvl="1">
              <a:spcBef>
                <a:spcPts val="0"/>
              </a:spcBef>
              <a:buClr>
                <a:srgbClr val="CC3300"/>
              </a:buClr>
            </a:pPr>
            <a:r>
              <a:rPr lang="lv-LV" altLang="lv-LV" sz="1400" dirty="0">
                <a:solidFill>
                  <a:schemeClr val="tx1">
                    <a:lumMod val="65000"/>
                    <a:lumOff val="35000"/>
                  </a:schemeClr>
                </a:solidFill>
                <a:latin typeface="Calibri" pitchFamily="34" charset="0"/>
              </a:rPr>
              <a:t>Adrese:	Bruņinieku iela 8a-5, Rīga, LV-1010</a:t>
            </a:r>
          </a:p>
          <a:p>
            <a:pPr marL="0" lvl="1">
              <a:spcBef>
                <a:spcPts val="0"/>
              </a:spcBef>
              <a:buClr>
                <a:srgbClr val="CC3300"/>
              </a:buClr>
            </a:pPr>
            <a:r>
              <a:rPr lang="lv-LV" altLang="lv-LV" sz="1400" dirty="0">
                <a:solidFill>
                  <a:schemeClr val="tx1">
                    <a:lumMod val="65000"/>
                    <a:lumOff val="35000"/>
                  </a:schemeClr>
                </a:solidFill>
                <a:latin typeface="Calibri" pitchFamily="34" charset="0"/>
              </a:rPr>
              <a:t>web:	</a:t>
            </a:r>
            <a:r>
              <a:rPr lang="lv-LV" altLang="lv-LV" sz="1400" dirty="0">
                <a:solidFill>
                  <a:schemeClr val="tx1">
                    <a:lumMod val="65000"/>
                    <a:lumOff val="35000"/>
                  </a:schemeClr>
                </a:solidFill>
                <a:latin typeface="Calibri" pitchFamily="34" charset="0"/>
                <a:hlinkClick r:id="rId2"/>
              </a:rPr>
              <a:t>www.latvianfacts.lv</a:t>
            </a:r>
            <a:r>
              <a:rPr lang="lv-LV" altLang="lv-LV" sz="1400" dirty="0">
                <a:solidFill>
                  <a:schemeClr val="tx1">
                    <a:lumMod val="65000"/>
                    <a:lumOff val="35000"/>
                  </a:schemeClr>
                </a:solidFill>
                <a:latin typeface="Calibri" pitchFamily="34" charset="0"/>
              </a:rPr>
              <a:t> </a:t>
            </a:r>
          </a:p>
          <a:p>
            <a:pPr marL="0" lvl="1">
              <a:lnSpc>
                <a:spcPct val="120000"/>
              </a:lnSpc>
              <a:spcBef>
                <a:spcPct val="60000"/>
              </a:spcBef>
              <a:buClr>
                <a:srgbClr val="CC3300"/>
              </a:buClr>
            </a:pPr>
            <a:endParaRPr lang="lv-LV" altLang="lv-LV" sz="1400" b="1" dirty="0">
              <a:solidFill>
                <a:srgbClr val="000000"/>
              </a:solidFill>
              <a:latin typeface="Calibri" pitchFamily="34" charset="0"/>
            </a:endParaRPr>
          </a:p>
          <a:p>
            <a:pPr marL="0" lvl="1">
              <a:spcBef>
                <a:spcPts val="0"/>
              </a:spcBef>
              <a:buClr>
                <a:srgbClr val="CC3300"/>
              </a:buClr>
            </a:pPr>
            <a:endParaRPr lang="lv-LV" altLang="lv-LV" sz="1400" b="1" dirty="0">
              <a:solidFill>
                <a:schemeClr val="tx1">
                  <a:lumMod val="65000"/>
                  <a:lumOff val="35000"/>
                </a:schemeClr>
              </a:solidFill>
              <a:latin typeface="Calibri" pitchFamily="34" charset="0"/>
            </a:endParaRPr>
          </a:p>
          <a:p>
            <a:pPr marL="0" lvl="1">
              <a:lnSpc>
                <a:spcPct val="120000"/>
              </a:lnSpc>
              <a:spcBef>
                <a:spcPct val="60000"/>
              </a:spcBef>
              <a:buClr>
                <a:srgbClr val="CC3300"/>
              </a:buClr>
            </a:pPr>
            <a:endParaRPr lang="lv-LV" altLang="lv-LV" sz="1200" b="1" dirty="0">
              <a:solidFill>
                <a:srgbClr val="000000"/>
              </a:solidFill>
              <a:latin typeface="Calibri" pitchFamily="34" charset="0"/>
            </a:endParaRPr>
          </a:p>
        </p:txBody>
      </p:sp>
      <p:pic>
        <p:nvPicPr>
          <p:cNvPr id="3" name="Picture 2">
            <a:extLst>
              <a:ext uri="{FF2B5EF4-FFF2-40B4-BE49-F238E27FC236}">
                <a16:creationId xmlns:a16="http://schemas.microsoft.com/office/drawing/2014/main" id="{D3A53292-D840-62F7-4F63-DB4E1DAC88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2785" y="1069547"/>
            <a:ext cx="2573310" cy="862031"/>
          </a:xfrm>
          <a:prstGeom prst="rect">
            <a:avLst/>
          </a:prstGeom>
        </p:spPr>
      </p:pic>
    </p:spTree>
    <p:extLst>
      <p:ext uri="{BB962C8B-B14F-4D97-AF65-F5344CB8AC3E}">
        <p14:creationId xmlns:p14="http://schemas.microsoft.com/office/powerpoint/2010/main" val="932903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9BB965-B421-119B-EB4C-8B0A16FB8DE0}"/>
              </a:ext>
            </a:extLst>
          </p:cNvPr>
          <p:cNvSpPr txBox="1"/>
          <p:nvPr/>
        </p:nvSpPr>
        <p:spPr>
          <a:xfrm>
            <a:off x="978318" y="4365104"/>
            <a:ext cx="6388287" cy="261610"/>
          </a:xfrm>
          <a:prstGeom prst="rect">
            <a:avLst/>
          </a:prstGeom>
          <a:noFill/>
        </p:spPr>
        <p:txBody>
          <a:bodyPr wrap="none" rtlCol="0">
            <a:spAutoFit/>
          </a:bodyPr>
          <a:lstStyle/>
          <a:p>
            <a:r>
              <a:rPr lang="lv-LV" sz="1100" dirty="0"/>
              <a:t>Lietojot pētījuma rezultātu statistiskās kļūdas noteikšanas tabulu, par kopējās izlases bāzi jāpieņem n = 1000.</a:t>
            </a:r>
          </a:p>
        </p:txBody>
      </p:sp>
      <p:sp>
        <p:nvSpPr>
          <p:cNvPr id="3" name="TextBox 2">
            <a:extLst>
              <a:ext uri="{FF2B5EF4-FFF2-40B4-BE49-F238E27FC236}">
                <a16:creationId xmlns:a16="http://schemas.microsoft.com/office/drawing/2014/main" id="{68F2E26C-BBB3-CE8B-1EE4-E473D0C602E6}"/>
              </a:ext>
            </a:extLst>
          </p:cNvPr>
          <p:cNvSpPr txBox="1"/>
          <p:nvPr/>
        </p:nvSpPr>
        <p:spPr>
          <a:xfrm>
            <a:off x="1152889" y="5271326"/>
            <a:ext cx="3406702" cy="261610"/>
          </a:xfrm>
          <a:prstGeom prst="rect">
            <a:avLst/>
          </a:prstGeom>
          <a:noFill/>
        </p:spPr>
        <p:txBody>
          <a:bodyPr wrap="none" rtlCol="0">
            <a:spAutoFit/>
          </a:bodyPr>
          <a:lstStyle/>
          <a:p>
            <a:r>
              <a:rPr lang="lv-LV" sz="1100" dirty="0"/>
              <a:t>= atbilžu sadalījums procentos %; n = respondentu skaits</a:t>
            </a:r>
          </a:p>
        </p:txBody>
      </p:sp>
      <p:sp>
        <p:nvSpPr>
          <p:cNvPr id="4" name="Rectangle 4">
            <a:extLst>
              <a:ext uri="{FF2B5EF4-FFF2-40B4-BE49-F238E27FC236}">
                <a16:creationId xmlns:a16="http://schemas.microsoft.com/office/drawing/2014/main" id="{AA2BDBC2-1C07-6BA7-B3CA-17033DCDECF0}"/>
              </a:ext>
            </a:extLst>
          </p:cNvPr>
          <p:cNvSpPr>
            <a:spLocks noChangeArrowheads="1"/>
          </p:cNvSpPr>
          <p:nvPr/>
        </p:nvSpPr>
        <p:spPr bwMode="auto">
          <a:xfrm>
            <a:off x="0" y="90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
        <p:nvSpPr>
          <p:cNvPr id="5" name="TextBox 4">
            <a:extLst>
              <a:ext uri="{FF2B5EF4-FFF2-40B4-BE49-F238E27FC236}">
                <a16:creationId xmlns:a16="http://schemas.microsoft.com/office/drawing/2014/main" id="{7EE26607-BE62-59C7-2A5E-1A335E2419BC}"/>
              </a:ext>
            </a:extLst>
          </p:cNvPr>
          <p:cNvSpPr txBox="1"/>
          <p:nvPr/>
        </p:nvSpPr>
        <p:spPr>
          <a:xfrm>
            <a:off x="978318" y="4606734"/>
            <a:ext cx="4993675" cy="261610"/>
          </a:xfrm>
          <a:prstGeom prst="rect">
            <a:avLst/>
          </a:prstGeom>
          <a:noFill/>
        </p:spPr>
        <p:txBody>
          <a:bodyPr wrap="none" rtlCol="0">
            <a:spAutoFit/>
          </a:bodyPr>
          <a:lstStyle/>
          <a:p>
            <a:r>
              <a:rPr lang="lv-LV" sz="1100" dirty="0"/>
              <a:t>Rezultātu precizitātes intervāls ar 95% varbūtību tiek aprēķināts pēc šādas formulas:</a:t>
            </a:r>
          </a:p>
        </p:txBody>
      </p:sp>
      <p:sp>
        <p:nvSpPr>
          <p:cNvPr id="6" name="Rectangle 10">
            <a:extLst>
              <a:ext uri="{FF2B5EF4-FFF2-40B4-BE49-F238E27FC236}">
                <a16:creationId xmlns:a16="http://schemas.microsoft.com/office/drawing/2014/main" id="{14D9596E-494D-2A81-8221-8D2AEADA5291}"/>
              </a:ext>
            </a:extLst>
          </p:cNvPr>
          <p:cNvSpPr>
            <a:spLocks noChangeArrowheads="1"/>
          </p:cNvSpPr>
          <p:nvPr/>
        </p:nvSpPr>
        <p:spPr bwMode="auto">
          <a:xfrm flipV="1">
            <a:off x="4428612" y="3516086"/>
            <a:ext cx="491731" cy="631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v-LV"/>
          </a:p>
        </p:txBody>
      </p:sp>
      <p:graphicFrame>
        <p:nvGraphicFramePr>
          <p:cNvPr id="7" name="Object 6">
            <a:extLst>
              <a:ext uri="{FF2B5EF4-FFF2-40B4-BE49-F238E27FC236}">
                <a16:creationId xmlns:a16="http://schemas.microsoft.com/office/drawing/2014/main" id="{1F0CE6C1-7236-27E0-DB58-377FCDC3E7E6}"/>
              </a:ext>
            </a:extLst>
          </p:cNvPr>
          <p:cNvGraphicFramePr>
            <a:graphicFrameLocks noChangeAspect="1"/>
          </p:cNvGraphicFramePr>
          <p:nvPr>
            <p:extLst>
              <p:ext uri="{D42A27DB-BD31-4B8C-83A1-F6EECF244321}">
                <p14:modId xmlns:p14="http://schemas.microsoft.com/office/powerpoint/2010/main" val="3779183378"/>
              </p:ext>
            </p:extLst>
          </p:nvPr>
        </p:nvGraphicFramePr>
        <p:xfrm>
          <a:off x="2531712" y="4868376"/>
          <a:ext cx="1208314" cy="438729"/>
        </p:xfrm>
        <a:graphic>
          <a:graphicData uri="http://schemas.openxmlformats.org/presentationml/2006/ole">
            <mc:AlternateContent xmlns:mc="http://schemas.openxmlformats.org/markup-compatibility/2006">
              <mc:Choice xmlns:v="urn:schemas-microsoft-com:vml" Requires="v">
                <p:oleObj r:id="rId2" imgW="1307532" imgH="444307" progId="Equation.3">
                  <p:embed/>
                </p:oleObj>
              </mc:Choice>
              <mc:Fallback>
                <p:oleObj r:id="rId2" imgW="1307532" imgH="444307" progId="Equation.3">
                  <p:embed/>
                  <p:pic>
                    <p:nvPicPr>
                      <p:cNvPr id="7" name="Object 6">
                        <a:extLst>
                          <a:ext uri="{FF2B5EF4-FFF2-40B4-BE49-F238E27FC236}">
                            <a16:creationId xmlns:a16="http://schemas.microsoft.com/office/drawing/2014/main" id="{A73F97DE-1438-39C0-C11D-60D98B960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1712" y="4868376"/>
                        <a:ext cx="1208314" cy="438729"/>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30A23C1A-5836-801E-E02C-6E930EAA79EE}"/>
              </a:ext>
            </a:extLst>
          </p:cNvPr>
          <p:cNvSpPr txBox="1"/>
          <p:nvPr/>
        </p:nvSpPr>
        <p:spPr>
          <a:xfrm>
            <a:off x="978318" y="4944971"/>
            <a:ext cx="1364476" cy="261610"/>
          </a:xfrm>
          <a:prstGeom prst="rect">
            <a:avLst/>
          </a:prstGeom>
          <a:noFill/>
        </p:spPr>
        <p:txBody>
          <a:bodyPr wrap="none" rtlCol="0">
            <a:spAutoFit/>
          </a:bodyPr>
          <a:lstStyle/>
          <a:p>
            <a:r>
              <a:rPr lang="lv-LV" sz="1100" dirty="0"/>
              <a:t>Precizitātes intervāls</a:t>
            </a:r>
          </a:p>
        </p:txBody>
      </p:sp>
      <p:sp>
        <p:nvSpPr>
          <p:cNvPr id="9" name="Rectangle 16">
            <a:extLst>
              <a:ext uri="{FF2B5EF4-FFF2-40B4-BE49-F238E27FC236}">
                <a16:creationId xmlns:a16="http://schemas.microsoft.com/office/drawing/2014/main" id="{B5653226-13F9-4065-3EC5-E7E23B958AA0}"/>
              </a:ext>
            </a:extLst>
          </p:cNvPr>
          <p:cNvSpPr>
            <a:spLocks noChangeArrowheads="1"/>
          </p:cNvSpPr>
          <p:nvPr/>
        </p:nvSpPr>
        <p:spPr bwMode="auto">
          <a:xfrm flipV="1">
            <a:off x="0" y="-45719"/>
            <a:ext cx="360317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v-LV"/>
          </a:p>
        </p:txBody>
      </p:sp>
      <p:sp>
        <p:nvSpPr>
          <p:cNvPr id="10" name="Rectangle 19">
            <a:extLst>
              <a:ext uri="{FF2B5EF4-FFF2-40B4-BE49-F238E27FC236}">
                <a16:creationId xmlns:a16="http://schemas.microsoft.com/office/drawing/2014/main" id="{21032258-FCDD-86F3-D5C4-2B6C9B88D390}"/>
              </a:ext>
            </a:extLst>
          </p:cNvPr>
          <p:cNvSpPr>
            <a:spLocks noChangeArrowheads="1"/>
          </p:cNvSpPr>
          <p:nvPr/>
        </p:nvSpPr>
        <p:spPr bwMode="auto">
          <a:xfrm>
            <a:off x="0" y="0"/>
            <a:ext cx="696684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v-LV"/>
          </a:p>
        </p:txBody>
      </p:sp>
      <p:graphicFrame>
        <p:nvGraphicFramePr>
          <p:cNvPr id="11" name="Object 10">
            <a:extLst>
              <a:ext uri="{FF2B5EF4-FFF2-40B4-BE49-F238E27FC236}">
                <a16:creationId xmlns:a16="http://schemas.microsoft.com/office/drawing/2014/main" id="{E0EAB7CC-4903-C66F-6AB4-52D5A202EF50}"/>
              </a:ext>
            </a:extLst>
          </p:cNvPr>
          <p:cNvGraphicFramePr>
            <a:graphicFrameLocks noChangeAspect="1"/>
          </p:cNvGraphicFramePr>
          <p:nvPr>
            <p:extLst>
              <p:ext uri="{D42A27DB-BD31-4B8C-83A1-F6EECF244321}">
                <p14:modId xmlns:p14="http://schemas.microsoft.com/office/powerpoint/2010/main" val="1406359606"/>
              </p:ext>
            </p:extLst>
          </p:nvPr>
        </p:nvGraphicFramePr>
        <p:xfrm>
          <a:off x="1042475" y="5340530"/>
          <a:ext cx="220829" cy="185939"/>
        </p:xfrm>
        <a:graphic>
          <a:graphicData uri="http://schemas.openxmlformats.org/presentationml/2006/ole">
            <mc:AlternateContent xmlns:mc="http://schemas.openxmlformats.org/markup-compatibility/2006">
              <mc:Choice xmlns:v="urn:schemas-microsoft-com:vml" Requires="v">
                <p:oleObj r:id="rId4" imgW="139700" imgH="139700" progId="Equation.3">
                  <p:embed/>
                </p:oleObj>
              </mc:Choice>
              <mc:Fallback>
                <p:oleObj r:id="rId4" imgW="139700" imgH="139700" progId="Equation.3">
                  <p:embed/>
                  <p:pic>
                    <p:nvPicPr>
                      <p:cNvPr id="11" name="Object 10">
                        <a:extLst>
                          <a:ext uri="{FF2B5EF4-FFF2-40B4-BE49-F238E27FC236}">
                            <a16:creationId xmlns:a16="http://schemas.microsoft.com/office/drawing/2014/main" id="{8621C561-0A82-AD91-ACB3-B8ECF13B92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475" y="5340530"/>
                        <a:ext cx="220829" cy="185939"/>
                      </a:xfrm>
                      <a:prstGeom prst="rect">
                        <a:avLst/>
                      </a:prstGeom>
                      <a:noFill/>
                    </p:spPr>
                  </p:pic>
                </p:oleObj>
              </mc:Fallback>
            </mc:AlternateContent>
          </a:graphicData>
        </a:graphic>
      </p:graphicFrame>
      <p:graphicFrame>
        <p:nvGraphicFramePr>
          <p:cNvPr id="12" name="Table 11">
            <a:extLst>
              <a:ext uri="{FF2B5EF4-FFF2-40B4-BE49-F238E27FC236}">
                <a16:creationId xmlns:a16="http://schemas.microsoft.com/office/drawing/2014/main" id="{522ECA35-13AC-F0AD-430C-F872B64228DF}"/>
              </a:ext>
            </a:extLst>
          </p:cNvPr>
          <p:cNvGraphicFramePr>
            <a:graphicFrameLocks noGrp="1"/>
          </p:cNvGraphicFramePr>
          <p:nvPr>
            <p:extLst>
              <p:ext uri="{D42A27DB-BD31-4B8C-83A1-F6EECF244321}">
                <p14:modId xmlns:p14="http://schemas.microsoft.com/office/powerpoint/2010/main" val="2115460818"/>
              </p:ext>
            </p:extLst>
          </p:nvPr>
        </p:nvGraphicFramePr>
        <p:xfrm>
          <a:off x="994501" y="770654"/>
          <a:ext cx="5738996" cy="3409496"/>
        </p:xfrm>
        <a:graphic>
          <a:graphicData uri="http://schemas.openxmlformats.org/drawingml/2006/table">
            <a:tbl>
              <a:tblPr>
                <a:tableStyleId>{5C22544A-7EE6-4342-B048-85BDC9FD1C3A}</a:tableStyleId>
              </a:tblPr>
              <a:tblGrid>
                <a:gridCol w="916732">
                  <a:extLst>
                    <a:ext uri="{9D8B030D-6E8A-4147-A177-3AD203B41FA5}">
                      <a16:colId xmlns:a16="http://schemas.microsoft.com/office/drawing/2014/main" val="3588582767"/>
                    </a:ext>
                  </a:extLst>
                </a:gridCol>
                <a:gridCol w="602783">
                  <a:extLst>
                    <a:ext uri="{9D8B030D-6E8A-4147-A177-3AD203B41FA5}">
                      <a16:colId xmlns:a16="http://schemas.microsoft.com/office/drawing/2014/main" val="3467683082"/>
                    </a:ext>
                  </a:extLst>
                </a:gridCol>
                <a:gridCol w="602783">
                  <a:extLst>
                    <a:ext uri="{9D8B030D-6E8A-4147-A177-3AD203B41FA5}">
                      <a16:colId xmlns:a16="http://schemas.microsoft.com/office/drawing/2014/main" val="1151601960"/>
                    </a:ext>
                  </a:extLst>
                </a:gridCol>
                <a:gridCol w="602783">
                  <a:extLst>
                    <a:ext uri="{9D8B030D-6E8A-4147-A177-3AD203B41FA5}">
                      <a16:colId xmlns:a16="http://schemas.microsoft.com/office/drawing/2014/main" val="2248503100"/>
                    </a:ext>
                  </a:extLst>
                </a:gridCol>
                <a:gridCol w="602783">
                  <a:extLst>
                    <a:ext uri="{9D8B030D-6E8A-4147-A177-3AD203B41FA5}">
                      <a16:colId xmlns:a16="http://schemas.microsoft.com/office/drawing/2014/main" val="3862477878"/>
                    </a:ext>
                  </a:extLst>
                </a:gridCol>
                <a:gridCol w="602783">
                  <a:extLst>
                    <a:ext uri="{9D8B030D-6E8A-4147-A177-3AD203B41FA5}">
                      <a16:colId xmlns:a16="http://schemas.microsoft.com/office/drawing/2014/main" val="2897448489"/>
                    </a:ext>
                  </a:extLst>
                </a:gridCol>
                <a:gridCol w="602783">
                  <a:extLst>
                    <a:ext uri="{9D8B030D-6E8A-4147-A177-3AD203B41FA5}">
                      <a16:colId xmlns:a16="http://schemas.microsoft.com/office/drawing/2014/main" val="1480714609"/>
                    </a:ext>
                  </a:extLst>
                </a:gridCol>
                <a:gridCol w="602783">
                  <a:extLst>
                    <a:ext uri="{9D8B030D-6E8A-4147-A177-3AD203B41FA5}">
                      <a16:colId xmlns:a16="http://schemas.microsoft.com/office/drawing/2014/main" val="185553340"/>
                    </a:ext>
                  </a:extLst>
                </a:gridCol>
                <a:gridCol w="602783">
                  <a:extLst>
                    <a:ext uri="{9D8B030D-6E8A-4147-A177-3AD203B41FA5}">
                      <a16:colId xmlns:a16="http://schemas.microsoft.com/office/drawing/2014/main" val="2547133972"/>
                    </a:ext>
                  </a:extLst>
                </a:gridCol>
              </a:tblGrid>
              <a:tr h="583946">
                <a:tc>
                  <a:txBody>
                    <a:bodyPr/>
                    <a:lstStyle/>
                    <a:p>
                      <a:pPr algn="ctr" fontAlgn="ctr"/>
                      <a:r>
                        <a:rPr lang="lv-LV" sz="1100" b="0" u="none" strike="noStrike" dirty="0">
                          <a:effectLst/>
                        </a:rPr>
                        <a:t>Procentuālais atbilžu sadalījums (%)</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accent1">
                        <a:lumMod val="20000"/>
                        <a:lumOff val="80000"/>
                      </a:schemeClr>
                    </a:solidFill>
                  </a:tcPr>
                </a:tc>
                <a:tc gridSpan="8">
                  <a:txBody>
                    <a:bodyPr/>
                    <a:lstStyle/>
                    <a:p>
                      <a:pPr algn="ctr" fontAlgn="ctr"/>
                      <a:r>
                        <a:rPr lang="lv-LV" sz="1100" b="0" u="none" strike="noStrike" dirty="0">
                          <a:effectLst/>
                        </a:rPr>
                        <a:t>Respondentu skaits n = </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accent1">
                        <a:lumMod val="20000"/>
                        <a:lumOff val="80000"/>
                      </a:schemeClr>
                    </a:solid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991616594"/>
                  </a:ext>
                </a:extLst>
              </a:tr>
              <a:tr h="188370">
                <a:tc>
                  <a:txBody>
                    <a:bodyPr/>
                    <a:lstStyle/>
                    <a:p>
                      <a:pPr algn="l" fontAlgn="b"/>
                      <a:r>
                        <a:rPr lang="lv-LV" sz="1100" b="0" u="none" strike="noStrike">
                          <a:effectLst/>
                        </a:rPr>
                        <a:t> </a:t>
                      </a:r>
                      <a:endParaRPr lang="lv-LV" sz="1100" b="0" i="0" u="none" strike="noStrike">
                        <a:solidFill>
                          <a:srgbClr val="000000"/>
                        </a:solidFill>
                        <a:effectLst/>
                        <a:latin typeface="Calibri" panose="020F0502020204030204" pitchFamily="34" charset="0"/>
                      </a:endParaRPr>
                    </a:p>
                  </a:txBody>
                  <a:tcPr marL="9418" marR="9418" marT="9418" marB="0" anchor="b">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600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a:lnSpc>
                          <a:spcPct val="120000"/>
                        </a:lnSpc>
                      </a:pPr>
                      <a:r>
                        <a:rPr lang="lv-LV" sz="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1000</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2">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1200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1500</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extLst>
                  <a:ext uri="{0D108BD9-81ED-4DB2-BD59-A6C34878D82A}">
                    <a16:rowId xmlns:a16="http://schemas.microsoft.com/office/drawing/2014/main" val="3261497667"/>
                  </a:ext>
                </a:extLst>
              </a:tr>
              <a:tr h="188370">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vai 98</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1.4</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1.1</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a:effectLst/>
                          <a:latin typeface="Arial" panose="020B0604020202020204" pitchFamily="34" charset="0"/>
                          <a:ea typeface="Times New Roman" panose="02020603050405020304" pitchFamily="18" charset="0"/>
                          <a:cs typeface="Arial" panose="020B0604020202020204" pitchFamily="34" charset="0"/>
                        </a:rPr>
                        <a:t>0.9</a:t>
                      </a:r>
                      <a:endParaRPr lang="en-US"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0.8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0.7</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0.6</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4274559534"/>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vai 96</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1.6</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1.4</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1.3</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1.1</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0.9</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1992233575"/>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vai 94</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2.4</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2.1</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1.7</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a:effectLst/>
                          <a:latin typeface="Arial" panose="020B0604020202020204" pitchFamily="34" charset="0"/>
                          <a:ea typeface="Times New Roman" panose="02020603050405020304" pitchFamily="18" charset="0"/>
                          <a:cs typeface="Arial" panose="020B0604020202020204" pitchFamily="34" charset="0"/>
                        </a:rPr>
                        <a:t>1.5</a:t>
                      </a:r>
                      <a:endParaRPr lang="en-US"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1.4</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3487028096"/>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8 vai 92</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2.7</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2.4</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2.2</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1.7</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1.6</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1.2</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3605372867"/>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vai 90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2.7</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2.1</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1.9</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1.7</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2722005962"/>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 vai 88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2.7</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2.1</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1.4</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1340488567"/>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 vai 85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3.6</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3.2</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2.3</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2.1</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1.6</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1857557664"/>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 vai 80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3.6</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2.5</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3940731406"/>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 vai 75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3.6</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2.8</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1.9</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2133661795"/>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 vai 70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4.6</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4.1</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3.2</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2.9</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2.6</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2.0</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452335916"/>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 vai 65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3.1</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2.1</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4163281082"/>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 vai 60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4.4</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3.4</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3.1</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2.2</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3223212986"/>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45 vai 55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5.0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4.1</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3.2</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2.2</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347307111"/>
                  </a:ext>
                </a:extLst>
              </a:tr>
              <a:tr h="188370">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 vai 50</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5.0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4.1</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3.2</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2.2</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3346052898"/>
                  </a:ext>
                </a:extLst>
              </a:tr>
            </a:tbl>
          </a:graphicData>
        </a:graphic>
      </p:graphicFrame>
      <p:sp>
        <p:nvSpPr>
          <p:cNvPr id="13" name="TextBox 12">
            <a:extLst>
              <a:ext uri="{FF2B5EF4-FFF2-40B4-BE49-F238E27FC236}">
                <a16:creationId xmlns:a16="http://schemas.microsoft.com/office/drawing/2014/main" id="{43A11620-2D7A-BBA5-B612-4FD8BD7982D0}"/>
              </a:ext>
            </a:extLst>
          </p:cNvPr>
          <p:cNvSpPr txBox="1"/>
          <p:nvPr/>
        </p:nvSpPr>
        <p:spPr>
          <a:xfrm>
            <a:off x="134454" y="147258"/>
            <a:ext cx="8253970" cy="307777"/>
          </a:xfrm>
          <a:prstGeom prst="rect">
            <a:avLst/>
          </a:prstGeom>
          <a:noFill/>
        </p:spPr>
        <p:txBody>
          <a:bodyPr wrap="square" rtlCol="0">
            <a:spAutoFit/>
          </a:bodyPr>
          <a:lstStyle/>
          <a:p>
            <a:r>
              <a:rPr lang="lv-LV" sz="1400" b="1" dirty="0">
                <a:latin typeface="+mj-lt"/>
              </a:rPr>
              <a:t>Pētījuma rezultātu statistiskās kļūdas noteikšanas tabula </a:t>
            </a:r>
            <a:r>
              <a:rPr lang="lv-LV" sz="1400" dirty="0">
                <a:latin typeface="+mj-lt"/>
              </a:rPr>
              <a:t>(ar 95% varbūtību)</a:t>
            </a:r>
          </a:p>
        </p:txBody>
      </p:sp>
    </p:spTree>
    <p:extLst>
      <p:ext uri="{BB962C8B-B14F-4D97-AF65-F5344CB8AC3E}">
        <p14:creationId xmlns:p14="http://schemas.microsoft.com/office/powerpoint/2010/main" val="2153216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33B427-EC6D-2207-FC77-EDD60A7C0ADE}"/>
              </a:ext>
            </a:extLst>
          </p:cNvPr>
          <p:cNvSpPr>
            <a:spLocks noChangeArrowheads="1"/>
          </p:cNvSpPr>
          <p:nvPr/>
        </p:nvSpPr>
        <p:spPr bwMode="auto">
          <a:xfrm>
            <a:off x="914400" y="2863970"/>
            <a:ext cx="7239000" cy="831013"/>
          </a:xfrm>
          <a:prstGeom prst="rect">
            <a:avLst/>
          </a:prstGeom>
          <a:noFill/>
          <a:ln w="9525">
            <a:noFill/>
            <a:miter lim="800000"/>
            <a:headEnd/>
            <a:tailEnd/>
          </a:ln>
          <a:effectLst/>
        </p:spPr>
        <p:txBody>
          <a:bodyPr/>
          <a:lstStyle/>
          <a:p>
            <a:pPr algn="ctr">
              <a:lnSpc>
                <a:spcPct val="130000"/>
              </a:lnSpc>
              <a:defRPr/>
            </a:pPr>
            <a:r>
              <a:rPr lang="lv-LV" sz="2400" dirty="0">
                <a:solidFill>
                  <a:srgbClr val="000099"/>
                </a:solidFill>
                <a:effectLst>
                  <a:outerShdw blurRad="38100" dist="38100" dir="2700000" algn="tl">
                    <a:srgbClr val="C0C0C0"/>
                  </a:outerShdw>
                </a:effectLst>
                <a:latin typeface="+mj-lt"/>
              </a:rPr>
              <a:t>2. Kopsavilkums</a:t>
            </a:r>
            <a:endParaRPr lang="en-GB" sz="2400" dirty="0">
              <a:solidFill>
                <a:srgbClr val="000099"/>
              </a:solidFill>
              <a:effectLst>
                <a:outerShdw blurRad="38100" dist="38100" dir="2700000" algn="tl">
                  <a:srgbClr val="C0C0C0"/>
                </a:outerShdw>
              </a:effectLst>
              <a:latin typeface="+mj-lt"/>
            </a:endParaRPr>
          </a:p>
        </p:txBody>
      </p:sp>
    </p:spTree>
    <p:extLst>
      <p:ext uri="{BB962C8B-B14F-4D97-AF65-F5344CB8AC3E}">
        <p14:creationId xmlns:p14="http://schemas.microsoft.com/office/powerpoint/2010/main" val="457206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C8F583-56AA-EA8B-F8AB-7130CE99F17C}"/>
              </a:ext>
            </a:extLst>
          </p:cNvPr>
          <p:cNvSpPr>
            <a:spLocks noChangeArrowheads="1"/>
          </p:cNvSpPr>
          <p:nvPr/>
        </p:nvSpPr>
        <p:spPr bwMode="auto">
          <a:xfrm>
            <a:off x="539552" y="356462"/>
            <a:ext cx="8136904" cy="6005592"/>
          </a:xfrm>
          <a:prstGeom prst="rect">
            <a:avLst/>
          </a:prstGeom>
          <a:noFill/>
          <a:ln w="9525">
            <a:noFill/>
            <a:miter lim="800000"/>
            <a:headEnd/>
            <a:tailEnd/>
          </a:ln>
        </p:spPr>
        <p:txBody>
          <a:bodyPr/>
          <a:lstStyle/>
          <a:p>
            <a:pPr marL="457200" indent="-457200">
              <a:lnSpc>
                <a:spcPct val="120000"/>
              </a:lnSpc>
              <a:spcBef>
                <a:spcPct val="60000"/>
              </a:spcBef>
              <a:buClr>
                <a:srgbClr val="CC3300"/>
              </a:buClr>
              <a:buFont typeface="Wingdings" pitchFamily="2" charset="2"/>
              <a:buChar char="v"/>
            </a:pPr>
            <a:r>
              <a:rPr lang="lv-LV" sz="1100" dirty="0">
                <a:solidFill>
                  <a:srgbClr val="000000"/>
                </a:solidFill>
                <a:latin typeface="Calibri" pitchFamily="34" charset="0"/>
              </a:rPr>
              <a:t>Saskaņā ar pētījuma rezultātiem:</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Pārliecinošs vairākums Latvijas sabiedrības atbalsta Ukrainu cīņā pret Krievijas agresiju, Ukrainas bēgļu uzņemšanu, kā arī Ukrainas uzņemšanu Eiropas savienībā un NATO. Jāuzsver, ka Latvijas sabiedrības atbalsts šiem Ukrainas mērķiem pieaug:</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Ukrainas cīņu par savas zemes neatkarību un brīvību</a:t>
            </a:r>
            <a:r>
              <a:rPr lang="en-US" sz="1100" dirty="0">
                <a:solidFill>
                  <a:srgbClr val="000000"/>
                </a:solidFill>
                <a:latin typeface="Calibri" pitchFamily="34" charset="0"/>
              </a:rPr>
              <a:t> </a:t>
            </a:r>
            <a:r>
              <a:rPr lang="lv-LV" sz="1100" dirty="0">
                <a:solidFill>
                  <a:srgbClr val="000000"/>
                </a:solidFill>
                <a:latin typeface="Calibri" pitchFamily="34" charset="0"/>
              </a:rPr>
              <a:t>pilnībā vai drīzāk atbalsta 82% (+6% salīdzinājumā ar 2022.g. martu) aptaujāto Latvijas iedzīvotāju;</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Ukrainas kara bēgļu uzņemšanu Latvijā atbalsta 73% (-1% salīdzinājumā ar martu) aptaujas dalībnieku;</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Ukrainas uzņemšanu NATO atbalsta 63% (+12% salīdzinājumā ar martu) respondentu;</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Ukrainas uzņemšanu Eiropas savienībā atbalsta 62% (+7% salīdzinājumā ar martu) aptaujāto Latvijas iedzīvotāju.</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Krievijas prezidentu </a:t>
            </a:r>
            <a:r>
              <a:rPr lang="lv-LV" sz="1100" dirty="0" err="1">
                <a:solidFill>
                  <a:srgbClr val="000000"/>
                </a:solidFill>
                <a:latin typeface="Calibri" pitchFamily="34" charset="0"/>
              </a:rPr>
              <a:t>V.Putinu</a:t>
            </a:r>
            <a:r>
              <a:rPr lang="lv-LV" sz="1100" dirty="0">
                <a:solidFill>
                  <a:srgbClr val="000000"/>
                </a:solidFill>
                <a:latin typeface="Calibri" pitchFamily="34" charset="0"/>
              </a:rPr>
              <a:t> un viņa sabiedroto iebrukumu Ukrainā atbalsta vien 4% aptaujāto un viņu skaits kopš marta ir sarucis divkārt (-4%). Dominējošā daļa (86%) aptaujāto Latvijas iedzīvotāju ir pret Krievijas uzsākto karu Ukrainā.</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Vairākums aptaujāto (60%; + 4% salīdzinājumā ar martu) Latvijas iedzīvotāju kopumā piekrīt, ka karš Ukrainā pastiprina spriedzi latviešu un krievu starpā. Rezultāti latviešu un krievu grupās ir līdzīgi.</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Latvijas iedzīvotāji augstu vērtē savas prasmes </a:t>
            </a:r>
            <a:r>
              <a:rPr lang="lv-LV" sz="1100" dirty="0" err="1">
                <a:solidFill>
                  <a:srgbClr val="000000"/>
                </a:solidFill>
                <a:latin typeface="Calibri" pitchFamily="34" charset="0"/>
              </a:rPr>
              <a:t>medijpratībā</a:t>
            </a:r>
            <a:r>
              <a:rPr lang="lv-LV" sz="1100" dirty="0">
                <a:solidFill>
                  <a:srgbClr val="000000"/>
                </a:solidFill>
                <a:latin typeface="Calibri" pitchFamily="34" charset="0"/>
              </a:rPr>
              <a:t> un kopumā uzticas Latvijas valsts institūciju un mediju sniegtajai informācijai:</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Vairākums (57%; -9% salīdzinājumā ar martu) Latvijas iedzīvotāju uzskata, ka viņi </a:t>
            </a:r>
            <a:r>
              <a:rPr lang="en-US" sz="1100" dirty="0" err="1">
                <a:solidFill>
                  <a:srgbClr val="000000"/>
                </a:solidFill>
                <a:latin typeface="Calibri" pitchFamily="34" charset="0"/>
              </a:rPr>
              <a:t>sp</a:t>
            </a:r>
            <a:r>
              <a:rPr lang="lv-LV" sz="1100" dirty="0" err="1">
                <a:solidFill>
                  <a:srgbClr val="000000"/>
                </a:solidFill>
                <a:latin typeface="Calibri" pitchFamily="34" charset="0"/>
              </a:rPr>
              <a:t>ēj</a:t>
            </a:r>
            <a:r>
              <a:rPr lang="lv-LV" sz="1100" dirty="0">
                <a:solidFill>
                  <a:srgbClr val="000000"/>
                </a:solidFill>
                <a:latin typeface="Calibri" pitchFamily="34" charset="0"/>
              </a:rPr>
              <a:t> atšķirt patiesu informāciju par karu Ukrainā no sagrozītas;</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Latvijas valsts institūciju sniegtajai informācijai par karu Ukrainā uzticas 50% (-2% salīdzinājumā ar martu), Latvijas mediju sniegtajai informācijai uzticas 47% (rezultāts nav mainījies salīdzinājumā ar martu) aptaujāto iedzīvotāju. Neuzticēšanos Latvijas institūcijām un medijiem pauda 22% - 23% respondentu. Mazākumtautību pārstāvju vidū uzticēšanās rādītāji tradicionāli ir zemāki nekā vidēji sabiedrībā, šajā grupā pozitīvo un kritisko vērtējumu skaits šajos jautājumos bija līdzīgs  (~35%);</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Atbildot par iespējamo nogurumu no ziņām par karu Ukrainā, lielākā daļa (52%) respondentu to noraidīja, paužot viedokli, ka nav no šīm ziņām noguruši.</a:t>
            </a:r>
          </a:p>
        </p:txBody>
      </p:sp>
    </p:spTree>
    <p:extLst>
      <p:ext uri="{BB962C8B-B14F-4D97-AF65-F5344CB8AC3E}">
        <p14:creationId xmlns:p14="http://schemas.microsoft.com/office/powerpoint/2010/main" val="3148763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B7B08C-6C48-8E54-10F3-3FA215E84FA9}"/>
              </a:ext>
            </a:extLst>
          </p:cNvPr>
          <p:cNvSpPr>
            <a:spLocks noChangeArrowheads="1"/>
          </p:cNvSpPr>
          <p:nvPr/>
        </p:nvSpPr>
        <p:spPr bwMode="auto">
          <a:xfrm>
            <a:off x="539552" y="332656"/>
            <a:ext cx="8136904" cy="6037147"/>
          </a:xfrm>
          <a:prstGeom prst="rect">
            <a:avLst/>
          </a:prstGeom>
          <a:noFill/>
          <a:ln w="9525">
            <a:noFill/>
            <a:miter lim="800000"/>
            <a:headEnd/>
            <a:tailEnd/>
          </a:ln>
        </p:spPr>
        <p:txBody>
          <a:bodyPr/>
          <a:lstStyle/>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Pieaugusi drošības sajūta dēļ Latvijas dalības NATO un Eiropas savienībā:</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Latvijas dalība NATO drošības sajūtu rada 48% (+11% salīdzinājumā ar martu) aptaujāto Latvijas iedzīvotāju (biežāk latviešiem). Latvijas dalība Eiropas savienībā drošību rada 48% (+11% salīdzinājumā ar martu) pētījuma dalībnieku. Noraidošu viedokli šajos jautājumos pārstāvēja katrs ceturtais respondents (biežāk cittautieši).</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41% (+2% salīdzinājumā ar martu) aptaujāto Latvijas iedzīvotāju kopumā jūtas droši, jo Latvijai nav tieša militāra apdraudējuma. Pretēju viedokli pārstāvēja 27% aptaujāto.</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Līdzīgi kā pavasarī, arī 2022.g. decembrī Latvijas sabiedrība diezgan skeptiski vērtē Rietumu valstu paveikto cīnoties pret </a:t>
            </a:r>
            <a:r>
              <a:rPr lang="lv-LV" sz="1100" dirty="0" err="1">
                <a:solidFill>
                  <a:srgbClr val="000000"/>
                </a:solidFill>
                <a:latin typeface="Calibri" pitchFamily="34" charset="0"/>
              </a:rPr>
              <a:t>V.Putina</a:t>
            </a:r>
            <a:r>
              <a:rPr lang="lv-LV" sz="1100" dirty="0">
                <a:solidFill>
                  <a:srgbClr val="000000"/>
                </a:solidFill>
                <a:latin typeface="Calibri" pitchFamily="34" charset="0"/>
              </a:rPr>
              <a:t> karu Ukrainā. Tikai 22% (-5% salīdzinājumā ar martu) aptaujāto iedzīvotāju piekrita tam, ka Rietumu valstis un institūcijas pietiekami spēcīgi darbojas pret </a:t>
            </a:r>
            <a:r>
              <a:rPr lang="lv-LV" sz="1100" dirty="0" err="1">
                <a:solidFill>
                  <a:srgbClr val="000000"/>
                </a:solidFill>
                <a:latin typeface="Calibri" pitchFamily="34" charset="0"/>
              </a:rPr>
              <a:t>V.Putina</a:t>
            </a:r>
            <a:r>
              <a:rPr lang="lv-LV" sz="1100" dirty="0">
                <a:solidFill>
                  <a:srgbClr val="000000"/>
                </a:solidFill>
                <a:latin typeface="Calibri" pitchFamily="34" charset="0"/>
              </a:rPr>
              <a:t> karu Ukrainā. Biežāk (37% gadījumu) tika pārstāvēts noraidošs viedoklis. </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Nav mainījies sabiedrības viedoklis par Rietumu valstu iesaistīšanos karā. To atbalstītu 20% respondentu. Katrs otrais Latvijas iedzīvotājs (49%) ir pret Rietumu iesaistīšanos karadarbībā Ukrainā.</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Krievijas valsts institūciju un mediju sniegtajai informācijai par karu Ukrainā uzticas tikai 4% aptaujāto Latvijas iedzīvotāju. Gandrīz viennozīmīgi (vairāk nekā 80% gadījumu), gan Krievijas valsts institūciju, gan Krievijas mediju sniegtā informācija tika raksturota kā neuzticama.</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Vairāk nekā divas trešdaļas (68%) aptaujāto Latvijas iedzīvotāju apgalvoja, ka ir snieguši materiālu vai morālu atbalstu Ukrainai un Ukrainas bēgļiem. Visās respondentu sociāli demogrāfiskajās grupās tā atbildēja lielākā daļa aptaujāto. </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Nozīmīgākās tēmas, kuras interesē vairāk nekā divas trešdaļas aptaujāto Latvijas iedzīvotāju, ir:</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Par starptautiskām aktualitātēm (interesē 81% respondentu);</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Par Krievijas karu Ukrainā (80%);</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Par ekonomiku (78%);</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Par sociāliem jautājumiem (75%);</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Par iekšpolitikas aktualitātēm (72%);</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Par veselības aprūpi (71%).</a:t>
            </a:r>
          </a:p>
        </p:txBody>
      </p:sp>
    </p:spTree>
    <p:extLst>
      <p:ext uri="{BB962C8B-B14F-4D97-AF65-F5344CB8AC3E}">
        <p14:creationId xmlns:p14="http://schemas.microsoft.com/office/powerpoint/2010/main" val="16903860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1519</TotalTime>
  <Words>3053</Words>
  <Application>Microsoft Office PowerPoint</Application>
  <PresentationFormat>On-screen Show (4:3)</PresentationFormat>
  <Paragraphs>436</Paragraphs>
  <Slides>53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1" baseType="lpstr">
      <vt:lpstr>Arial</vt:lpstr>
      <vt:lpstr>Calibri</vt:lpstr>
      <vt:lpstr>Calibri Light</vt:lpstr>
      <vt:lpstr>Times New Roman</vt:lpstr>
      <vt:lpstr>Verdana</vt:lpstr>
      <vt:lpstr>Wingdings</vt:lpstr>
      <vt:lpstr>Office Theme</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Oskars Zalāns</dc:creator>
  <cp:lastModifiedBy>Gunta Mekone</cp:lastModifiedBy>
  <cp:revision>16</cp:revision>
  <dcterms:created xsi:type="dcterms:W3CDTF">2022-12-20T10:19:33Z</dcterms:created>
  <dcterms:modified xsi:type="dcterms:W3CDTF">2023-02-07T08:29:10Z</dcterms:modified>
</cp:coreProperties>
</file>