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5.xml" ContentType="application/vnd.openxmlformats-officedocument.drawingml.chart+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charts/chart10.xml" ContentType="application/vnd.openxmlformats-officedocument.drawingml.chart+xml"/>
  <Override PartName="/ppt/theme/themeOverride7.xml" ContentType="application/vnd.openxmlformats-officedocument.themeOverride+xml"/>
  <Override PartName="/ppt/charts/chart11.xml" ContentType="application/vnd.openxmlformats-officedocument.drawingml.chart+xml"/>
  <Override PartName="/ppt/theme/themeOverride8.xml" ContentType="application/vnd.openxmlformats-officedocument.themeOverr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theme/themeOverride9.xml" ContentType="application/vnd.openxmlformats-officedocument.themeOverrid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1"/>
  </p:notesMasterIdLst>
  <p:sldIdLst>
    <p:sldId id="345" r:id="rId5"/>
    <p:sldId id="486" r:id="rId6"/>
    <p:sldId id="472" r:id="rId7"/>
    <p:sldId id="464" r:id="rId8"/>
    <p:sldId id="465" r:id="rId9"/>
    <p:sldId id="467" r:id="rId10"/>
    <p:sldId id="491" r:id="rId11"/>
    <p:sldId id="475" r:id="rId12"/>
    <p:sldId id="476" r:id="rId13"/>
    <p:sldId id="477" r:id="rId14"/>
    <p:sldId id="478" r:id="rId15"/>
    <p:sldId id="479" r:id="rId16"/>
    <p:sldId id="480" r:id="rId17"/>
    <p:sldId id="492" r:id="rId18"/>
    <p:sldId id="490" r:id="rId19"/>
    <p:sldId id="48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98">
          <p15:clr>
            <a:srgbClr val="A4A3A4"/>
          </p15:clr>
        </p15:guide>
        <p15:guide id="2" orient="horz" pos="271">
          <p15:clr>
            <a:srgbClr val="A4A3A4"/>
          </p15:clr>
        </p15:guide>
        <p15:guide id="3" orient="horz" pos="1076">
          <p15:clr>
            <a:srgbClr val="A4A3A4"/>
          </p15:clr>
        </p15:guide>
        <p15:guide id="4" orient="horz" pos="4152">
          <p15:clr>
            <a:srgbClr val="A4A3A4"/>
          </p15:clr>
        </p15:guide>
        <p15:guide id="5" orient="horz" pos="715">
          <p15:clr>
            <a:srgbClr val="A4A3A4"/>
          </p15:clr>
        </p15:guide>
        <p15:guide id="6" orient="horz" pos="4026">
          <p15:clr>
            <a:srgbClr val="A4A3A4"/>
          </p15:clr>
        </p15:guide>
        <p15:guide id="7" pos="223">
          <p15:clr>
            <a:srgbClr val="A4A3A4"/>
          </p15:clr>
        </p15:guide>
        <p15:guide id="8" pos="7449">
          <p15:clr>
            <a:srgbClr val="A4A3A4"/>
          </p15:clr>
        </p15:guide>
        <p15:guide id="9"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7171"/>
    <a:srgbClr val="989898"/>
    <a:srgbClr val="E6304B"/>
    <a:srgbClr val="E7E7E7"/>
    <a:srgbClr val="C0C0C0"/>
    <a:srgbClr val="000000"/>
    <a:srgbClr val="C8D405"/>
    <a:srgbClr val="00AEC3"/>
    <a:srgbClr val="987000"/>
    <a:srgbClr val="D7B4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5" autoAdjust="0"/>
    <p:restoredTop sz="94476" autoAdjust="0"/>
  </p:normalViewPr>
  <p:slideViewPr>
    <p:cSldViewPr snapToGrid="0" showGuides="1">
      <p:cViewPr varScale="1">
        <p:scale>
          <a:sx n="100" d="100"/>
          <a:sy n="100" d="100"/>
        </p:scale>
        <p:origin x="78" y="372"/>
      </p:cViewPr>
      <p:guideLst>
        <p:guide orient="horz" pos="3598"/>
        <p:guide orient="horz" pos="271"/>
        <p:guide orient="horz" pos="1076"/>
        <p:guide orient="horz" pos="4152"/>
        <p:guide orient="horz" pos="715"/>
        <p:guide orient="horz" pos="4026"/>
        <p:guide pos="223"/>
        <p:guide pos="7449"/>
        <p:guide pos="3840"/>
      </p:guideLst>
    </p:cSldViewPr>
  </p:slideViewPr>
  <p:notesTextViewPr>
    <p:cViewPr>
      <p:scale>
        <a:sx n="100" d="100"/>
        <a:sy n="100" d="100"/>
      </p:scale>
      <p:origin x="0" y="0"/>
    </p:cViewPr>
  </p:notesTextViewPr>
  <p:sorterViewPr>
    <p:cViewPr>
      <p:scale>
        <a:sx n="125" d="100"/>
        <a:sy n="125" d="100"/>
      </p:scale>
      <p:origin x="0" y="441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8.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67632789726968"/>
          <c:y val="3.6968987597526544E-2"/>
          <c:w val="0.41705418663176436"/>
          <c:h val="0.92606202480494693"/>
        </c:manualLayout>
      </c:layout>
      <c:barChart>
        <c:barDir val="bar"/>
        <c:grouping val="clustered"/>
        <c:varyColors val="0"/>
        <c:ser>
          <c:idx val="0"/>
          <c:order val="0"/>
          <c:tx>
            <c:strRef>
              <c:f>Sheet1!$B$1</c:f>
              <c:strCache>
                <c:ptCount val="1"/>
                <c:pt idx="0">
                  <c:v>Series 1</c:v>
                </c:pt>
              </c:strCache>
            </c:strRef>
          </c:tx>
          <c:spPr>
            <a:solidFill>
              <a:srgbClr val="96C11D"/>
            </a:solidFill>
          </c:spPr>
          <c:invertIfNegative val="0"/>
          <c:dPt>
            <c:idx val="0"/>
            <c:invertIfNegative val="0"/>
            <c:bubble3D val="0"/>
            <c:spPr>
              <a:solidFill>
                <a:srgbClr val="0EADC3"/>
              </a:solidFill>
            </c:spPr>
            <c:extLst>
              <c:ext xmlns:c16="http://schemas.microsoft.com/office/drawing/2014/chart" uri="{C3380CC4-5D6E-409C-BE32-E72D297353CC}">
                <c16:uniqueId val="{00000006-4FEE-4C94-9B0A-52BD3EC2153E}"/>
              </c:ext>
            </c:extLst>
          </c:dPt>
          <c:dPt>
            <c:idx val="1"/>
            <c:invertIfNegative val="0"/>
            <c:bubble3D val="0"/>
            <c:spPr>
              <a:solidFill>
                <a:srgbClr val="0EADC3"/>
              </a:solidFill>
            </c:spPr>
            <c:extLst>
              <c:ext xmlns:c16="http://schemas.microsoft.com/office/drawing/2014/chart" uri="{C3380CC4-5D6E-409C-BE32-E72D297353CC}">
                <c16:uniqueId val="{00000007-4FEE-4C94-9B0A-52BD3EC2153E}"/>
              </c:ext>
            </c:extLst>
          </c:dPt>
          <c:dPt>
            <c:idx val="2"/>
            <c:invertIfNegative val="0"/>
            <c:bubble3D val="0"/>
            <c:spPr>
              <a:solidFill>
                <a:srgbClr val="0EADC3"/>
              </a:solidFill>
            </c:spPr>
            <c:extLst>
              <c:ext xmlns:c16="http://schemas.microsoft.com/office/drawing/2014/chart" uri="{C3380CC4-5D6E-409C-BE32-E72D297353CC}">
                <c16:uniqueId val="{00000008-4FEE-4C94-9B0A-52BD3EC2153E}"/>
              </c:ext>
            </c:extLst>
          </c:dPt>
          <c:dPt>
            <c:idx val="3"/>
            <c:invertIfNegative val="0"/>
            <c:bubble3D val="0"/>
            <c:spPr>
              <a:solidFill>
                <a:srgbClr val="0EADC3"/>
              </a:solidFill>
            </c:spPr>
            <c:extLst>
              <c:ext xmlns:c16="http://schemas.microsoft.com/office/drawing/2014/chart" uri="{C3380CC4-5D6E-409C-BE32-E72D297353CC}">
                <c16:uniqueId val="{00000009-4FEE-4C94-9B0A-52BD3EC2153E}"/>
              </c:ext>
            </c:extLst>
          </c:dPt>
          <c:dPt>
            <c:idx val="4"/>
            <c:invertIfNegative val="0"/>
            <c:bubble3D val="0"/>
            <c:spPr>
              <a:solidFill>
                <a:srgbClr val="0EADC3"/>
              </a:solidFill>
            </c:spPr>
            <c:extLst>
              <c:ext xmlns:c16="http://schemas.microsoft.com/office/drawing/2014/chart" uri="{C3380CC4-5D6E-409C-BE32-E72D297353CC}">
                <c16:uniqueId val="{00000001-1E7E-425D-9489-73BA64F1C575}"/>
              </c:ext>
            </c:extLst>
          </c:dPt>
          <c:dPt>
            <c:idx val="5"/>
            <c:invertIfNegative val="0"/>
            <c:bubble3D val="0"/>
            <c:spPr>
              <a:solidFill>
                <a:srgbClr val="0EADC3"/>
              </a:solidFill>
            </c:spPr>
            <c:extLst>
              <c:ext xmlns:c16="http://schemas.microsoft.com/office/drawing/2014/chart" uri="{C3380CC4-5D6E-409C-BE32-E72D297353CC}">
                <c16:uniqueId val="{00000000-8329-43F8-B449-6FA56A61B933}"/>
              </c:ext>
            </c:extLst>
          </c:dPt>
          <c:dPt>
            <c:idx val="6"/>
            <c:invertIfNegative val="0"/>
            <c:bubble3D val="0"/>
            <c:spPr>
              <a:solidFill>
                <a:srgbClr val="0EADC3"/>
              </a:solidFill>
            </c:spPr>
            <c:extLst>
              <c:ext xmlns:c16="http://schemas.microsoft.com/office/drawing/2014/chart" uri="{C3380CC4-5D6E-409C-BE32-E72D297353CC}">
                <c16:uniqueId val="{00000000-6BD8-4217-BCFA-02D41BB3702B}"/>
              </c:ext>
            </c:extLst>
          </c:dPt>
          <c:dPt>
            <c:idx val="7"/>
            <c:invertIfNegative val="0"/>
            <c:bubble3D val="0"/>
            <c:spPr>
              <a:solidFill>
                <a:srgbClr val="0EADC3"/>
              </a:solidFill>
            </c:spPr>
            <c:extLst>
              <c:ext xmlns:c16="http://schemas.microsoft.com/office/drawing/2014/chart" uri="{C3380CC4-5D6E-409C-BE32-E72D297353CC}">
                <c16:uniqueId val="{00000000-8D16-4F61-B704-2D6C0714841C}"/>
              </c:ext>
            </c:extLst>
          </c:dPt>
          <c:dPt>
            <c:idx val="8"/>
            <c:invertIfNegative val="0"/>
            <c:bubble3D val="0"/>
            <c:spPr>
              <a:solidFill>
                <a:srgbClr val="0EADC3"/>
              </a:solidFill>
            </c:spPr>
            <c:extLst>
              <c:ext xmlns:c16="http://schemas.microsoft.com/office/drawing/2014/chart" uri="{C3380CC4-5D6E-409C-BE32-E72D297353CC}">
                <c16:uniqueId val="{0000000A-4FEE-4C94-9B0A-52BD3EC2153E}"/>
              </c:ext>
            </c:extLst>
          </c:dPt>
          <c:dLbls>
            <c:dLbl>
              <c:idx val="7"/>
              <c:numFmt formatCode="#,##0" sourceLinked="0"/>
              <c:spPr>
                <a:noFill/>
                <a:ln>
                  <a:noFill/>
                </a:ln>
                <a:effectLst/>
              </c:spPr>
              <c:txPr>
                <a:bodyPr/>
                <a:lstStyle/>
                <a:p>
                  <a:pPr>
                    <a:defRPr sz="1200" b="1">
                      <a:solidFill>
                        <a:srgbClr val="717171"/>
                      </a:solidFill>
                    </a:defRPr>
                  </a:pPr>
                  <a:endParaRPr lang="lv-LV"/>
                </a:p>
              </c:txPr>
              <c:dLblPos val="outEnd"/>
              <c:showLegendKey val="0"/>
              <c:showVal val="1"/>
              <c:showCatName val="0"/>
              <c:showSerName val="0"/>
              <c:showPercent val="0"/>
              <c:showBubbleSize val="0"/>
              <c:extLst>
                <c:ext xmlns:c16="http://schemas.microsoft.com/office/drawing/2014/chart" uri="{C3380CC4-5D6E-409C-BE32-E72D297353CC}">
                  <c16:uniqueId val="{00000000-8D16-4F61-B704-2D6C0714841C}"/>
                </c:ext>
              </c:extLst>
            </c:dLbl>
            <c:numFmt formatCode="###0\%" sourceLinked="0"/>
            <c:spPr>
              <a:noFill/>
              <a:ln>
                <a:noFill/>
              </a:ln>
              <a:effectLst/>
            </c:spPr>
            <c:txPr>
              <a:bodyPr/>
              <a:lstStyle/>
              <a:p>
                <a:pPr>
                  <a:defRPr sz="1200" b="1">
                    <a:solidFill>
                      <a:srgbClr val="717171"/>
                    </a:solidFill>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Construction initiators (clients)</c:v>
                </c:pt>
                <c:pt idx="1">
                  <c:v>Contractors (Subcontractors, performers of specialized works)</c:v>
                </c:pt>
                <c:pt idx="2">
                  <c:v>Designers (general designers, sub-designers)</c:v>
                </c:pt>
                <c:pt idx="3">
                  <c:v>General contractors (management of construction projects)</c:v>
                </c:pt>
                <c:pt idx="4">
                  <c:v>Building administrators (building managers)</c:v>
                </c:pt>
                <c:pt idx="5">
                  <c:v>Construction supervisors</c:v>
                </c:pt>
                <c:pt idx="6">
                  <c:v>Feasibility study performers</c:v>
                </c:pt>
                <c:pt idx="7">
                  <c:v>Distributors of construction materials and construction equipment</c:v>
                </c:pt>
                <c:pt idx="8">
                  <c:v>Building authorities</c:v>
                </c:pt>
              </c:strCache>
            </c:strRef>
          </c:cat>
          <c:val>
            <c:numRef>
              <c:f>Sheet1!$B$2:$B$10</c:f>
              <c:numCache>
                <c:formatCode>###0.0</c:formatCode>
                <c:ptCount val="9"/>
                <c:pt idx="0">
                  <c:v>45.318113103711269</c:v>
                </c:pt>
                <c:pt idx="1">
                  <c:v>43.254097607447484</c:v>
                </c:pt>
                <c:pt idx="2">
                  <c:v>18.103818447999657</c:v>
                </c:pt>
                <c:pt idx="3">
                  <c:v>11.562032607507971</c:v>
                </c:pt>
                <c:pt idx="4">
                  <c:v>11.041161331580923</c:v>
                </c:pt>
                <c:pt idx="5">
                  <c:v>9.8178308010908673</c:v>
                </c:pt>
                <c:pt idx="6">
                  <c:v>9.7659463722579485</c:v>
                </c:pt>
                <c:pt idx="7">
                  <c:v>8.133092153056209</c:v>
                </c:pt>
                <c:pt idx="8">
                  <c:v>0.98813004834307805</c:v>
                </c:pt>
              </c:numCache>
            </c:numRef>
          </c:val>
          <c:extLst>
            <c:ext xmlns:c16="http://schemas.microsoft.com/office/drawing/2014/chart" uri="{C3380CC4-5D6E-409C-BE32-E72D297353CC}">
              <c16:uniqueId val="{00000002-1E7E-425D-9489-73BA64F1C575}"/>
            </c:ext>
          </c:extLst>
        </c:ser>
        <c:dLbls>
          <c:showLegendKey val="0"/>
          <c:showVal val="0"/>
          <c:showCatName val="0"/>
          <c:showSerName val="0"/>
          <c:showPercent val="0"/>
          <c:showBubbleSize val="0"/>
        </c:dLbls>
        <c:gapWidth val="66"/>
        <c:overlap val="9"/>
        <c:axId val="1668438512"/>
        <c:axId val="1668441776"/>
      </c:barChart>
      <c:catAx>
        <c:axId val="1668438512"/>
        <c:scaling>
          <c:orientation val="maxMin"/>
        </c:scaling>
        <c:delete val="0"/>
        <c:axPos val="l"/>
        <c:numFmt formatCode="General" sourceLinked="1"/>
        <c:majorTickMark val="none"/>
        <c:minorTickMark val="none"/>
        <c:tickLblPos val="nextTo"/>
        <c:spPr>
          <a:ln>
            <a:solidFill>
              <a:srgbClr val="717171"/>
            </a:solidFill>
          </a:ln>
        </c:spPr>
        <c:txPr>
          <a:bodyPr/>
          <a:lstStyle/>
          <a:p>
            <a:pPr algn="r">
              <a:defRPr sz="1200">
                <a:solidFill>
                  <a:srgbClr val="717171"/>
                </a:solidFill>
              </a:defRPr>
            </a:pPr>
            <a:endParaRPr lang="lv-LV"/>
          </a:p>
        </c:txPr>
        <c:crossAx val="1668441776"/>
        <c:crosses val="autoZero"/>
        <c:auto val="1"/>
        <c:lblAlgn val="ctr"/>
        <c:lblOffset val="100"/>
        <c:noMultiLvlLbl val="0"/>
      </c:catAx>
      <c:valAx>
        <c:axId val="1668441776"/>
        <c:scaling>
          <c:orientation val="minMax"/>
          <c:max val="100"/>
        </c:scaling>
        <c:delete val="1"/>
        <c:axPos val="t"/>
        <c:numFmt formatCode="###0.0" sourceLinked="1"/>
        <c:majorTickMark val="out"/>
        <c:minorTickMark val="none"/>
        <c:tickLblPos val="nextTo"/>
        <c:crossAx val="1668438512"/>
        <c:crosses val="autoZero"/>
        <c:crossBetween val="between"/>
      </c:valAx>
    </c:plotArea>
    <c:plotVisOnly val="1"/>
    <c:dispBlanksAs val="gap"/>
    <c:showDLblsOverMax val="0"/>
  </c:chart>
  <c:txPr>
    <a:bodyPr/>
    <a:lstStyle/>
    <a:p>
      <a:pPr>
        <a:defRPr sz="1800"/>
      </a:pPr>
      <a:endParaRPr lang="lv-LV"/>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59566778153115"/>
          <c:y val="2.1890512961941534E-2"/>
          <c:w val="0.39543826002288929"/>
          <c:h val="0.9525705552491267"/>
        </c:manualLayout>
      </c:layout>
      <c:barChart>
        <c:barDir val="bar"/>
        <c:grouping val="clustered"/>
        <c:varyColors val="0"/>
        <c:ser>
          <c:idx val="0"/>
          <c:order val="0"/>
          <c:tx>
            <c:strRef>
              <c:f>Sheet1!$B$1</c:f>
              <c:strCache>
                <c:ptCount val="1"/>
                <c:pt idx="0">
                  <c:v>Evaluation</c:v>
                </c:pt>
              </c:strCache>
            </c:strRef>
          </c:tx>
          <c:spPr>
            <a:solidFill>
              <a:srgbClr val="BD9B08"/>
            </a:solidFill>
          </c:spPr>
          <c:invertIfNegative val="0"/>
          <c:dPt>
            <c:idx val="0"/>
            <c:invertIfNegative val="0"/>
            <c:bubble3D val="0"/>
            <c:extLst>
              <c:ext xmlns:c16="http://schemas.microsoft.com/office/drawing/2014/chart" uri="{C3380CC4-5D6E-409C-BE32-E72D297353CC}">
                <c16:uniqueId val="{00000000-307E-48C6-92C8-6F6027B92E09}"/>
              </c:ext>
            </c:extLst>
          </c:dPt>
          <c:dPt>
            <c:idx val="1"/>
            <c:invertIfNegative val="0"/>
            <c:bubble3D val="0"/>
            <c:extLst>
              <c:ext xmlns:c16="http://schemas.microsoft.com/office/drawing/2014/chart" uri="{C3380CC4-5D6E-409C-BE32-E72D297353CC}">
                <c16:uniqueId val="{00000001-307E-48C6-92C8-6F6027B92E09}"/>
              </c:ext>
            </c:extLst>
          </c:dPt>
          <c:dPt>
            <c:idx val="2"/>
            <c:invertIfNegative val="0"/>
            <c:bubble3D val="0"/>
            <c:extLst>
              <c:ext xmlns:c16="http://schemas.microsoft.com/office/drawing/2014/chart" uri="{C3380CC4-5D6E-409C-BE32-E72D297353CC}">
                <c16:uniqueId val="{00000002-307E-48C6-92C8-6F6027B92E09}"/>
              </c:ext>
            </c:extLst>
          </c:dPt>
          <c:dPt>
            <c:idx val="3"/>
            <c:invertIfNegative val="0"/>
            <c:bubble3D val="0"/>
            <c:extLst>
              <c:ext xmlns:c16="http://schemas.microsoft.com/office/drawing/2014/chart" uri="{C3380CC4-5D6E-409C-BE32-E72D297353CC}">
                <c16:uniqueId val="{00000003-307E-48C6-92C8-6F6027B92E09}"/>
              </c:ext>
            </c:extLst>
          </c:dPt>
          <c:dPt>
            <c:idx val="4"/>
            <c:invertIfNegative val="0"/>
            <c:bubble3D val="0"/>
            <c:extLst>
              <c:ext xmlns:c16="http://schemas.microsoft.com/office/drawing/2014/chart" uri="{C3380CC4-5D6E-409C-BE32-E72D297353CC}">
                <c16:uniqueId val="{00000004-307E-48C6-92C8-6F6027B92E09}"/>
              </c:ext>
            </c:extLst>
          </c:dPt>
          <c:dPt>
            <c:idx val="5"/>
            <c:invertIfNegative val="0"/>
            <c:bubble3D val="0"/>
            <c:extLst>
              <c:ext xmlns:c16="http://schemas.microsoft.com/office/drawing/2014/chart" uri="{C3380CC4-5D6E-409C-BE32-E72D297353CC}">
                <c16:uniqueId val="{00000005-307E-48C6-92C8-6F6027B92E09}"/>
              </c:ext>
            </c:extLst>
          </c:dPt>
          <c:dPt>
            <c:idx val="6"/>
            <c:invertIfNegative val="0"/>
            <c:bubble3D val="0"/>
            <c:extLst>
              <c:ext xmlns:c16="http://schemas.microsoft.com/office/drawing/2014/chart" uri="{C3380CC4-5D6E-409C-BE32-E72D297353CC}">
                <c16:uniqueId val="{00000006-307E-48C6-92C8-6F6027B92E09}"/>
              </c:ext>
            </c:extLst>
          </c:dPt>
          <c:dPt>
            <c:idx val="7"/>
            <c:invertIfNegative val="0"/>
            <c:bubble3D val="0"/>
            <c:extLst>
              <c:ext xmlns:c16="http://schemas.microsoft.com/office/drawing/2014/chart" uri="{C3380CC4-5D6E-409C-BE32-E72D297353CC}">
                <c16:uniqueId val="{00000007-307E-48C6-92C8-6F6027B92E09}"/>
              </c:ext>
            </c:extLst>
          </c:dPt>
          <c:dLbls>
            <c:numFmt formatCode="#,##0.0" sourceLinked="0"/>
            <c:spPr>
              <a:noFill/>
              <a:ln>
                <a:noFill/>
              </a:ln>
              <a:effectLst/>
            </c:spPr>
            <c:txPr>
              <a:bodyPr/>
              <a:lstStyle/>
              <a:p>
                <a:pPr>
                  <a:defRPr sz="1200" b="1">
                    <a:solidFill>
                      <a:srgbClr val="717171"/>
                    </a:solidFill>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Management/developing of construction object (designing)</c:v>
                </c:pt>
                <c:pt idx="1">
                  <c:v>Architecture of the building</c:v>
                </c:pt>
                <c:pt idx="2">
                  <c:v>Structures</c:v>
                </c:pt>
                <c:pt idx="3">
                  <c:v>Engineering structures</c:v>
                </c:pt>
                <c:pt idx="4">
                  <c:v>Heating, ventilation, climate control system</c:v>
                </c:pt>
                <c:pt idx="5">
                  <c:v>Water supply, sewage</c:v>
                </c:pt>
                <c:pt idx="6">
                  <c:v>Electricity networks, low voltage networks</c:v>
                </c:pt>
                <c:pt idx="7">
                  <c:v>Territorial development</c:v>
                </c:pt>
                <c:pt idx="8">
                  <c:v>Expertise of construction project</c:v>
                </c:pt>
              </c:strCache>
            </c:strRef>
          </c:cat>
          <c:val>
            <c:numRef>
              <c:f>Sheet1!$B$2:$B$10</c:f>
              <c:numCache>
                <c:formatCode>0.00</c:formatCode>
                <c:ptCount val="9"/>
                <c:pt idx="0">
                  <c:v>7.1103167313576909</c:v>
                </c:pt>
                <c:pt idx="1">
                  <c:v>6.8596027792264209</c:v>
                </c:pt>
                <c:pt idx="2">
                  <c:v>7.3899045498859026</c:v>
                </c:pt>
                <c:pt idx="3">
                  <c:v>8.0391405456022476</c:v>
                </c:pt>
                <c:pt idx="4">
                  <c:v>7.0731709388845427</c:v>
                </c:pt>
                <c:pt idx="5">
                  <c:v>7.480262640578287</c:v>
                </c:pt>
                <c:pt idx="6">
                  <c:v>8.1683097233342448</c:v>
                </c:pt>
                <c:pt idx="7">
                  <c:v>7.7951379558916525</c:v>
                </c:pt>
                <c:pt idx="8">
                  <c:v>8.0176619541743044</c:v>
                </c:pt>
              </c:numCache>
            </c:numRef>
          </c:val>
          <c:extLst>
            <c:ext xmlns:c16="http://schemas.microsoft.com/office/drawing/2014/chart" uri="{C3380CC4-5D6E-409C-BE32-E72D297353CC}">
              <c16:uniqueId val="{00000008-307E-48C6-92C8-6F6027B92E09}"/>
            </c:ext>
          </c:extLst>
        </c:ser>
        <c:ser>
          <c:idx val="1"/>
          <c:order val="1"/>
          <c:tx>
            <c:strRef>
              <c:f>Sheet1!$C$1</c:f>
              <c:strCache>
                <c:ptCount val="1"/>
                <c:pt idx="0">
                  <c:v>Self-evaluation</c:v>
                </c:pt>
              </c:strCache>
            </c:strRef>
          </c:tx>
          <c:spPr>
            <a:solidFill>
              <a:srgbClr val="BD9B08">
                <a:lumMod val="20000"/>
                <a:lumOff val="80000"/>
              </a:srgbClr>
            </a:solidFill>
            <a:ln>
              <a:noFill/>
            </a:ln>
          </c:spPr>
          <c:invertIfNegative val="0"/>
          <c:dLbls>
            <c:numFmt formatCode="#,##0.0" sourceLinked="0"/>
            <c:spPr>
              <a:noFill/>
              <a:ln>
                <a:noFill/>
              </a:ln>
              <a:effectLst/>
            </c:spPr>
            <c:txPr>
              <a:bodyPr wrap="square" lIns="38100" tIns="19050" rIns="38100" bIns="19050" anchor="ctr" anchorCtr="0">
                <a:spAutoFit/>
              </a:bodyPr>
              <a:lstStyle/>
              <a:p>
                <a:pPr algn="ctr">
                  <a:defRPr lang="lv-LV" sz="1200" b="1" i="0" u="none" strike="noStrike" kern="1200" baseline="0">
                    <a:solidFill>
                      <a:srgbClr val="717171"/>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Management/developing of construction object (designing)</c:v>
                </c:pt>
                <c:pt idx="1">
                  <c:v>Architecture of the building</c:v>
                </c:pt>
                <c:pt idx="2">
                  <c:v>Structures</c:v>
                </c:pt>
                <c:pt idx="3">
                  <c:v>Engineering structures</c:v>
                </c:pt>
                <c:pt idx="4">
                  <c:v>Heating, ventilation, climate control system</c:v>
                </c:pt>
                <c:pt idx="5">
                  <c:v>Water supply, sewage</c:v>
                </c:pt>
                <c:pt idx="6">
                  <c:v>Electricity networks, low voltage networks</c:v>
                </c:pt>
                <c:pt idx="7">
                  <c:v>Territorial development</c:v>
                </c:pt>
                <c:pt idx="8">
                  <c:v>Expertise of construction project</c:v>
                </c:pt>
              </c:strCache>
            </c:strRef>
          </c:cat>
          <c:val>
            <c:numRef>
              <c:f>Sheet1!$C$2:$C$10</c:f>
              <c:numCache>
                <c:formatCode>0.00</c:formatCode>
                <c:ptCount val="9"/>
                <c:pt idx="0">
                  <c:v>8.2102060835027206</c:v>
                </c:pt>
                <c:pt idx="1">
                  <c:v>7.9406443944544396</c:v>
                </c:pt>
                <c:pt idx="2">
                  <c:v>8.1784030837317001</c:v>
                </c:pt>
                <c:pt idx="3">
                  <c:v>8.5679684777413705</c:v>
                </c:pt>
                <c:pt idx="4">
                  <c:v>7.8538072756750932</c:v>
                </c:pt>
                <c:pt idx="5">
                  <c:v>7.759211694217365</c:v>
                </c:pt>
                <c:pt idx="6">
                  <c:v>7.7640800668626628</c:v>
                </c:pt>
                <c:pt idx="7">
                  <c:v>8.2837092064570879</c:v>
                </c:pt>
                <c:pt idx="8">
                  <c:v>7.0010750614320614</c:v>
                </c:pt>
              </c:numCache>
            </c:numRef>
          </c:val>
          <c:extLst>
            <c:ext xmlns:c16="http://schemas.microsoft.com/office/drawing/2014/chart" uri="{C3380CC4-5D6E-409C-BE32-E72D297353CC}">
              <c16:uniqueId val="{00000009-307E-48C6-92C8-6F6027B92E09}"/>
            </c:ext>
          </c:extLst>
        </c:ser>
        <c:dLbls>
          <c:showLegendKey val="0"/>
          <c:showVal val="0"/>
          <c:showCatName val="0"/>
          <c:showSerName val="0"/>
          <c:showPercent val="0"/>
          <c:showBubbleSize val="0"/>
        </c:dLbls>
        <c:gapWidth val="40"/>
        <c:overlap val="9"/>
        <c:axId val="1668436336"/>
        <c:axId val="1756794944"/>
      </c:barChart>
      <c:catAx>
        <c:axId val="1668436336"/>
        <c:scaling>
          <c:orientation val="maxMin"/>
        </c:scaling>
        <c:delete val="0"/>
        <c:axPos val="l"/>
        <c:numFmt formatCode="General" sourceLinked="1"/>
        <c:majorTickMark val="none"/>
        <c:minorTickMark val="none"/>
        <c:tickLblPos val="nextTo"/>
        <c:spPr>
          <a:ln>
            <a:solidFill>
              <a:srgbClr val="717171"/>
            </a:solidFill>
          </a:ln>
        </c:spPr>
        <c:txPr>
          <a:bodyPr/>
          <a:lstStyle/>
          <a:p>
            <a:pPr algn="r">
              <a:defRPr sz="1200">
                <a:solidFill>
                  <a:srgbClr val="717171"/>
                </a:solidFill>
              </a:defRPr>
            </a:pPr>
            <a:endParaRPr lang="lv-LV"/>
          </a:p>
        </c:txPr>
        <c:crossAx val="1756794944"/>
        <c:crosses val="autoZero"/>
        <c:auto val="1"/>
        <c:lblAlgn val="ctr"/>
        <c:lblOffset val="1000"/>
        <c:noMultiLvlLbl val="0"/>
      </c:catAx>
      <c:valAx>
        <c:axId val="1756794944"/>
        <c:scaling>
          <c:orientation val="minMax"/>
          <c:max val="10"/>
        </c:scaling>
        <c:delete val="1"/>
        <c:axPos val="t"/>
        <c:numFmt formatCode="0.00" sourceLinked="1"/>
        <c:majorTickMark val="out"/>
        <c:minorTickMark val="none"/>
        <c:tickLblPos val="nextTo"/>
        <c:crossAx val="1668436336"/>
        <c:crosses val="autoZero"/>
        <c:crossBetween val="between"/>
      </c:valAx>
    </c:plotArea>
    <c:legend>
      <c:legendPos val="r"/>
      <c:layout>
        <c:manualLayout>
          <c:xMode val="edge"/>
          <c:yMode val="edge"/>
          <c:x val="0.79565628557802859"/>
          <c:y val="2.502744196541052E-3"/>
          <c:w val="0.19094347486221006"/>
          <c:h val="9.8795232476691364E-2"/>
        </c:manualLayout>
      </c:layout>
      <c:overlay val="0"/>
      <c:txPr>
        <a:bodyPr/>
        <a:lstStyle/>
        <a:p>
          <a:pPr>
            <a:defRPr sz="1200">
              <a:solidFill>
                <a:srgbClr val="717171"/>
              </a:solidFill>
            </a:defRPr>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962765278610608"/>
          <c:y val="9.4253822760014209E-3"/>
          <c:w val="0.26669933873501134"/>
          <c:h val="0.94527371759514611"/>
        </c:manualLayout>
      </c:layout>
      <c:barChart>
        <c:barDir val="bar"/>
        <c:grouping val="clustered"/>
        <c:varyColors val="0"/>
        <c:ser>
          <c:idx val="0"/>
          <c:order val="0"/>
          <c:tx>
            <c:strRef>
              <c:f>Sheet1!$B$1</c:f>
              <c:strCache>
                <c:ptCount val="1"/>
                <c:pt idx="0">
                  <c:v>Evaluation</c:v>
                </c:pt>
              </c:strCache>
            </c:strRef>
          </c:tx>
          <c:spPr>
            <a:solidFill>
              <a:srgbClr val="BD9B08"/>
            </a:solidFill>
          </c:spPr>
          <c:invertIfNegative val="0"/>
          <c:dPt>
            <c:idx val="0"/>
            <c:invertIfNegative val="0"/>
            <c:bubble3D val="0"/>
            <c:extLst>
              <c:ext xmlns:c16="http://schemas.microsoft.com/office/drawing/2014/chart" uri="{C3380CC4-5D6E-409C-BE32-E72D297353CC}">
                <c16:uniqueId val="{00000000-0A8D-4CF0-9A0B-C6A8F0968A48}"/>
              </c:ext>
            </c:extLst>
          </c:dPt>
          <c:dPt>
            <c:idx val="1"/>
            <c:invertIfNegative val="0"/>
            <c:bubble3D val="0"/>
            <c:extLst>
              <c:ext xmlns:c16="http://schemas.microsoft.com/office/drawing/2014/chart" uri="{C3380CC4-5D6E-409C-BE32-E72D297353CC}">
                <c16:uniqueId val="{00000001-0A8D-4CF0-9A0B-C6A8F0968A48}"/>
              </c:ext>
            </c:extLst>
          </c:dPt>
          <c:dPt>
            <c:idx val="2"/>
            <c:invertIfNegative val="0"/>
            <c:bubble3D val="0"/>
            <c:extLst>
              <c:ext xmlns:c16="http://schemas.microsoft.com/office/drawing/2014/chart" uri="{C3380CC4-5D6E-409C-BE32-E72D297353CC}">
                <c16:uniqueId val="{00000002-0A8D-4CF0-9A0B-C6A8F0968A48}"/>
              </c:ext>
            </c:extLst>
          </c:dPt>
          <c:dPt>
            <c:idx val="3"/>
            <c:invertIfNegative val="0"/>
            <c:bubble3D val="0"/>
            <c:extLst>
              <c:ext xmlns:c16="http://schemas.microsoft.com/office/drawing/2014/chart" uri="{C3380CC4-5D6E-409C-BE32-E72D297353CC}">
                <c16:uniqueId val="{00000003-0A8D-4CF0-9A0B-C6A8F0968A48}"/>
              </c:ext>
            </c:extLst>
          </c:dPt>
          <c:dPt>
            <c:idx val="4"/>
            <c:invertIfNegative val="0"/>
            <c:bubble3D val="0"/>
            <c:extLst>
              <c:ext xmlns:c16="http://schemas.microsoft.com/office/drawing/2014/chart" uri="{C3380CC4-5D6E-409C-BE32-E72D297353CC}">
                <c16:uniqueId val="{00000004-0A8D-4CF0-9A0B-C6A8F0968A48}"/>
              </c:ext>
            </c:extLst>
          </c:dPt>
          <c:dPt>
            <c:idx val="5"/>
            <c:invertIfNegative val="0"/>
            <c:bubble3D val="0"/>
            <c:extLst>
              <c:ext xmlns:c16="http://schemas.microsoft.com/office/drawing/2014/chart" uri="{C3380CC4-5D6E-409C-BE32-E72D297353CC}">
                <c16:uniqueId val="{00000005-0A8D-4CF0-9A0B-C6A8F0968A48}"/>
              </c:ext>
            </c:extLst>
          </c:dPt>
          <c:dPt>
            <c:idx val="6"/>
            <c:invertIfNegative val="0"/>
            <c:bubble3D val="0"/>
            <c:extLst>
              <c:ext xmlns:c16="http://schemas.microsoft.com/office/drawing/2014/chart" uri="{C3380CC4-5D6E-409C-BE32-E72D297353CC}">
                <c16:uniqueId val="{00000006-0A8D-4CF0-9A0B-C6A8F0968A48}"/>
              </c:ext>
            </c:extLst>
          </c:dPt>
          <c:dPt>
            <c:idx val="7"/>
            <c:invertIfNegative val="0"/>
            <c:bubble3D val="0"/>
            <c:extLst>
              <c:ext xmlns:c16="http://schemas.microsoft.com/office/drawing/2014/chart" uri="{C3380CC4-5D6E-409C-BE32-E72D297353CC}">
                <c16:uniqueId val="{00000007-0A8D-4CF0-9A0B-C6A8F0968A48}"/>
              </c:ext>
            </c:extLst>
          </c:dPt>
          <c:dLbls>
            <c:numFmt formatCode="#,##0.0" sourceLinked="0"/>
            <c:spPr>
              <a:noFill/>
              <a:ln>
                <a:noFill/>
              </a:ln>
              <a:effectLst/>
            </c:spPr>
            <c:txPr>
              <a:bodyPr/>
              <a:lstStyle/>
              <a:p>
                <a:pPr>
                  <a:defRPr sz="1200" b="1">
                    <a:solidFill>
                      <a:srgbClr val="717171"/>
                    </a:solidFill>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Project management of building construction works</c:v>
                </c:pt>
                <c:pt idx="1">
                  <c:v>Project management of engineering structures construction works</c:v>
                </c:pt>
                <c:pt idx="2">
                  <c:v>Territorial development</c:v>
                </c:pt>
                <c:pt idx="3">
                  <c:v>Construction works of engineering structures</c:v>
                </c:pt>
                <c:pt idx="4">
                  <c:v>Construction works, foundation, carcass, weight-bearing structures, roof</c:v>
                </c:pt>
                <c:pt idx="5">
                  <c:v>Construction works, exterior finish, walls, facades, windows, doors</c:v>
                </c:pt>
                <c:pt idx="6">
                  <c:v>Construction works, interior finish</c:v>
                </c:pt>
                <c:pt idx="7">
                  <c:v>Heating, ventilation, climate control</c:v>
                </c:pt>
                <c:pt idx="8">
                  <c:v>Water supply, sewage</c:v>
                </c:pt>
                <c:pt idx="9">
                  <c:v>Electricity networks, low voltage networks</c:v>
                </c:pt>
                <c:pt idx="10">
                  <c:v>Construction materials, solutions, construction products</c:v>
                </c:pt>
                <c:pt idx="11">
                  <c:v>Tools, equipment</c:v>
                </c:pt>
              </c:strCache>
            </c:strRef>
          </c:cat>
          <c:val>
            <c:numRef>
              <c:f>Sheet1!$B$2:$B$13</c:f>
              <c:numCache>
                <c:formatCode>0.00</c:formatCode>
                <c:ptCount val="12"/>
                <c:pt idx="0">
                  <c:v>8.5254846689417469</c:v>
                </c:pt>
                <c:pt idx="1">
                  <c:v>7.8361383931510327</c:v>
                </c:pt>
                <c:pt idx="2">
                  <c:v>8.7131571702144903</c:v>
                </c:pt>
                <c:pt idx="3">
                  <c:v>8.4742683409057094</c:v>
                </c:pt>
                <c:pt idx="4">
                  <c:v>8.6303716070989331</c:v>
                </c:pt>
                <c:pt idx="5">
                  <c:v>8.3743653520419112</c:v>
                </c:pt>
                <c:pt idx="6">
                  <c:v>8.3956107889874296</c:v>
                </c:pt>
                <c:pt idx="7">
                  <c:v>7.6138249329601999</c:v>
                </c:pt>
                <c:pt idx="8">
                  <c:v>8.6739365761021503</c:v>
                </c:pt>
                <c:pt idx="9">
                  <c:v>8.097356948282485</c:v>
                </c:pt>
                <c:pt idx="10">
                  <c:v>7.6409865801510461</c:v>
                </c:pt>
                <c:pt idx="11">
                  <c:v>8.2727107159269924</c:v>
                </c:pt>
              </c:numCache>
            </c:numRef>
          </c:val>
          <c:extLst>
            <c:ext xmlns:c16="http://schemas.microsoft.com/office/drawing/2014/chart" uri="{C3380CC4-5D6E-409C-BE32-E72D297353CC}">
              <c16:uniqueId val="{00000008-0A8D-4CF0-9A0B-C6A8F0968A48}"/>
            </c:ext>
          </c:extLst>
        </c:ser>
        <c:ser>
          <c:idx val="1"/>
          <c:order val="1"/>
          <c:tx>
            <c:strRef>
              <c:f>Sheet1!$C$1</c:f>
              <c:strCache>
                <c:ptCount val="1"/>
                <c:pt idx="0">
                  <c:v>Self-evaluation</c:v>
                </c:pt>
              </c:strCache>
            </c:strRef>
          </c:tx>
          <c:spPr>
            <a:solidFill>
              <a:srgbClr val="BD9B08">
                <a:lumMod val="20000"/>
                <a:lumOff val="80000"/>
              </a:srgbClr>
            </a:solidFill>
            <a:ln>
              <a:noFill/>
            </a:ln>
          </c:spPr>
          <c:invertIfNegative val="0"/>
          <c:dLbls>
            <c:numFmt formatCode="#,##0.0" sourceLinked="0"/>
            <c:spPr>
              <a:noFill/>
              <a:ln>
                <a:noFill/>
              </a:ln>
              <a:effectLst/>
            </c:spPr>
            <c:txPr>
              <a:bodyPr wrap="square" lIns="38100" tIns="19050" rIns="38100" bIns="19050" anchor="ctr" anchorCtr="0">
                <a:spAutoFit/>
              </a:bodyPr>
              <a:lstStyle/>
              <a:p>
                <a:pPr algn="ctr">
                  <a:defRPr lang="lv-LV" sz="1200" b="1" i="0" u="none" strike="noStrike" kern="1200" baseline="0">
                    <a:solidFill>
                      <a:srgbClr val="717171"/>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Project management of building construction works</c:v>
                </c:pt>
                <c:pt idx="1">
                  <c:v>Project management of engineering structures construction works</c:v>
                </c:pt>
                <c:pt idx="2">
                  <c:v>Territorial development</c:v>
                </c:pt>
                <c:pt idx="3">
                  <c:v>Construction works of engineering structures</c:v>
                </c:pt>
                <c:pt idx="4">
                  <c:v>Construction works, foundation, carcass, weight-bearing structures, roof</c:v>
                </c:pt>
                <c:pt idx="5">
                  <c:v>Construction works, exterior finish, walls, facades, windows, doors</c:v>
                </c:pt>
                <c:pt idx="6">
                  <c:v>Construction works, interior finish</c:v>
                </c:pt>
                <c:pt idx="7">
                  <c:v>Heating, ventilation, climate control</c:v>
                </c:pt>
                <c:pt idx="8">
                  <c:v>Water supply, sewage</c:v>
                </c:pt>
                <c:pt idx="9">
                  <c:v>Electricity networks, low voltage networks</c:v>
                </c:pt>
                <c:pt idx="10">
                  <c:v>Construction materials, solutions, construction products</c:v>
                </c:pt>
                <c:pt idx="11">
                  <c:v>Tools, equipment</c:v>
                </c:pt>
              </c:strCache>
            </c:strRef>
          </c:cat>
          <c:val>
            <c:numRef>
              <c:f>Sheet1!$C$2:$C$13</c:f>
              <c:numCache>
                <c:formatCode>0.00</c:formatCode>
                <c:ptCount val="12"/>
                <c:pt idx="0">
                  <c:v>7.691315807851467</c:v>
                </c:pt>
                <c:pt idx="1">
                  <c:v>8.1987193500545192</c:v>
                </c:pt>
                <c:pt idx="2">
                  <c:v>8.0596902071049001</c:v>
                </c:pt>
                <c:pt idx="3">
                  <c:v>7.6625563289274066</c:v>
                </c:pt>
                <c:pt idx="4">
                  <c:v>7.9489590587079579</c:v>
                </c:pt>
                <c:pt idx="5">
                  <c:v>8.0920869663508075</c:v>
                </c:pt>
                <c:pt idx="6">
                  <c:v>7.785423321501014</c:v>
                </c:pt>
                <c:pt idx="7">
                  <c:v>8.0537407523452664</c:v>
                </c:pt>
                <c:pt idx="8">
                  <c:v>7.9840691759066225</c:v>
                </c:pt>
                <c:pt idx="9">
                  <c:v>7.9642213273761788</c:v>
                </c:pt>
                <c:pt idx="10">
                  <c:v>8.0039858229735117</c:v>
                </c:pt>
                <c:pt idx="11">
                  <c:v>7.4211360654346565</c:v>
                </c:pt>
              </c:numCache>
            </c:numRef>
          </c:val>
          <c:extLst>
            <c:ext xmlns:c16="http://schemas.microsoft.com/office/drawing/2014/chart" uri="{C3380CC4-5D6E-409C-BE32-E72D297353CC}">
              <c16:uniqueId val="{00000009-0A8D-4CF0-9A0B-C6A8F0968A48}"/>
            </c:ext>
          </c:extLst>
        </c:ser>
        <c:dLbls>
          <c:showLegendKey val="0"/>
          <c:showVal val="0"/>
          <c:showCatName val="0"/>
          <c:showSerName val="0"/>
          <c:showPercent val="0"/>
          <c:showBubbleSize val="0"/>
        </c:dLbls>
        <c:gapWidth val="40"/>
        <c:overlap val="9"/>
        <c:axId val="1756792224"/>
        <c:axId val="1756792768"/>
      </c:barChart>
      <c:catAx>
        <c:axId val="1756792224"/>
        <c:scaling>
          <c:orientation val="maxMin"/>
        </c:scaling>
        <c:delete val="0"/>
        <c:axPos val="l"/>
        <c:numFmt formatCode="General" sourceLinked="1"/>
        <c:majorTickMark val="none"/>
        <c:minorTickMark val="none"/>
        <c:tickLblPos val="nextTo"/>
        <c:spPr>
          <a:ln>
            <a:solidFill>
              <a:srgbClr val="717171"/>
            </a:solidFill>
          </a:ln>
        </c:spPr>
        <c:txPr>
          <a:bodyPr/>
          <a:lstStyle/>
          <a:p>
            <a:pPr algn="r">
              <a:defRPr sz="1100">
                <a:solidFill>
                  <a:srgbClr val="717171"/>
                </a:solidFill>
              </a:defRPr>
            </a:pPr>
            <a:endParaRPr lang="lv-LV"/>
          </a:p>
        </c:txPr>
        <c:crossAx val="1756792768"/>
        <c:crosses val="autoZero"/>
        <c:auto val="1"/>
        <c:lblAlgn val="ctr"/>
        <c:lblOffset val="1000"/>
        <c:noMultiLvlLbl val="0"/>
      </c:catAx>
      <c:valAx>
        <c:axId val="1756792768"/>
        <c:scaling>
          <c:orientation val="minMax"/>
          <c:max val="10"/>
        </c:scaling>
        <c:delete val="1"/>
        <c:axPos val="t"/>
        <c:numFmt formatCode="0.00" sourceLinked="1"/>
        <c:majorTickMark val="out"/>
        <c:minorTickMark val="none"/>
        <c:tickLblPos val="nextTo"/>
        <c:crossAx val="1756792224"/>
        <c:crosses val="autoZero"/>
        <c:crossBetween val="between"/>
      </c:valAx>
    </c:plotArea>
    <c:legend>
      <c:legendPos val="r"/>
      <c:layout>
        <c:manualLayout>
          <c:xMode val="edge"/>
          <c:yMode val="edge"/>
          <c:x val="0.75087625863490015"/>
          <c:y val="7.1331666184263189E-5"/>
          <c:w val="0.16946564077473503"/>
          <c:h val="8.1014743902661293E-2"/>
        </c:manualLayout>
      </c:layout>
      <c:overlay val="0"/>
      <c:txPr>
        <a:bodyPr/>
        <a:lstStyle/>
        <a:p>
          <a:pPr>
            <a:defRPr sz="1200">
              <a:solidFill>
                <a:srgbClr val="717171"/>
              </a:solidFill>
            </a:defRPr>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8077196099263185"/>
          <c:w val="1"/>
          <c:h val="0.6024368655419689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E051-4C18-A6EA-C7D76645ED57}"/>
              </c:ext>
            </c:extLst>
          </c:dPt>
          <c:dPt>
            <c:idx val="1"/>
            <c:invertIfNegative val="0"/>
            <c:bubble3D val="0"/>
            <c:spPr>
              <a:solidFill>
                <a:schemeClr val="tx1"/>
              </a:solidFill>
              <a:ln>
                <a:noFill/>
              </a:ln>
              <a:effectLst/>
            </c:spPr>
            <c:extLst>
              <c:ext xmlns:c16="http://schemas.microsoft.com/office/drawing/2014/chart" uri="{C3380CC4-5D6E-409C-BE32-E72D297353CC}">
                <c16:uniqueId val="{0000000B-E051-4C18-A6EA-C7D76645ED57}"/>
              </c:ext>
            </c:extLst>
          </c:dPt>
          <c:dPt>
            <c:idx val="2"/>
            <c:invertIfNegative val="0"/>
            <c:bubble3D val="0"/>
            <c:spPr>
              <a:solidFill>
                <a:schemeClr val="tx1"/>
              </a:solidFill>
              <a:ln>
                <a:noFill/>
              </a:ln>
              <a:effectLst/>
            </c:spPr>
            <c:extLst>
              <c:ext xmlns:c16="http://schemas.microsoft.com/office/drawing/2014/chart" uri="{C3380CC4-5D6E-409C-BE32-E72D297353CC}">
                <c16:uniqueId val="{00000001-E051-4C18-A6EA-C7D76645ED57}"/>
              </c:ext>
            </c:extLst>
          </c:dPt>
          <c:dPt>
            <c:idx val="3"/>
            <c:invertIfNegative val="0"/>
            <c:bubble3D val="0"/>
            <c:spPr>
              <a:solidFill>
                <a:schemeClr val="tx1"/>
              </a:solidFill>
              <a:ln>
                <a:noFill/>
              </a:ln>
              <a:effectLst/>
            </c:spPr>
            <c:extLst>
              <c:ext xmlns:c16="http://schemas.microsoft.com/office/drawing/2014/chart" uri="{C3380CC4-5D6E-409C-BE32-E72D297353CC}">
                <c16:uniqueId val="{00000002-E051-4C18-A6EA-C7D76645ED57}"/>
              </c:ext>
            </c:extLst>
          </c:dPt>
          <c:dPt>
            <c:idx val="4"/>
            <c:invertIfNegative val="0"/>
            <c:bubble3D val="0"/>
            <c:spPr>
              <a:solidFill>
                <a:schemeClr val="tx1"/>
              </a:solidFill>
              <a:ln>
                <a:noFill/>
              </a:ln>
              <a:effectLst/>
            </c:spPr>
            <c:extLst>
              <c:ext xmlns:c16="http://schemas.microsoft.com/office/drawing/2014/chart" uri="{C3380CC4-5D6E-409C-BE32-E72D297353CC}">
                <c16:uniqueId val="{00000004-E051-4C18-A6EA-C7D76645ED57}"/>
              </c:ext>
            </c:extLst>
          </c:dPt>
          <c:dPt>
            <c:idx val="8"/>
            <c:invertIfNegative val="0"/>
            <c:bubble3D val="0"/>
            <c:extLst>
              <c:ext xmlns:c16="http://schemas.microsoft.com/office/drawing/2014/chart" uri="{C3380CC4-5D6E-409C-BE32-E72D297353CC}">
                <c16:uniqueId val="{00000007-E051-4C18-A6EA-C7D76645ED57}"/>
              </c:ext>
            </c:extLst>
          </c:dPt>
          <c:dPt>
            <c:idx val="9"/>
            <c:invertIfNegative val="0"/>
            <c:bubble3D val="0"/>
            <c:extLst>
              <c:ext xmlns:c16="http://schemas.microsoft.com/office/drawing/2014/chart" uri="{C3380CC4-5D6E-409C-BE32-E72D297353CC}">
                <c16:uniqueId val="{00000008-E051-4C18-A6EA-C7D76645ED57}"/>
              </c:ext>
            </c:extLst>
          </c:dPt>
          <c:dPt>
            <c:idx val="11"/>
            <c:invertIfNegative val="0"/>
            <c:bubble3D val="0"/>
            <c:extLst>
              <c:ext xmlns:c16="http://schemas.microsoft.com/office/drawing/2014/chart" uri="{C3380CC4-5D6E-409C-BE32-E72D297353CC}">
                <c16:uniqueId val="{00000009-E051-4C18-A6EA-C7D76645ED57}"/>
              </c:ext>
            </c:extLst>
          </c:dPt>
          <c:dLbls>
            <c:numFmt formatCode="0&quot;%&quot;" sourceLinked="0"/>
            <c:spPr>
              <a:noFill/>
              <a:ln>
                <a:noFill/>
              </a:ln>
              <a:effectLst/>
            </c:spPr>
            <c:txPr>
              <a:bodyPr/>
              <a:lstStyle/>
              <a:p>
                <a:pPr>
                  <a:defRPr sz="1200" b="1">
                    <a:solidFill>
                      <a:schemeClr val="tx1"/>
                    </a:solidFill>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Construction
 works</c:v>
                </c:pt>
                <c:pt idx="1">
                  <c:v>Management
 of
 construction
 projects</c:v>
                </c:pt>
                <c:pt idx="2">
                  <c:v>Management
 and
 realization
 of
 construction
 works</c:v>
                </c:pt>
                <c:pt idx="3">
                  <c:v>Construction
 materials
 (producers,
 sellers)</c:v>
                </c:pt>
              </c:strCache>
            </c:strRef>
          </c:cat>
          <c:val>
            <c:numRef>
              <c:f>Sheet1!$B$2:$B$5</c:f>
              <c:numCache>
                <c:formatCode>General</c:formatCode>
                <c:ptCount val="4"/>
                <c:pt idx="0">
                  <c:v>82.46</c:v>
                </c:pt>
                <c:pt idx="1">
                  <c:v>81.808115310463904</c:v>
                </c:pt>
                <c:pt idx="2">
                  <c:v>83.716114645741641</c:v>
                </c:pt>
                <c:pt idx="3">
                  <c:v>79.568486480390192</c:v>
                </c:pt>
              </c:numCache>
            </c:numRef>
          </c:val>
          <c:extLst>
            <c:ext xmlns:c16="http://schemas.microsoft.com/office/drawing/2014/chart" uri="{C3380CC4-5D6E-409C-BE32-E72D297353CC}">
              <c16:uniqueId val="{0000000A-E051-4C18-A6EA-C7D76645ED57}"/>
            </c:ext>
          </c:extLst>
        </c:ser>
        <c:dLbls>
          <c:showLegendKey val="0"/>
          <c:showVal val="0"/>
          <c:showCatName val="0"/>
          <c:showSerName val="0"/>
          <c:showPercent val="0"/>
          <c:showBubbleSize val="0"/>
        </c:dLbls>
        <c:gapWidth val="66"/>
        <c:overlap val="-9"/>
        <c:axId val="1756791680"/>
        <c:axId val="1756790592"/>
      </c:barChart>
      <c:catAx>
        <c:axId val="1756791680"/>
        <c:scaling>
          <c:orientation val="minMax"/>
        </c:scaling>
        <c:delete val="0"/>
        <c:axPos val="b"/>
        <c:numFmt formatCode="General" sourceLinked="1"/>
        <c:majorTickMark val="none"/>
        <c:minorTickMark val="none"/>
        <c:tickLblPos val="nextTo"/>
        <c:spPr>
          <a:noFill/>
          <a:ln w="9525" cap="flat" cmpd="sng" algn="ctr">
            <a:solidFill>
              <a:srgbClr val="717171"/>
            </a:solidFill>
            <a:round/>
          </a:ln>
          <a:effectLst/>
        </c:spPr>
        <c:txPr>
          <a:bodyPr rot="-60000000" spcFirstLastPara="1" vertOverflow="ellipsis" vert="horz" wrap="square" anchor="ctr" anchorCtr="1"/>
          <a:lstStyle/>
          <a:p>
            <a:pPr>
              <a:defRPr sz="1100" b="0" i="0" u="none" strike="noStrike" kern="1200" baseline="0">
                <a:solidFill>
                  <a:srgbClr val="717171"/>
                </a:solidFill>
                <a:latin typeface="+mn-lt"/>
                <a:ea typeface="+mn-ea"/>
                <a:cs typeface="+mn-cs"/>
              </a:defRPr>
            </a:pPr>
            <a:endParaRPr lang="lv-LV"/>
          </a:p>
        </c:txPr>
        <c:crossAx val="1756790592"/>
        <c:crosses val="autoZero"/>
        <c:auto val="1"/>
        <c:lblAlgn val="ctr"/>
        <c:lblOffset val="100"/>
        <c:noMultiLvlLbl val="0"/>
      </c:catAx>
      <c:valAx>
        <c:axId val="1756790592"/>
        <c:scaling>
          <c:orientation val="minMax"/>
          <c:max val="100"/>
          <c:min val="0"/>
        </c:scaling>
        <c:delete val="1"/>
        <c:axPos val="l"/>
        <c:numFmt formatCode="General" sourceLinked="1"/>
        <c:majorTickMark val="out"/>
        <c:minorTickMark val="none"/>
        <c:tickLblPos val="nextTo"/>
        <c:crossAx val="1756791680"/>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lv-LV"/>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2616742550188501"/>
          <c:w val="1"/>
          <c:h val="0.80716492380228699"/>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E051-4C18-A6EA-C7D76645ED57}"/>
              </c:ext>
            </c:extLst>
          </c:dPt>
          <c:dPt>
            <c:idx val="1"/>
            <c:invertIfNegative val="0"/>
            <c:bubble3D val="0"/>
            <c:spPr>
              <a:solidFill>
                <a:schemeClr val="tx1"/>
              </a:solidFill>
              <a:ln>
                <a:noFill/>
              </a:ln>
              <a:effectLst/>
            </c:spPr>
            <c:extLst>
              <c:ext xmlns:c16="http://schemas.microsoft.com/office/drawing/2014/chart" uri="{C3380CC4-5D6E-409C-BE32-E72D297353CC}">
                <c16:uniqueId val="{0000000B-E051-4C18-A6EA-C7D76645ED57}"/>
              </c:ext>
            </c:extLst>
          </c:dPt>
          <c:dPt>
            <c:idx val="2"/>
            <c:invertIfNegative val="0"/>
            <c:bubble3D val="0"/>
            <c:spPr>
              <a:solidFill>
                <a:schemeClr val="tx1"/>
              </a:solidFill>
              <a:ln>
                <a:noFill/>
              </a:ln>
              <a:effectLst/>
            </c:spPr>
            <c:extLst>
              <c:ext xmlns:c16="http://schemas.microsoft.com/office/drawing/2014/chart" uri="{C3380CC4-5D6E-409C-BE32-E72D297353CC}">
                <c16:uniqueId val="{00000001-E051-4C18-A6EA-C7D76645ED57}"/>
              </c:ext>
            </c:extLst>
          </c:dPt>
          <c:dPt>
            <c:idx val="3"/>
            <c:invertIfNegative val="0"/>
            <c:bubble3D val="0"/>
            <c:spPr>
              <a:solidFill>
                <a:schemeClr val="tx1"/>
              </a:solidFill>
              <a:ln>
                <a:noFill/>
              </a:ln>
              <a:effectLst/>
            </c:spPr>
            <c:extLst>
              <c:ext xmlns:c16="http://schemas.microsoft.com/office/drawing/2014/chart" uri="{C3380CC4-5D6E-409C-BE32-E72D297353CC}">
                <c16:uniqueId val="{00000002-E051-4C18-A6EA-C7D76645ED57}"/>
              </c:ext>
            </c:extLst>
          </c:dPt>
          <c:dPt>
            <c:idx val="4"/>
            <c:invertIfNegative val="0"/>
            <c:bubble3D val="0"/>
            <c:spPr>
              <a:solidFill>
                <a:schemeClr val="tx1"/>
              </a:solidFill>
              <a:ln>
                <a:noFill/>
              </a:ln>
              <a:effectLst/>
            </c:spPr>
            <c:extLst>
              <c:ext xmlns:c16="http://schemas.microsoft.com/office/drawing/2014/chart" uri="{C3380CC4-5D6E-409C-BE32-E72D297353CC}">
                <c16:uniqueId val="{00000004-E051-4C18-A6EA-C7D76645ED57}"/>
              </c:ext>
            </c:extLst>
          </c:dPt>
          <c:dPt>
            <c:idx val="8"/>
            <c:invertIfNegative val="0"/>
            <c:bubble3D val="0"/>
            <c:extLst>
              <c:ext xmlns:c16="http://schemas.microsoft.com/office/drawing/2014/chart" uri="{C3380CC4-5D6E-409C-BE32-E72D297353CC}">
                <c16:uniqueId val="{00000007-E051-4C18-A6EA-C7D76645ED57}"/>
              </c:ext>
            </c:extLst>
          </c:dPt>
          <c:dPt>
            <c:idx val="9"/>
            <c:invertIfNegative val="0"/>
            <c:bubble3D val="0"/>
            <c:extLst>
              <c:ext xmlns:c16="http://schemas.microsoft.com/office/drawing/2014/chart" uri="{C3380CC4-5D6E-409C-BE32-E72D297353CC}">
                <c16:uniqueId val="{00000008-E051-4C18-A6EA-C7D76645ED57}"/>
              </c:ext>
            </c:extLst>
          </c:dPt>
          <c:dPt>
            <c:idx val="11"/>
            <c:invertIfNegative val="0"/>
            <c:bubble3D val="0"/>
            <c:extLst>
              <c:ext xmlns:c16="http://schemas.microsoft.com/office/drawing/2014/chart" uri="{C3380CC4-5D6E-409C-BE32-E72D297353CC}">
                <c16:uniqueId val="{00000009-E051-4C18-A6EA-C7D76645ED57}"/>
              </c:ext>
            </c:extLst>
          </c:dPt>
          <c:dLbls>
            <c:numFmt formatCode="0&quot;%&quot;" sourceLinked="0"/>
            <c:spPr>
              <a:noFill/>
              <a:ln>
                <a:noFill/>
              </a:ln>
              <a:effectLst/>
            </c:spPr>
            <c:txPr>
              <a:bodyPr/>
              <a:lstStyle/>
              <a:p>
                <a:pPr>
                  <a:defRPr sz="1200" b="1">
                    <a:solidFill>
                      <a:schemeClr val="tx1"/>
                    </a:solidFill>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Supervision</c:v>
                </c:pt>
                <c:pt idx="1">
                  <c:v>Supervision</c:v>
                </c:pt>
                <c:pt idx="2">
                  <c:v>Construction authority, SCCB</c:v>
                </c:pt>
              </c:strCache>
            </c:strRef>
          </c:cat>
          <c:val>
            <c:numRef>
              <c:f>Sheet1!$B$2:$B$4</c:f>
              <c:numCache>
                <c:formatCode>General</c:formatCode>
                <c:ptCount val="3"/>
                <c:pt idx="0">
                  <c:v>76.190237154811598</c:v>
                </c:pt>
                <c:pt idx="1">
                  <c:v>77.213975052080897</c:v>
                </c:pt>
                <c:pt idx="2">
                  <c:v>75.166499257542242</c:v>
                </c:pt>
              </c:numCache>
            </c:numRef>
          </c:val>
          <c:extLst>
            <c:ext xmlns:c16="http://schemas.microsoft.com/office/drawing/2014/chart" uri="{C3380CC4-5D6E-409C-BE32-E72D297353CC}">
              <c16:uniqueId val="{0000000A-E051-4C18-A6EA-C7D76645ED57}"/>
            </c:ext>
          </c:extLst>
        </c:ser>
        <c:dLbls>
          <c:showLegendKey val="0"/>
          <c:showVal val="0"/>
          <c:showCatName val="0"/>
          <c:showSerName val="0"/>
          <c:showPercent val="0"/>
          <c:showBubbleSize val="0"/>
        </c:dLbls>
        <c:gapWidth val="66"/>
        <c:overlap val="-9"/>
        <c:axId val="1756793312"/>
        <c:axId val="1756801472"/>
      </c:barChart>
      <c:catAx>
        <c:axId val="1756793312"/>
        <c:scaling>
          <c:orientation val="minMax"/>
        </c:scaling>
        <c:delete val="0"/>
        <c:axPos val="b"/>
        <c:numFmt formatCode="General" sourceLinked="1"/>
        <c:majorTickMark val="none"/>
        <c:minorTickMark val="none"/>
        <c:tickLblPos val="nextTo"/>
        <c:spPr>
          <a:noFill/>
          <a:ln w="9525" cap="flat" cmpd="sng" algn="ctr">
            <a:solidFill>
              <a:srgbClr val="717171"/>
            </a:solidFill>
            <a:round/>
          </a:ln>
          <a:effectLst/>
        </c:spPr>
        <c:txPr>
          <a:bodyPr rot="-60000000" spcFirstLastPara="1" vertOverflow="ellipsis" vert="horz" wrap="square" anchor="ctr" anchorCtr="1"/>
          <a:lstStyle/>
          <a:p>
            <a:pPr>
              <a:defRPr sz="1200" b="0" i="0" u="none" strike="noStrike" kern="1200" baseline="0">
                <a:solidFill>
                  <a:srgbClr val="717171"/>
                </a:solidFill>
                <a:latin typeface="+mn-lt"/>
                <a:ea typeface="+mn-ea"/>
                <a:cs typeface="+mn-cs"/>
              </a:defRPr>
            </a:pPr>
            <a:endParaRPr lang="lv-LV"/>
          </a:p>
        </c:txPr>
        <c:crossAx val="1756801472"/>
        <c:crosses val="autoZero"/>
        <c:auto val="1"/>
        <c:lblAlgn val="ctr"/>
        <c:lblOffset val="100"/>
        <c:noMultiLvlLbl val="0"/>
      </c:catAx>
      <c:valAx>
        <c:axId val="1756801472"/>
        <c:scaling>
          <c:orientation val="minMax"/>
          <c:max val="100"/>
          <c:min val="0"/>
        </c:scaling>
        <c:delete val="1"/>
        <c:axPos val="l"/>
        <c:numFmt formatCode="General" sourceLinked="1"/>
        <c:majorTickMark val="out"/>
        <c:minorTickMark val="none"/>
        <c:tickLblPos val="nextTo"/>
        <c:crossAx val="1756793312"/>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lv-LV"/>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59566778153115"/>
          <c:y val="2.1890512961941534E-2"/>
          <c:w val="0.39543826002288929"/>
          <c:h val="0.94527371759514611"/>
        </c:manualLayout>
      </c:layout>
      <c:barChart>
        <c:barDir val="bar"/>
        <c:grouping val="clustered"/>
        <c:varyColors val="0"/>
        <c:ser>
          <c:idx val="0"/>
          <c:order val="0"/>
          <c:tx>
            <c:strRef>
              <c:f>Sheet1!$B$1</c:f>
              <c:strCache>
                <c:ptCount val="1"/>
                <c:pt idx="0">
                  <c:v>Evaluation</c:v>
                </c:pt>
              </c:strCache>
            </c:strRef>
          </c:tx>
          <c:spPr>
            <a:solidFill>
              <a:srgbClr val="BD9B08"/>
            </a:solidFill>
          </c:spPr>
          <c:invertIfNegative val="0"/>
          <c:dPt>
            <c:idx val="0"/>
            <c:invertIfNegative val="0"/>
            <c:bubble3D val="0"/>
            <c:extLst>
              <c:ext xmlns:c16="http://schemas.microsoft.com/office/drawing/2014/chart" uri="{C3380CC4-5D6E-409C-BE32-E72D297353CC}">
                <c16:uniqueId val="{00000000-DBA9-4C5A-BC37-06588E4F40DB}"/>
              </c:ext>
            </c:extLst>
          </c:dPt>
          <c:dPt>
            <c:idx val="1"/>
            <c:invertIfNegative val="0"/>
            <c:bubble3D val="0"/>
            <c:extLst>
              <c:ext xmlns:c16="http://schemas.microsoft.com/office/drawing/2014/chart" uri="{C3380CC4-5D6E-409C-BE32-E72D297353CC}">
                <c16:uniqueId val="{00000001-DBA9-4C5A-BC37-06588E4F40DB}"/>
              </c:ext>
            </c:extLst>
          </c:dPt>
          <c:dPt>
            <c:idx val="2"/>
            <c:invertIfNegative val="0"/>
            <c:bubble3D val="0"/>
            <c:extLst>
              <c:ext xmlns:c16="http://schemas.microsoft.com/office/drawing/2014/chart" uri="{C3380CC4-5D6E-409C-BE32-E72D297353CC}">
                <c16:uniqueId val="{00000002-DBA9-4C5A-BC37-06588E4F40DB}"/>
              </c:ext>
            </c:extLst>
          </c:dPt>
          <c:dPt>
            <c:idx val="3"/>
            <c:invertIfNegative val="0"/>
            <c:bubble3D val="0"/>
            <c:extLst>
              <c:ext xmlns:c16="http://schemas.microsoft.com/office/drawing/2014/chart" uri="{C3380CC4-5D6E-409C-BE32-E72D297353CC}">
                <c16:uniqueId val="{00000003-DBA9-4C5A-BC37-06588E4F40DB}"/>
              </c:ext>
            </c:extLst>
          </c:dPt>
          <c:dPt>
            <c:idx val="4"/>
            <c:invertIfNegative val="0"/>
            <c:bubble3D val="0"/>
            <c:extLst>
              <c:ext xmlns:c16="http://schemas.microsoft.com/office/drawing/2014/chart" uri="{C3380CC4-5D6E-409C-BE32-E72D297353CC}">
                <c16:uniqueId val="{00000004-DBA9-4C5A-BC37-06588E4F40DB}"/>
              </c:ext>
            </c:extLst>
          </c:dPt>
          <c:dPt>
            <c:idx val="5"/>
            <c:invertIfNegative val="0"/>
            <c:bubble3D val="0"/>
            <c:extLst>
              <c:ext xmlns:c16="http://schemas.microsoft.com/office/drawing/2014/chart" uri="{C3380CC4-5D6E-409C-BE32-E72D297353CC}">
                <c16:uniqueId val="{00000005-DBA9-4C5A-BC37-06588E4F40DB}"/>
              </c:ext>
            </c:extLst>
          </c:dPt>
          <c:dPt>
            <c:idx val="6"/>
            <c:invertIfNegative val="0"/>
            <c:bubble3D val="0"/>
            <c:extLst>
              <c:ext xmlns:c16="http://schemas.microsoft.com/office/drawing/2014/chart" uri="{C3380CC4-5D6E-409C-BE32-E72D297353CC}">
                <c16:uniqueId val="{00000006-DBA9-4C5A-BC37-06588E4F40DB}"/>
              </c:ext>
            </c:extLst>
          </c:dPt>
          <c:dPt>
            <c:idx val="7"/>
            <c:invertIfNegative val="0"/>
            <c:bubble3D val="0"/>
            <c:extLst>
              <c:ext xmlns:c16="http://schemas.microsoft.com/office/drawing/2014/chart" uri="{C3380CC4-5D6E-409C-BE32-E72D297353CC}">
                <c16:uniqueId val="{00000007-DBA9-4C5A-BC37-06588E4F40DB}"/>
              </c:ext>
            </c:extLst>
          </c:dPt>
          <c:dLbls>
            <c:numFmt formatCode="#,##0.0" sourceLinked="0"/>
            <c:spPr>
              <a:noFill/>
              <a:ln>
                <a:noFill/>
              </a:ln>
              <a:effectLst/>
            </c:spPr>
            <c:txPr>
              <a:bodyPr/>
              <a:lstStyle/>
              <a:p>
                <a:pPr>
                  <a:defRPr sz="1200" b="1">
                    <a:solidFill>
                      <a:srgbClr val="717171"/>
                    </a:solidFill>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On-site designer supervision</c:v>
                </c:pt>
                <c:pt idx="1">
                  <c:v>Construction supervision</c:v>
                </c:pt>
                <c:pt idx="2">
                  <c:v>Construction authority</c:v>
                </c:pt>
                <c:pt idx="3">
                  <c:v>SCCB</c:v>
                </c:pt>
              </c:strCache>
            </c:strRef>
          </c:cat>
          <c:val>
            <c:numRef>
              <c:f>Sheet1!$B$2:$B$5</c:f>
              <c:numCache>
                <c:formatCode>0.00</c:formatCode>
                <c:ptCount val="4"/>
                <c:pt idx="0">
                  <c:v>0</c:v>
                </c:pt>
                <c:pt idx="1">
                  <c:v>8.2448393801801938</c:v>
                </c:pt>
                <c:pt idx="2">
                  <c:v>7.7551197725269541</c:v>
                </c:pt>
                <c:pt idx="3">
                  <c:v>7.2781800789814959</c:v>
                </c:pt>
              </c:numCache>
            </c:numRef>
          </c:val>
          <c:extLst>
            <c:ext xmlns:c16="http://schemas.microsoft.com/office/drawing/2014/chart" uri="{C3380CC4-5D6E-409C-BE32-E72D297353CC}">
              <c16:uniqueId val="{00000008-DBA9-4C5A-BC37-06588E4F40DB}"/>
            </c:ext>
          </c:extLst>
        </c:ser>
        <c:ser>
          <c:idx val="1"/>
          <c:order val="1"/>
          <c:tx>
            <c:strRef>
              <c:f>Sheet1!$C$1</c:f>
              <c:strCache>
                <c:ptCount val="1"/>
                <c:pt idx="0">
                  <c:v>Self-evaluation</c:v>
                </c:pt>
              </c:strCache>
            </c:strRef>
          </c:tx>
          <c:spPr>
            <a:solidFill>
              <a:srgbClr val="BD9B08">
                <a:lumMod val="20000"/>
                <a:lumOff val="80000"/>
              </a:srgbClr>
            </a:solidFill>
            <a:ln>
              <a:noFill/>
            </a:ln>
          </c:spPr>
          <c:invertIfNegative val="0"/>
          <c:dLbls>
            <c:numFmt formatCode="#,##0.0" sourceLinked="0"/>
            <c:spPr>
              <a:noFill/>
              <a:ln>
                <a:noFill/>
              </a:ln>
              <a:effectLst/>
            </c:spPr>
            <c:txPr>
              <a:bodyPr wrap="square" lIns="38100" tIns="19050" rIns="38100" bIns="19050" anchor="ctr" anchorCtr="0">
                <a:spAutoFit/>
              </a:bodyPr>
              <a:lstStyle/>
              <a:p>
                <a:pPr algn="ctr">
                  <a:defRPr lang="lv-LV" sz="1200" b="1" i="0" u="none" strike="noStrike" kern="1200" baseline="0">
                    <a:solidFill>
                      <a:srgbClr val="717171"/>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On-site designer supervision</c:v>
                </c:pt>
                <c:pt idx="1">
                  <c:v>Construction supervision</c:v>
                </c:pt>
                <c:pt idx="2">
                  <c:v>Construction authority</c:v>
                </c:pt>
                <c:pt idx="3">
                  <c:v>SCCB</c:v>
                </c:pt>
              </c:strCache>
            </c:strRef>
          </c:cat>
          <c:val>
            <c:numRef>
              <c:f>Sheet1!$C$2:$C$5</c:f>
              <c:numCache>
                <c:formatCode>0.00</c:formatCode>
                <c:ptCount val="4"/>
                <c:pt idx="0">
                  <c:v>8.1716664536052246</c:v>
                </c:pt>
                <c:pt idx="1">
                  <c:v>8.4947580707455614</c:v>
                </c:pt>
                <c:pt idx="2">
                  <c:v>4.865593461802435</c:v>
                </c:pt>
                <c:pt idx="3">
                  <c:v>10</c:v>
                </c:pt>
              </c:numCache>
            </c:numRef>
          </c:val>
          <c:extLst>
            <c:ext xmlns:c16="http://schemas.microsoft.com/office/drawing/2014/chart" uri="{C3380CC4-5D6E-409C-BE32-E72D297353CC}">
              <c16:uniqueId val="{00000009-DBA9-4C5A-BC37-06588E4F40DB}"/>
            </c:ext>
          </c:extLst>
        </c:ser>
        <c:dLbls>
          <c:showLegendKey val="0"/>
          <c:showVal val="0"/>
          <c:showCatName val="0"/>
          <c:showSerName val="0"/>
          <c:showPercent val="0"/>
          <c:showBubbleSize val="0"/>
        </c:dLbls>
        <c:gapWidth val="40"/>
        <c:overlap val="9"/>
        <c:axId val="1756800384"/>
        <c:axId val="1756787328"/>
      </c:barChart>
      <c:catAx>
        <c:axId val="1756800384"/>
        <c:scaling>
          <c:orientation val="maxMin"/>
        </c:scaling>
        <c:delete val="0"/>
        <c:axPos val="l"/>
        <c:numFmt formatCode="General" sourceLinked="1"/>
        <c:majorTickMark val="none"/>
        <c:minorTickMark val="none"/>
        <c:tickLblPos val="nextTo"/>
        <c:spPr>
          <a:ln>
            <a:solidFill>
              <a:srgbClr val="717171"/>
            </a:solidFill>
          </a:ln>
        </c:spPr>
        <c:txPr>
          <a:bodyPr/>
          <a:lstStyle/>
          <a:p>
            <a:pPr algn="r">
              <a:defRPr sz="1200">
                <a:solidFill>
                  <a:srgbClr val="717171"/>
                </a:solidFill>
              </a:defRPr>
            </a:pPr>
            <a:endParaRPr lang="lv-LV"/>
          </a:p>
        </c:txPr>
        <c:crossAx val="1756787328"/>
        <c:crosses val="autoZero"/>
        <c:auto val="1"/>
        <c:lblAlgn val="ctr"/>
        <c:lblOffset val="1000"/>
        <c:noMultiLvlLbl val="0"/>
      </c:catAx>
      <c:valAx>
        <c:axId val="1756787328"/>
        <c:scaling>
          <c:orientation val="minMax"/>
          <c:max val="10"/>
        </c:scaling>
        <c:delete val="1"/>
        <c:axPos val="t"/>
        <c:numFmt formatCode="0.00" sourceLinked="1"/>
        <c:majorTickMark val="out"/>
        <c:minorTickMark val="none"/>
        <c:tickLblPos val="nextTo"/>
        <c:crossAx val="1756800384"/>
        <c:crosses val="autoZero"/>
        <c:crossBetween val="between"/>
      </c:valAx>
    </c:plotArea>
    <c:legend>
      <c:legendPos val="r"/>
      <c:layout>
        <c:manualLayout>
          <c:xMode val="edge"/>
          <c:yMode val="edge"/>
          <c:x val="0.77360903707904394"/>
          <c:y val="1.7492631692739916E-2"/>
          <c:w val="0.21578512113622392"/>
          <c:h val="0.23098770161556648"/>
        </c:manualLayout>
      </c:layout>
      <c:overlay val="0"/>
      <c:txPr>
        <a:bodyPr/>
        <a:lstStyle/>
        <a:p>
          <a:pPr>
            <a:defRPr sz="1200">
              <a:solidFill>
                <a:srgbClr val="717171"/>
              </a:solidFill>
            </a:defRPr>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rgbClr val="96C11D"/>
            </a:solidFill>
          </c:spPr>
          <c:invertIfNegative val="0"/>
          <c:dPt>
            <c:idx val="0"/>
            <c:invertIfNegative val="0"/>
            <c:bubble3D val="0"/>
            <c:spPr>
              <a:solidFill>
                <a:srgbClr val="0EADC3"/>
              </a:solidFill>
            </c:spPr>
            <c:extLst>
              <c:ext xmlns:c16="http://schemas.microsoft.com/office/drawing/2014/chart" uri="{C3380CC4-5D6E-409C-BE32-E72D297353CC}">
                <c16:uniqueId val="{00000004-490B-4AC3-914C-FC49087A1658}"/>
              </c:ext>
            </c:extLst>
          </c:dPt>
          <c:dPt>
            <c:idx val="1"/>
            <c:invertIfNegative val="0"/>
            <c:bubble3D val="0"/>
            <c:spPr>
              <a:solidFill>
                <a:srgbClr val="0EADC3"/>
              </a:solidFill>
            </c:spPr>
            <c:extLst>
              <c:ext xmlns:c16="http://schemas.microsoft.com/office/drawing/2014/chart" uri="{C3380CC4-5D6E-409C-BE32-E72D297353CC}">
                <c16:uniqueId val="{00000005-490B-4AC3-914C-FC49087A1658}"/>
              </c:ext>
            </c:extLst>
          </c:dPt>
          <c:dPt>
            <c:idx val="2"/>
            <c:invertIfNegative val="0"/>
            <c:bubble3D val="0"/>
            <c:spPr>
              <a:solidFill>
                <a:srgbClr val="0EADC3"/>
              </a:solidFill>
            </c:spPr>
            <c:extLst>
              <c:ext xmlns:c16="http://schemas.microsoft.com/office/drawing/2014/chart" uri="{C3380CC4-5D6E-409C-BE32-E72D297353CC}">
                <c16:uniqueId val="{00000006-490B-4AC3-914C-FC49087A1658}"/>
              </c:ext>
            </c:extLst>
          </c:dPt>
          <c:dPt>
            <c:idx val="3"/>
            <c:invertIfNegative val="0"/>
            <c:bubble3D val="0"/>
            <c:spPr>
              <a:solidFill>
                <a:srgbClr val="0EADC3"/>
              </a:solidFill>
            </c:spPr>
            <c:extLst>
              <c:ext xmlns:c16="http://schemas.microsoft.com/office/drawing/2014/chart" uri="{C3380CC4-5D6E-409C-BE32-E72D297353CC}">
                <c16:uniqueId val="{00000007-490B-4AC3-914C-FC49087A1658}"/>
              </c:ext>
            </c:extLst>
          </c:dPt>
          <c:dPt>
            <c:idx val="4"/>
            <c:invertIfNegative val="0"/>
            <c:bubble3D val="0"/>
            <c:spPr>
              <a:solidFill>
                <a:srgbClr val="0EADC3"/>
              </a:solidFill>
            </c:spPr>
            <c:extLst>
              <c:ext xmlns:c16="http://schemas.microsoft.com/office/drawing/2014/chart" uri="{C3380CC4-5D6E-409C-BE32-E72D297353CC}">
                <c16:uniqueId val="{00000001-1E7E-425D-9489-73BA64F1C575}"/>
              </c:ext>
            </c:extLst>
          </c:dPt>
          <c:dPt>
            <c:idx val="5"/>
            <c:invertIfNegative val="0"/>
            <c:bubble3D val="0"/>
            <c:spPr>
              <a:solidFill>
                <a:srgbClr val="0EADC3"/>
              </a:solidFill>
            </c:spPr>
            <c:extLst>
              <c:ext xmlns:c16="http://schemas.microsoft.com/office/drawing/2014/chart" uri="{C3380CC4-5D6E-409C-BE32-E72D297353CC}">
                <c16:uniqueId val="{00000008-490B-4AC3-914C-FC49087A1658}"/>
              </c:ext>
            </c:extLst>
          </c:dPt>
          <c:dPt>
            <c:idx val="6"/>
            <c:invertIfNegative val="0"/>
            <c:bubble3D val="0"/>
            <c:spPr>
              <a:solidFill>
                <a:srgbClr val="989898"/>
              </a:solidFill>
            </c:spPr>
            <c:extLst>
              <c:ext xmlns:c16="http://schemas.microsoft.com/office/drawing/2014/chart" uri="{C3380CC4-5D6E-409C-BE32-E72D297353CC}">
                <c16:uniqueId val="{00000000-6BD8-4217-BCFA-02D41BB3702B}"/>
              </c:ext>
            </c:extLst>
          </c:dPt>
          <c:dLbls>
            <c:dLbl>
              <c:idx val="7"/>
              <c:numFmt formatCode="###0.0\%" sourceLinked="0"/>
              <c:spPr>
                <a:noFill/>
                <a:ln>
                  <a:noFill/>
                </a:ln>
                <a:effectLst/>
              </c:spPr>
              <c:txPr>
                <a:bodyPr/>
                <a:lstStyle/>
                <a:p>
                  <a:pPr>
                    <a:defRPr sz="1200" b="1">
                      <a:solidFill>
                        <a:srgbClr val="717171"/>
                      </a:solidFill>
                    </a:defRPr>
                  </a:pPr>
                  <a:endParaRPr lang="lv-LV"/>
                </a:p>
              </c:txPr>
              <c:dLblPos val="outEnd"/>
              <c:showLegendKey val="0"/>
              <c:showVal val="1"/>
              <c:showCatName val="0"/>
              <c:showSerName val="0"/>
              <c:showPercent val="0"/>
              <c:showBubbleSize val="0"/>
              <c:extLst>
                <c:ext xmlns:c16="http://schemas.microsoft.com/office/drawing/2014/chart" uri="{C3380CC4-5D6E-409C-BE32-E72D297353CC}">
                  <c16:uniqueId val="{0000000E-0FEF-4BB0-B0F9-AEF2B9F778F8}"/>
                </c:ext>
              </c:extLst>
            </c:dLbl>
            <c:numFmt formatCode="###0\%" sourceLinked="0"/>
            <c:spPr>
              <a:noFill/>
              <a:ln>
                <a:noFill/>
              </a:ln>
              <a:effectLst/>
            </c:spPr>
            <c:txPr>
              <a:bodyPr/>
              <a:lstStyle/>
              <a:p>
                <a:pPr>
                  <a:defRPr sz="1200" b="1">
                    <a:solidFill>
                      <a:srgbClr val="717171"/>
                    </a:solidFill>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Less than 5 employees</c:v>
                </c:pt>
                <c:pt idx="1">
                  <c:v>5 – 9 employees</c:v>
                </c:pt>
                <c:pt idx="2">
                  <c:v>10 – 49 employees</c:v>
                </c:pt>
                <c:pt idx="3">
                  <c:v>50 – 99 employees</c:v>
                </c:pt>
                <c:pt idx="4">
                  <c:v>100 – 249 employees</c:v>
                </c:pt>
                <c:pt idx="5">
                  <c:v>250 and more employees</c:v>
                </c:pt>
                <c:pt idx="6">
                  <c:v>Hard to say/do not wish to say</c:v>
                </c:pt>
              </c:strCache>
            </c:strRef>
          </c:cat>
          <c:val>
            <c:numRef>
              <c:f>Sheet1!$B$2:$B$8</c:f>
              <c:numCache>
                <c:formatCode>###0.0</c:formatCode>
                <c:ptCount val="7"/>
                <c:pt idx="0">
                  <c:v>40.353576981643862</c:v>
                </c:pt>
                <c:pt idx="1">
                  <c:v>27.517338597645718</c:v>
                </c:pt>
                <c:pt idx="2">
                  <c:v>24.369266235972901</c:v>
                </c:pt>
                <c:pt idx="3">
                  <c:v>3.6694952822523339</c:v>
                </c:pt>
                <c:pt idx="4">
                  <c:v>1.6578224814361355</c:v>
                </c:pt>
                <c:pt idx="5">
                  <c:v>1.4218710230263689</c:v>
                </c:pt>
                <c:pt idx="6">
                  <c:v>1.0106293980227607</c:v>
                </c:pt>
              </c:numCache>
            </c:numRef>
          </c:val>
          <c:extLst>
            <c:ext xmlns:c16="http://schemas.microsoft.com/office/drawing/2014/chart" uri="{C3380CC4-5D6E-409C-BE32-E72D297353CC}">
              <c16:uniqueId val="{00000002-1E7E-425D-9489-73BA64F1C575}"/>
            </c:ext>
          </c:extLst>
        </c:ser>
        <c:dLbls>
          <c:showLegendKey val="0"/>
          <c:showVal val="0"/>
          <c:showCatName val="0"/>
          <c:showSerName val="0"/>
          <c:showPercent val="0"/>
          <c:showBubbleSize val="0"/>
        </c:dLbls>
        <c:gapWidth val="66"/>
        <c:overlap val="9"/>
        <c:axId val="1668442320"/>
        <c:axId val="1668442864"/>
      </c:barChart>
      <c:catAx>
        <c:axId val="1668442320"/>
        <c:scaling>
          <c:orientation val="maxMin"/>
        </c:scaling>
        <c:delete val="0"/>
        <c:axPos val="l"/>
        <c:numFmt formatCode="General" sourceLinked="1"/>
        <c:majorTickMark val="none"/>
        <c:minorTickMark val="none"/>
        <c:tickLblPos val="nextTo"/>
        <c:spPr>
          <a:ln>
            <a:solidFill>
              <a:srgbClr val="717171"/>
            </a:solidFill>
          </a:ln>
        </c:spPr>
        <c:txPr>
          <a:bodyPr/>
          <a:lstStyle/>
          <a:p>
            <a:pPr algn="r">
              <a:defRPr sz="1200">
                <a:solidFill>
                  <a:srgbClr val="717171"/>
                </a:solidFill>
              </a:defRPr>
            </a:pPr>
            <a:endParaRPr lang="lv-LV"/>
          </a:p>
        </c:txPr>
        <c:crossAx val="1668442864"/>
        <c:crosses val="autoZero"/>
        <c:auto val="1"/>
        <c:lblAlgn val="ctr"/>
        <c:lblOffset val="100"/>
        <c:noMultiLvlLbl val="0"/>
      </c:catAx>
      <c:valAx>
        <c:axId val="1668442864"/>
        <c:scaling>
          <c:orientation val="minMax"/>
          <c:max val="100"/>
        </c:scaling>
        <c:delete val="1"/>
        <c:axPos val="t"/>
        <c:numFmt formatCode="###0.0" sourceLinked="1"/>
        <c:majorTickMark val="out"/>
        <c:minorTickMark val="none"/>
        <c:tickLblPos val="nextTo"/>
        <c:crossAx val="1668442320"/>
        <c:crosses val="autoZero"/>
        <c:crossBetween val="between"/>
      </c:valAx>
    </c:plotArea>
    <c:plotVisOnly val="1"/>
    <c:dispBlanksAs val="gap"/>
    <c:showDLblsOverMax val="0"/>
  </c:chart>
  <c:txPr>
    <a:bodyPr/>
    <a:lstStyle/>
    <a:p>
      <a:pPr>
        <a:defRPr sz="1800"/>
      </a:pPr>
      <a:endParaRPr lang="lv-LV"/>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rgbClr val="96C11D"/>
            </a:solidFill>
          </c:spPr>
          <c:invertIfNegative val="0"/>
          <c:dPt>
            <c:idx val="0"/>
            <c:invertIfNegative val="0"/>
            <c:bubble3D val="0"/>
            <c:spPr>
              <a:solidFill>
                <a:srgbClr val="0EADC3"/>
              </a:solidFill>
            </c:spPr>
            <c:extLst>
              <c:ext xmlns:c16="http://schemas.microsoft.com/office/drawing/2014/chart" uri="{C3380CC4-5D6E-409C-BE32-E72D297353CC}">
                <c16:uniqueId val="{00000004-C0AE-4F76-90C4-A6659743A919}"/>
              </c:ext>
            </c:extLst>
          </c:dPt>
          <c:dPt>
            <c:idx val="1"/>
            <c:invertIfNegative val="0"/>
            <c:bubble3D val="0"/>
            <c:spPr>
              <a:solidFill>
                <a:srgbClr val="0EADC3"/>
              </a:solidFill>
            </c:spPr>
            <c:extLst>
              <c:ext xmlns:c16="http://schemas.microsoft.com/office/drawing/2014/chart" uri="{C3380CC4-5D6E-409C-BE32-E72D297353CC}">
                <c16:uniqueId val="{00000005-C0AE-4F76-90C4-A6659743A919}"/>
              </c:ext>
            </c:extLst>
          </c:dPt>
          <c:dPt>
            <c:idx val="2"/>
            <c:invertIfNegative val="0"/>
            <c:bubble3D val="0"/>
            <c:spPr>
              <a:solidFill>
                <a:srgbClr val="0EADC3"/>
              </a:solidFill>
            </c:spPr>
            <c:extLst>
              <c:ext xmlns:c16="http://schemas.microsoft.com/office/drawing/2014/chart" uri="{C3380CC4-5D6E-409C-BE32-E72D297353CC}">
                <c16:uniqueId val="{00000006-C0AE-4F76-90C4-A6659743A919}"/>
              </c:ext>
            </c:extLst>
          </c:dPt>
          <c:dPt>
            <c:idx val="3"/>
            <c:invertIfNegative val="0"/>
            <c:bubble3D val="0"/>
            <c:spPr>
              <a:solidFill>
                <a:srgbClr val="0EADC3"/>
              </a:solidFill>
            </c:spPr>
            <c:extLst>
              <c:ext xmlns:c16="http://schemas.microsoft.com/office/drawing/2014/chart" uri="{C3380CC4-5D6E-409C-BE32-E72D297353CC}">
                <c16:uniqueId val="{00000007-C0AE-4F76-90C4-A6659743A919}"/>
              </c:ext>
            </c:extLst>
          </c:dPt>
          <c:dPt>
            <c:idx val="4"/>
            <c:invertIfNegative val="0"/>
            <c:bubble3D val="0"/>
            <c:spPr>
              <a:solidFill>
                <a:srgbClr val="0EADC3"/>
              </a:solidFill>
            </c:spPr>
            <c:extLst>
              <c:ext xmlns:c16="http://schemas.microsoft.com/office/drawing/2014/chart" uri="{C3380CC4-5D6E-409C-BE32-E72D297353CC}">
                <c16:uniqueId val="{00000001-1E7E-425D-9489-73BA64F1C575}"/>
              </c:ext>
            </c:extLst>
          </c:dPt>
          <c:dPt>
            <c:idx val="5"/>
            <c:invertIfNegative val="0"/>
            <c:bubble3D val="0"/>
            <c:spPr>
              <a:solidFill>
                <a:srgbClr val="0EADC3"/>
              </a:solidFill>
            </c:spPr>
            <c:extLst>
              <c:ext xmlns:c16="http://schemas.microsoft.com/office/drawing/2014/chart" uri="{C3380CC4-5D6E-409C-BE32-E72D297353CC}">
                <c16:uniqueId val="{00000008-C0AE-4F76-90C4-A6659743A919}"/>
              </c:ext>
            </c:extLst>
          </c:dPt>
          <c:dPt>
            <c:idx val="6"/>
            <c:invertIfNegative val="0"/>
            <c:bubble3D val="0"/>
            <c:spPr>
              <a:solidFill>
                <a:srgbClr val="989898"/>
              </a:solidFill>
            </c:spPr>
            <c:extLst>
              <c:ext xmlns:c16="http://schemas.microsoft.com/office/drawing/2014/chart" uri="{C3380CC4-5D6E-409C-BE32-E72D297353CC}">
                <c16:uniqueId val="{00000000-6BD8-4217-BCFA-02D41BB3702B}"/>
              </c:ext>
            </c:extLst>
          </c:dPt>
          <c:dLbls>
            <c:dLbl>
              <c:idx val="7"/>
              <c:numFmt formatCode="###0.0\%" sourceLinked="0"/>
              <c:spPr>
                <a:noFill/>
                <a:ln>
                  <a:noFill/>
                </a:ln>
                <a:effectLst/>
              </c:spPr>
              <c:txPr>
                <a:bodyPr/>
                <a:lstStyle/>
                <a:p>
                  <a:pPr>
                    <a:defRPr sz="1200" b="1">
                      <a:solidFill>
                        <a:srgbClr val="717171"/>
                      </a:solidFill>
                    </a:defRPr>
                  </a:pPr>
                  <a:endParaRPr lang="lv-LV"/>
                </a:p>
              </c:txPr>
              <c:dLblPos val="outEnd"/>
              <c:showLegendKey val="0"/>
              <c:showVal val="1"/>
              <c:showCatName val="0"/>
              <c:showSerName val="0"/>
              <c:showPercent val="0"/>
              <c:showBubbleSize val="0"/>
              <c:extLst>
                <c:ext xmlns:c16="http://schemas.microsoft.com/office/drawing/2014/chart" uri="{C3380CC4-5D6E-409C-BE32-E72D297353CC}">
                  <c16:uniqueId val="{0000000E-0531-43E3-B980-F7BD40BCBFDE}"/>
                </c:ext>
              </c:extLst>
            </c:dLbl>
            <c:numFmt formatCode="###0\%" sourceLinked="0"/>
            <c:spPr>
              <a:noFill/>
              <a:ln>
                <a:noFill/>
              </a:ln>
              <a:effectLst/>
            </c:spPr>
            <c:txPr>
              <a:bodyPr/>
              <a:lstStyle/>
              <a:p>
                <a:pPr>
                  <a:defRPr sz="1200" b="1">
                    <a:solidFill>
                      <a:srgbClr val="717171"/>
                    </a:solidFill>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Less than 1 year</c:v>
                </c:pt>
                <c:pt idx="1">
                  <c:v>1 - 3 years</c:v>
                </c:pt>
                <c:pt idx="2">
                  <c:v>4 – 5 years</c:v>
                </c:pt>
                <c:pt idx="3">
                  <c:v>5 – 7 years</c:v>
                </c:pt>
                <c:pt idx="4">
                  <c:v>7 – 10 years</c:v>
                </c:pt>
                <c:pt idx="5">
                  <c:v>More than 10 years</c:v>
                </c:pt>
                <c:pt idx="6">
                  <c:v>DK/ Hard to say</c:v>
                </c:pt>
              </c:strCache>
            </c:strRef>
          </c:cat>
          <c:val>
            <c:numRef>
              <c:f>Sheet1!$B$2:$B$8</c:f>
              <c:numCache>
                <c:formatCode>###0.0</c:formatCode>
                <c:ptCount val="7"/>
                <c:pt idx="0">
                  <c:v>2.3776218149579034</c:v>
                </c:pt>
                <c:pt idx="1">
                  <c:v>1.7900246660974217</c:v>
                </c:pt>
                <c:pt idx="2">
                  <c:v>5.6947182402214525</c:v>
                </c:pt>
                <c:pt idx="3">
                  <c:v>3.7525992968409159</c:v>
                </c:pt>
                <c:pt idx="4">
                  <c:v>14.162783934460149</c:v>
                </c:pt>
                <c:pt idx="5">
                  <c:v>71.49927930797908</c:v>
                </c:pt>
                <c:pt idx="6">
                  <c:v>0.72297273944311002</c:v>
                </c:pt>
              </c:numCache>
            </c:numRef>
          </c:val>
          <c:extLst>
            <c:ext xmlns:c16="http://schemas.microsoft.com/office/drawing/2014/chart" uri="{C3380CC4-5D6E-409C-BE32-E72D297353CC}">
              <c16:uniqueId val="{00000002-1E7E-425D-9489-73BA64F1C575}"/>
            </c:ext>
          </c:extLst>
        </c:ser>
        <c:dLbls>
          <c:showLegendKey val="0"/>
          <c:showVal val="0"/>
          <c:showCatName val="0"/>
          <c:showSerName val="0"/>
          <c:showPercent val="0"/>
          <c:showBubbleSize val="0"/>
        </c:dLbls>
        <c:gapWidth val="66"/>
        <c:overlap val="9"/>
        <c:axId val="1668437968"/>
        <c:axId val="1668437424"/>
      </c:barChart>
      <c:catAx>
        <c:axId val="1668437968"/>
        <c:scaling>
          <c:orientation val="maxMin"/>
        </c:scaling>
        <c:delete val="0"/>
        <c:axPos val="l"/>
        <c:numFmt formatCode="General" sourceLinked="1"/>
        <c:majorTickMark val="none"/>
        <c:minorTickMark val="none"/>
        <c:tickLblPos val="nextTo"/>
        <c:spPr>
          <a:ln>
            <a:solidFill>
              <a:srgbClr val="717171"/>
            </a:solidFill>
          </a:ln>
        </c:spPr>
        <c:txPr>
          <a:bodyPr/>
          <a:lstStyle/>
          <a:p>
            <a:pPr algn="r">
              <a:defRPr sz="1200">
                <a:solidFill>
                  <a:srgbClr val="717171"/>
                </a:solidFill>
              </a:defRPr>
            </a:pPr>
            <a:endParaRPr lang="lv-LV"/>
          </a:p>
        </c:txPr>
        <c:crossAx val="1668437424"/>
        <c:crosses val="autoZero"/>
        <c:auto val="1"/>
        <c:lblAlgn val="ctr"/>
        <c:lblOffset val="100"/>
        <c:noMultiLvlLbl val="0"/>
      </c:catAx>
      <c:valAx>
        <c:axId val="1668437424"/>
        <c:scaling>
          <c:orientation val="minMax"/>
          <c:max val="100"/>
        </c:scaling>
        <c:delete val="1"/>
        <c:axPos val="t"/>
        <c:numFmt formatCode="###0.0" sourceLinked="1"/>
        <c:majorTickMark val="out"/>
        <c:minorTickMark val="none"/>
        <c:tickLblPos val="nextTo"/>
        <c:crossAx val="1668437968"/>
        <c:crosses val="autoZero"/>
        <c:crossBetween val="between"/>
      </c:valAx>
    </c:plotArea>
    <c:plotVisOnly val="1"/>
    <c:dispBlanksAs val="gap"/>
    <c:showDLblsOverMax val="0"/>
  </c:chart>
  <c:txPr>
    <a:bodyPr/>
    <a:lstStyle/>
    <a:p>
      <a:pPr>
        <a:defRPr sz="1800"/>
      </a:pPr>
      <a:endParaRPr lang="lv-LV"/>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rgbClr val="96C11D"/>
            </a:solidFill>
          </c:spPr>
          <c:invertIfNegative val="0"/>
          <c:dPt>
            <c:idx val="0"/>
            <c:invertIfNegative val="0"/>
            <c:bubble3D val="0"/>
            <c:spPr>
              <a:solidFill>
                <a:srgbClr val="0EADC3"/>
              </a:solidFill>
            </c:spPr>
            <c:extLst>
              <c:ext xmlns:c16="http://schemas.microsoft.com/office/drawing/2014/chart" uri="{C3380CC4-5D6E-409C-BE32-E72D297353CC}">
                <c16:uniqueId val="{00000004-1BFC-4E22-BAAE-6F71964F8079}"/>
              </c:ext>
            </c:extLst>
          </c:dPt>
          <c:dPt>
            <c:idx val="1"/>
            <c:invertIfNegative val="0"/>
            <c:bubble3D val="0"/>
            <c:spPr>
              <a:solidFill>
                <a:srgbClr val="0EADC3"/>
              </a:solidFill>
            </c:spPr>
            <c:extLst>
              <c:ext xmlns:c16="http://schemas.microsoft.com/office/drawing/2014/chart" uri="{C3380CC4-5D6E-409C-BE32-E72D297353CC}">
                <c16:uniqueId val="{00000005-1BFC-4E22-BAAE-6F71964F8079}"/>
              </c:ext>
            </c:extLst>
          </c:dPt>
          <c:dPt>
            <c:idx val="2"/>
            <c:invertIfNegative val="0"/>
            <c:bubble3D val="0"/>
            <c:spPr>
              <a:solidFill>
                <a:srgbClr val="0EADC3"/>
              </a:solidFill>
            </c:spPr>
            <c:extLst>
              <c:ext xmlns:c16="http://schemas.microsoft.com/office/drawing/2014/chart" uri="{C3380CC4-5D6E-409C-BE32-E72D297353CC}">
                <c16:uniqueId val="{00000006-1BFC-4E22-BAAE-6F71964F8079}"/>
              </c:ext>
            </c:extLst>
          </c:dPt>
          <c:dPt>
            <c:idx val="3"/>
            <c:invertIfNegative val="0"/>
            <c:bubble3D val="0"/>
            <c:spPr>
              <a:solidFill>
                <a:srgbClr val="0EADC3"/>
              </a:solidFill>
            </c:spPr>
            <c:extLst>
              <c:ext xmlns:c16="http://schemas.microsoft.com/office/drawing/2014/chart" uri="{C3380CC4-5D6E-409C-BE32-E72D297353CC}">
                <c16:uniqueId val="{00000007-1BFC-4E22-BAAE-6F71964F8079}"/>
              </c:ext>
            </c:extLst>
          </c:dPt>
          <c:dPt>
            <c:idx val="4"/>
            <c:invertIfNegative val="0"/>
            <c:bubble3D val="0"/>
            <c:spPr>
              <a:solidFill>
                <a:srgbClr val="0EADC3"/>
              </a:solidFill>
            </c:spPr>
            <c:extLst>
              <c:ext xmlns:c16="http://schemas.microsoft.com/office/drawing/2014/chart" uri="{C3380CC4-5D6E-409C-BE32-E72D297353CC}">
                <c16:uniqueId val="{00000001-1E7E-425D-9489-73BA64F1C575}"/>
              </c:ext>
            </c:extLst>
          </c:dPt>
          <c:dPt>
            <c:idx val="5"/>
            <c:invertIfNegative val="0"/>
            <c:bubble3D val="0"/>
            <c:spPr>
              <a:solidFill>
                <a:srgbClr val="0EADC3"/>
              </a:solidFill>
            </c:spPr>
            <c:extLst>
              <c:ext xmlns:c16="http://schemas.microsoft.com/office/drawing/2014/chart" uri="{C3380CC4-5D6E-409C-BE32-E72D297353CC}">
                <c16:uniqueId val="{00000008-1BFC-4E22-BAAE-6F71964F8079}"/>
              </c:ext>
            </c:extLst>
          </c:dPt>
          <c:dPt>
            <c:idx val="6"/>
            <c:invertIfNegative val="0"/>
            <c:bubble3D val="0"/>
            <c:spPr>
              <a:solidFill>
                <a:srgbClr val="0EADC3"/>
              </a:solidFill>
            </c:spPr>
            <c:extLst>
              <c:ext xmlns:c16="http://schemas.microsoft.com/office/drawing/2014/chart" uri="{C3380CC4-5D6E-409C-BE32-E72D297353CC}">
                <c16:uniqueId val="{00000009-1BFC-4E22-BAAE-6F71964F8079}"/>
              </c:ext>
            </c:extLst>
          </c:dPt>
          <c:dPt>
            <c:idx val="7"/>
            <c:invertIfNegative val="0"/>
            <c:bubble3D val="0"/>
            <c:spPr>
              <a:solidFill>
                <a:srgbClr val="989898"/>
              </a:solidFill>
            </c:spPr>
            <c:extLst>
              <c:ext xmlns:c16="http://schemas.microsoft.com/office/drawing/2014/chart" uri="{C3380CC4-5D6E-409C-BE32-E72D297353CC}">
                <c16:uniqueId val="{00000000-8D16-4F61-B704-2D6C0714841C}"/>
              </c:ext>
            </c:extLst>
          </c:dPt>
          <c:dLbls>
            <c:numFmt formatCode="###0\%" sourceLinked="0"/>
            <c:spPr>
              <a:noFill/>
              <a:ln>
                <a:noFill/>
              </a:ln>
              <a:effectLst/>
            </c:spPr>
            <c:txPr>
              <a:bodyPr/>
              <a:lstStyle/>
              <a:p>
                <a:pPr>
                  <a:defRPr sz="1200" b="1">
                    <a:solidFill>
                      <a:srgbClr val="717171"/>
                    </a:solidFill>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Riga</c:v>
                </c:pt>
                <c:pt idx="1">
                  <c:v>Greater Riga (Riga region)</c:v>
                </c:pt>
                <c:pt idx="2">
                  <c:v>Vidzeme</c:v>
                </c:pt>
                <c:pt idx="3">
                  <c:v>Kurzeme</c:v>
                </c:pt>
                <c:pt idx="4">
                  <c:v>Zemgale</c:v>
                </c:pt>
                <c:pt idx="5">
                  <c:v>Latgale</c:v>
                </c:pt>
                <c:pt idx="6">
                  <c:v>Outside Latvia</c:v>
                </c:pt>
                <c:pt idx="7">
                  <c:v>Do not wish to state/Not relevant</c:v>
                </c:pt>
              </c:strCache>
            </c:strRef>
          </c:cat>
          <c:val>
            <c:numRef>
              <c:f>Sheet1!$B$2:$B$9</c:f>
              <c:numCache>
                <c:formatCode>###0.0</c:formatCode>
                <c:ptCount val="8"/>
                <c:pt idx="0">
                  <c:v>47.732689223242289</c:v>
                </c:pt>
                <c:pt idx="1">
                  <c:v>34.06481458909532</c:v>
                </c:pt>
                <c:pt idx="2">
                  <c:v>19.983351696937117</c:v>
                </c:pt>
                <c:pt idx="3">
                  <c:v>15.094734957375511</c:v>
                </c:pt>
                <c:pt idx="4">
                  <c:v>13.337307626483566</c:v>
                </c:pt>
                <c:pt idx="5">
                  <c:v>12.390736396987595</c:v>
                </c:pt>
                <c:pt idx="6">
                  <c:v>4.0806943448573083</c:v>
                </c:pt>
                <c:pt idx="7">
                  <c:v>29.745310935326007</c:v>
                </c:pt>
              </c:numCache>
            </c:numRef>
          </c:val>
          <c:extLst>
            <c:ext xmlns:c16="http://schemas.microsoft.com/office/drawing/2014/chart" uri="{C3380CC4-5D6E-409C-BE32-E72D297353CC}">
              <c16:uniqueId val="{00000002-1E7E-425D-9489-73BA64F1C575}"/>
            </c:ext>
          </c:extLst>
        </c:ser>
        <c:dLbls>
          <c:showLegendKey val="0"/>
          <c:showVal val="0"/>
          <c:showCatName val="0"/>
          <c:showSerName val="0"/>
          <c:showPercent val="0"/>
          <c:showBubbleSize val="0"/>
        </c:dLbls>
        <c:gapWidth val="66"/>
        <c:overlap val="9"/>
        <c:axId val="1668436880"/>
        <c:axId val="1668434704"/>
      </c:barChart>
      <c:catAx>
        <c:axId val="1668436880"/>
        <c:scaling>
          <c:orientation val="maxMin"/>
        </c:scaling>
        <c:delete val="0"/>
        <c:axPos val="l"/>
        <c:numFmt formatCode="General" sourceLinked="1"/>
        <c:majorTickMark val="none"/>
        <c:minorTickMark val="none"/>
        <c:tickLblPos val="nextTo"/>
        <c:spPr>
          <a:ln>
            <a:solidFill>
              <a:srgbClr val="717171"/>
            </a:solidFill>
          </a:ln>
        </c:spPr>
        <c:txPr>
          <a:bodyPr/>
          <a:lstStyle/>
          <a:p>
            <a:pPr algn="r">
              <a:defRPr sz="1200">
                <a:solidFill>
                  <a:srgbClr val="717171"/>
                </a:solidFill>
              </a:defRPr>
            </a:pPr>
            <a:endParaRPr lang="lv-LV"/>
          </a:p>
        </c:txPr>
        <c:crossAx val="1668434704"/>
        <c:crosses val="autoZero"/>
        <c:auto val="1"/>
        <c:lblAlgn val="ctr"/>
        <c:lblOffset val="100"/>
        <c:noMultiLvlLbl val="0"/>
      </c:catAx>
      <c:valAx>
        <c:axId val="1668434704"/>
        <c:scaling>
          <c:orientation val="minMax"/>
          <c:max val="100"/>
        </c:scaling>
        <c:delete val="1"/>
        <c:axPos val="t"/>
        <c:numFmt formatCode="###0.0" sourceLinked="1"/>
        <c:majorTickMark val="out"/>
        <c:minorTickMark val="none"/>
        <c:tickLblPos val="nextTo"/>
        <c:crossAx val="1668436880"/>
        <c:crosses val="autoZero"/>
        <c:crossBetween val="between"/>
      </c:valAx>
    </c:plotArea>
    <c:plotVisOnly val="1"/>
    <c:dispBlanksAs val="gap"/>
    <c:showDLblsOverMax val="0"/>
  </c:chart>
  <c:txPr>
    <a:bodyPr/>
    <a:lstStyle/>
    <a:p>
      <a:pPr>
        <a:defRPr sz="1800"/>
      </a:pPr>
      <a:endParaRPr lang="lv-LV"/>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2616742550188501"/>
          <c:w val="1"/>
          <c:h val="0.80716492380228699"/>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E051-4C18-A6EA-C7D76645ED57}"/>
              </c:ext>
            </c:extLst>
          </c:dPt>
          <c:dPt>
            <c:idx val="1"/>
            <c:invertIfNegative val="0"/>
            <c:bubble3D val="0"/>
            <c:spPr>
              <a:solidFill>
                <a:schemeClr val="tx1"/>
              </a:solidFill>
              <a:ln>
                <a:noFill/>
              </a:ln>
              <a:effectLst/>
            </c:spPr>
            <c:extLst>
              <c:ext xmlns:c16="http://schemas.microsoft.com/office/drawing/2014/chart" uri="{C3380CC4-5D6E-409C-BE32-E72D297353CC}">
                <c16:uniqueId val="{0000000B-E051-4C18-A6EA-C7D76645ED57}"/>
              </c:ext>
            </c:extLst>
          </c:dPt>
          <c:dPt>
            <c:idx val="2"/>
            <c:invertIfNegative val="0"/>
            <c:bubble3D val="0"/>
            <c:spPr>
              <a:solidFill>
                <a:schemeClr val="tx1"/>
              </a:solidFill>
              <a:ln>
                <a:noFill/>
              </a:ln>
              <a:effectLst/>
            </c:spPr>
            <c:extLst>
              <c:ext xmlns:c16="http://schemas.microsoft.com/office/drawing/2014/chart" uri="{C3380CC4-5D6E-409C-BE32-E72D297353CC}">
                <c16:uniqueId val="{00000001-E051-4C18-A6EA-C7D76645ED57}"/>
              </c:ext>
            </c:extLst>
          </c:dPt>
          <c:dPt>
            <c:idx val="3"/>
            <c:invertIfNegative val="0"/>
            <c:bubble3D val="0"/>
            <c:spPr>
              <a:solidFill>
                <a:schemeClr val="tx1"/>
              </a:solidFill>
              <a:ln>
                <a:noFill/>
              </a:ln>
              <a:effectLst/>
            </c:spPr>
            <c:extLst>
              <c:ext xmlns:c16="http://schemas.microsoft.com/office/drawing/2014/chart" uri="{C3380CC4-5D6E-409C-BE32-E72D297353CC}">
                <c16:uniqueId val="{00000002-E051-4C18-A6EA-C7D76645ED57}"/>
              </c:ext>
            </c:extLst>
          </c:dPt>
          <c:dPt>
            <c:idx val="4"/>
            <c:invertIfNegative val="0"/>
            <c:bubble3D val="0"/>
            <c:spPr>
              <a:solidFill>
                <a:schemeClr val="tx1"/>
              </a:solidFill>
              <a:ln>
                <a:noFill/>
              </a:ln>
              <a:effectLst/>
            </c:spPr>
            <c:extLst>
              <c:ext xmlns:c16="http://schemas.microsoft.com/office/drawing/2014/chart" uri="{C3380CC4-5D6E-409C-BE32-E72D297353CC}">
                <c16:uniqueId val="{00000004-E051-4C18-A6EA-C7D76645ED57}"/>
              </c:ext>
            </c:extLst>
          </c:dPt>
          <c:dPt>
            <c:idx val="8"/>
            <c:invertIfNegative val="0"/>
            <c:bubble3D val="0"/>
            <c:extLst>
              <c:ext xmlns:c16="http://schemas.microsoft.com/office/drawing/2014/chart" uri="{C3380CC4-5D6E-409C-BE32-E72D297353CC}">
                <c16:uniqueId val="{00000007-E051-4C18-A6EA-C7D76645ED57}"/>
              </c:ext>
            </c:extLst>
          </c:dPt>
          <c:dPt>
            <c:idx val="9"/>
            <c:invertIfNegative val="0"/>
            <c:bubble3D val="0"/>
            <c:extLst>
              <c:ext xmlns:c16="http://schemas.microsoft.com/office/drawing/2014/chart" uri="{C3380CC4-5D6E-409C-BE32-E72D297353CC}">
                <c16:uniqueId val="{00000008-E051-4C18-A6EA-C7D76645ED57}"/>
              </c:ext>
            </c:extLst>
          </c:dPt>
          <c:dPt>
            <c:idx val="11"/>
            <c:invertIfNegative val="0"/>
            <c:bubble3D val="0"/>
            <c:extLst>
              <c:ext xmlns:c16="http://schemas.microsoft.com/office/drawing/2014/chart" uri="{C3380CC4-5D6E-409C-BE32-E72D297353CC}">
                <c16:uniqueId val="{00000009-E051-4C18-A6EA-C7D76645ED57}"/>
              </c:ext>
            </c:extLst>
          </c:dPt>
          <c:dLbls>
            <c:numFmt formatCode="0&quot;%&quot;" sourceLinked="0"/>
            <c:spPr>
              <a:noFill/>
              <a:ln>
                <a:noFill/>
              </a:ln>
              <a:effectLst/>
            </c:spPr>
            <c:txPr>
              <a:bodyPr/>
              <a:lstStyle/>
              <a:p>
                <a:pPr>
                  <a:defRPr sz="1200" b="1">
                    <a:solidFill>
                      <a:schemeClr val="tx1"/>
                    </a:solidFill>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Quality index of construction sector (in general)</c:v>
                </c:pt>
                <c:pt idx="1">
                  <c:v>Preparatory work</c:v>
                </c:pt>
                <c:pt idx="2">
                  <c:v>Designing</c:v>
                </c:pt>
                <c:pt idx="3">
                  <c:v>Construction works</c:v>
                </c:pt>
                <c:pt idx="4">
                  <c:v>Supervision</c:v>
                </c:pt>
              </c:strCache>
            </c:strRef>
          </c:cat>
          <c:val>
            <c:numRef>
              <c:f>Sheet1!$B$2:$B$6</c:f>
              <c:numCache>
                <c:formatCode>General</c:formatCode>
                <c:ptCount val="5"/>
                <c:pt idx="0">
                  <c:v>78.259999999999991</c:v>
                </c:pt>
                <c:pt idx="1">
                  <c:v>78.569999999999993</c:v>
                </c:pt>
                <c:pt idx="2">
                  <c:v>75.48</c:v>
                </c:pt>
                <c:pt idx="3">
                  <c:v>82.46</c:v>
                </c:pt>
                <c:pt idx="4">
                  <c:v>76.19</c:v>
                </c:pt>
              </c:numCache>
            </c:numRef>
          </c:val>
          <c:extLst>
            <c:ext xmlns:c16="http://schemas.microsoft.com/office/drawing/2014/chart" uri="{C3380CC4-5D6E-409C-BE32-E72D297353CC}">
              <c16:uniqueId val="{0000000A-E051-4C18-A6EA-C7D76645ED57}"/>
            </c:ext>
          </c:extLst>
        </c:ser>
        <c:dLbls>
          <c:showLegendKey val="0"/>
          <c:showVal val="0"/>
          <c:showCatName val="0"/>
          <c:showSerName val="0"/>
          <c:showPercent val="0"/>
          <c:showBubbleSize val="0"/>
        </c:dLbls>
        <c:gapWidth val="66"/>
        <c:overlap val="-9"/>
        <c:axId val="1668443952"/>
        <c:axId val="1668431984"/>
      </c:barChart>
      <c:catAx>
        <c:axId val="1668443952"/>
        <c:scaling>
          <c:orientation val="minMax"/>
        </c:scaling>
        <c:delete val="0"/>
        <c:axPos val="b"/>
        <c:numFmt formatCode="General" sourceLinked="1"/>
        <c:majorTickMark val="none"/>
        <c:minorTickMark val="none"/>
        <c:tickLblPos val="nextTo"/>
        <c:spPr>
          <a:noFill/>
          <a:ln w="9525" cap="flat" cmpd="sng" algn="ctr">
            <a:solidFill>
              <a:srgbClr val="717171"/>
            </a:solidFill>
            <a:round/>
          </a:ln>
          <a:effectLst/>
        </c:spPr>
        <c:txPr>
          <a:bodyPr rot="-60000000" spcFirstLastPara="1" vertOverflow="ellipsis" vert="horz" wrap="square" anchor="ctr" anchorCtr="1"/>
          <a:lstStyle/>
          <a:p>
            <a:pPr>
              <a:defRPr sz="1200" b="0" i="0" u="none" strike="noStrike" kern="1200" baseline="0">
                <a:solidFill>
                  <a:srgbClr val="717171"/>
                </a:solidFill>
                <a:latin typeface="+mn-lt"/>
                <a:ea typeface="+mn-ea"/>
                <a:cs typeface="+mn-cs"/>
              </a:defRPr>
            </a:pPr>
            <a:endParaRPr lang="lv-LV"/>
          </a:p>
        </c:txPr>
        <c:crossAx val="1668431984"/>
        <c:crosses val="autoZero"/>
        <c:auto val="1"/>
        <c:lblAlgn val="ctr"/>
        <c:lblOffset val="100"/>
        <c:noMultiLvlLbl val="0"/>
      </c:catAx>
      <c:valAx>
        <c:axId val="1668431984"/>
        <c:scaling>
          <c:orientation val="minMax"/>
          <c:max val="100"/>
          <c:min val="0"/>
        </c:scaling>
        <c:delete val="1"/>
        <c:axPos val="l"/>
        <c:numFmt formatCode="General" sourceLinked="1"/>
        <c:majorTickMark val="out"/>
        <c:minorTickMark val="none"/>
        <c:tickLblPos val="nextTo"/>
        <c:crossAx val="1668443952"/>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lv-LV"/>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rgbClr val="717171"/>
            </a:solidFill>
          </c:spPr>
          <c:invertIfNegative val="0"/>
          <c:dPt>
            <c:idx val="0"/>
            <c:invertIfNegative val="0"/>
            <c:bubble3D val="0"/>
            <c:spPr>
              <a:solidFill>
                <a:srgbClr val="BD9B08"/>
              </a:solidFill>
            </c:spPr>
            <c:extLst>
              <c:ext xmlns:c16="http://schemas.microsoft.com/office/drawing/2014/chart" uri="{C3380CC4-5D6E-409C-BE32-E72D297353CC}">
                <c16:uniqueId val="{00000001-A37C-47A5-A487-2C38D1F18D19}"/>
              </c:ext>
            </c:extLst>
          </c:dPt>
          <c:dPt>
            <c:idx val="1"/>
            <c:invertIfNegative val="0"/>
            <c:bubble3D val="0"/>
            <c:extLst>
              <c:ext xmlns:c16="http://schemas.microsoft.com/office/drawing/2014/chart" uri="{C3380CC4-5D6E-409C-BE32-E72D297353CC}">
                <c16:uniqueId val="{00000003-A37C-47A5-A487-2C38D1F18D19}"/>
              </c:ext>
            </c:extLst>
          </c:dPt>
          <c:dPt>
            <c:idx val="2"/>
            <c:invertIfNegative val="0"/>
            <c:bubble3D val="0"/>
            <c:extLst>
              <c:ext xmlns:c16="http://schemas.microsoft.com/office/drawing/2014/chart" uri="{C3380CC4-5D6E-409C-BE32-E72D297353CC}">
                <c16:uniqueId val="{00000005-A37C-47A5-A487-2C38D1F18D19}"/>
              </c:ext>
            </c:extLst>
          </c:dPt>
          <c:dPt>
            <c:idx val="3"/>
            <c:invertIfNegative val="0"/>
            <c:bubble3D val="0"/>
            <c:extLst>
              <c:ext xmlns:c16="http://schemas.microsoft.com/office/drawing/2014/chart" uri="{C3380CC4-5D6E-409C-BE32-E72D297353CC}">
                <c16:uniqueId val="{00000007-A37C-47A5-A487-2C38D1F18D19}"/>
              </c:ext>
            </c:extLst>
          </c:dPt>
          <c:dPt>
            <c:idx val="4"/>
            <c:invertIfNegative val="0"/>
            <c:bubble3D val="0"/>
            <c:extLst>
              <c:ext xmlns:c16="http://schemas.microsoft.com/office/drawing/2014/chart" uri="{C3380CC4-5D6E-409C-BE32-E72D297353CC}">
                <c16:uniqueId val="{00000009-A37C-47A5-A487-2C38D1F18D19}"/>
              </c:ext>
            </c:extLst>
          </c:dPt>
          <c:dPt>
            <c:idx val="5"/>
            <c:invertIfNegative val="0"/>
            <c:bubble3D val="0"/>
            <c:extLst>
              <c:ext xmlns:c16="http://schemas.microsoft.com/office/drawing/2014/chart" uri="{C3380CC4-5D6E-409C-BE32-E72D297353CC}">
                <c16:uniqueId val="{0000000B-A37C-47A5-A487-2C38D1F18D19}"/>
              </c:ext>
            </c:extLst>
          </c:dPt>
          <c:dPt>
            <c:idx val="6"/>
            <c:invertIfNegative val="0"/>
            <c:bubble3D val="0"/>
            <c:extLst>
              <c:ext xmlns:c16="http://schemas.microsoft.com/office/drawing/2014/chart" uri="{C3380CC4-5D6E-409C-BE32-E72D297353CC}">
                <c16:uniqueId val="{0000000D-A37C-47A5-A487-2C38D1F18D19}"/>
              </c:ext>
            </c:extLst>
          </c:dPt>
          <c:dPt>
            <c:idx val="7"/>
            <c:invertIfNegative val="0"/>
            <c:bubble3D val="0"/>
            <c:extLst>
              <c:ext xmlns:c16="http://schemas.microsoft.com/office/drawing/2014/chart" uri="{C3380CC4-5D6E-409C-BE32-E72D297353CC}">
                <c16:uniqueId val="{0000000F-A37C-47A5-A487-2C38D1F18D19}"/>
              </c:ext>
            </c:extLst>
          </c:dPt>
          <c:dLbls>
            <c:numFmt formatCode="#,##0.0" sourceLinked="0"/>
            <c:spPr>
              <a:noFill/>
              <a:ln>
                <a:noFill/>
              </a:ln>
              <a:effectLst/>
            </c:spPr>
            <c:txPr>
              <a:bodyPr/>
              <a:lstStyle/>
              <a:p>
                <a:pPr>
                  <a:defRPr sz="1200" b="1">
                    <a:solidFill>
                      <a:srgbClr val="717171"/>
                    </a:solidFill>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Overall evaluation</c:v>
                </c:pt>
                <c:pt idx="1">
                  <c:v>Overall customer satisfaction</c:v>
                </c:pt>
                <c:pt idx="2">
                  <c:v>Overall satisfaction with the received service</c:v>
                </c:pt>
                <c:pt idx="3">
                  <c:v>Evaluation of deliverables</c:v>
                </c:pt>
                <c:pt idx="4">
                  <c:v>Cooperation</c:v>
                </c:pt>
                <c:pt idx="5">
                  <c:v>Resources</c:v>
                </c:pt>
                <c:pt idx="6">
                  <c:v>Planning</c:v>
                </c:pt>
                <c:pt idx="7">
                  <c:v>Competence</c:v>
                </c:pt>
              </c:strCache>
            </c:strRef>
          </c:cat>
          <c:val>
            <c:numRef>
              <c:f>Sheet1!$B$2:$B$9</c:f>
              <c:numCache>
                <c:formatCode>###0.00</c:formatCode>
                <c:ptCount val="8"/>
                <c:pt idx="0">
                  <c:v>7.8761737486212997</c:v>
                </c:pt>
                <c:pt idx="1">
                  <c:v>7.8283490633038744</c:v>
                </c:pt>
                <c:pt idx="2">
                  <c:v>7.8327091466236718</c:v>
                </c:pt>
                <c:pt idx="3">
                  <c:v>7.8262772265823157</c:v>
                </c:pt>
                <c:pt idx="4">
                  <c:v>8.170961125694383</c:v>
                </c:pt>
                <c:pt idx="5">
                  <c:v>7.7946430045668516</c:v>
                </c:pt>
                <c:pt idx="6">
                  <c:v>7.7572856796328473</c:v>
                </c:pt>
                <c:pt idx="7">
                  <c:v>8.0965953537287039</c:v>
                </c:pt>
              </c:numCache>
            </c:numRef>
          </c:val>
          <c:extLst>
            <c:ext xmlns:c16="http://schemas.microsoft.com/office/drawing/2014/chart" uri="{C3380CC4-5D6E-409C-BE32-E72D297353CC}">
              <c16:uniqueId val="{00000010-A37C-47A5-A487-2C38D1F18D19}"/>
            </c:ext>
          </c:extLst>
        </c:ser>
        <c:dLbls>
          <c:showLegendKey val="0"/>
          <c:showVal val="0"/>
          <c:showCatName val="0"/>
          <c:showSerName val="0"/>
          <c:showPercent val="0"/>
          <c:showBubbleSize val="0"/>
        </c:dLbls>
        <c:gapWidth val="66"/>
        <c:overlap val="9"/>
        <c:axId val="1668439056"/>
        <c:axId val="1668439600"/>
      </c:barChart>
      <c:catAx>
        <c:axId val="1668439056"/>
        <c:scaling>
          <c:orientation val="maxMin"/>
        </c:scaling>
        <c:delete val="0"/>
        <c:axPos val="l"/>
        <c:numFmt formatCode="General" sourceLinked="1"/>
        <c:majorTickMark val="none"/>
        <c:minorTickMark val="none"/>
        <c:tickLblPos val="nextTo"/>
        <c:spPr>
          <a:ln>
            <a:solidFill>
              <a:srgbClr val="717171"/>
            </a:solidFill>
          </a:ln>
        </c:spPr>
        <c:txPr>
          <a:bodyPr/>
          <a:lstStyle/>
          <a:p>
            <a:pPr algn="r">
              <a:defRPr sz="1200">
                <a:solidFill>
                  <a:srgbClr val="717171"/>
                </a:solidFill>
              </a:defRPr>
            </a:pPr>
            <a:endParaRPr lang="lv-LV"/>
          </a:p>
        </c:txPr>
        <c:crossAx val="1668439600"/>
        <c:crosses val="autoZero"/>
        <c:auto val="1"/>
        <c:lblAlgn val="ctr"/>
        <c:lblOffset val="100"/>
        <c:noMultiLvlLbl val="0"/>
      </c:catAx>
      <c:valAx>
        <c:axId val="1668439600"/>
        <c:scaling>
          <c:orientation val="minMax"/>
          <c:max val="10"/>
        </c:scaling>
        <c:delete val="1"/>
        <c:axPos val="t"/>
        <c:numFmt formatCode="###0.00" sourceLinked="1"/>
        <c:majorTickMark val="out"/>
        <c:minorTickMark val="none"/>
        <c:tickLblPos val="nextTo"/>
        <c:crossAx val="1668439056"/>
        <c:crosses val="autoZero"/>
        <c:crossBetween val="between"/>
      </c:valAx>
    </c:plotArea>
    <c:plotVisOnly val="1"/>
    <c:dispBlanksAs val="gap"/>
    <c:showDLblsOverMax val="0"/>
  </c:chart>
  <c:txPr>
    <a:bodyPr/>
    <a:lstStyle/>
    <a:p>
      <a:pPr>
        <a:defRPr sz="1800"/>
      </a:pPr>
      <a:endParaRPr lang="lv-LV"/>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6129221860837997"/>
          <c:w val="1"/>
          <c:h val="0.7438604143041691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E051-4C18-A6EA-C7D76645ED57}"/>
              </c:ext>
            </c:extLst>
          </c:dPt>
          <c:dPt>
            <c:idx val="1"/>
            <c:invertIfNegative val="0"/>
            <c:bubble3D val="0"/>
            <c:spPr>
              <a:solidFill>
                <a:schemeClr val="tx1"/>
              </a:solidFill>
              <a:ln>
                <a:noFill/>
              </a:ln>
              <a:effectLst/>
            </c:spPr>
            <c:extLst>
              <c:ext xmlns:c16="http://schemas.microsoft.com/office/drawing/2014/chart" uri="{C3380CC4-5D6E-409C-BE32-E72D297353CC}">
                <c16:uniqueId val="{0000000B-E051-4C18-A6EA-C7D76645ED57}"/>
              </c:ext>
            </c:extLst>
          </c:dPt>
          <c:dPt>
            <c:idx val="2"/>
            <c:invertIfNegative val="0"/>
            <c:bubble3D val="0"/>
            <c:spPr>
              <a:solidFill>
                <a:schemeClr val="tx1"/>
              </a:solidFill>
              <a:ln>
                <a:noFill/>
              </a:ln>
              <a:effectLst/>
            </c:spPr>
            <c:extLst>
              <c:ext xmlns:c16="http://schemas.microsoft.com/office/drawing/2014/chart" uri="{C3380CC4-5D6E-409C-BE32-E72D297353CC}">
                <c16:uniqueId val="{00000001-E051-4C18-A6EA-C7D76645ED57}"/>
              </c:ext>
            </c:extLst>
          </c:dPt>
          <c:dPt>
            <c:idx val="3"/>
            <c:invertIfNegative val="0"/>
            <c:bubble3D val="0"/>
            <c:spPr>
              <a:solidFill>
                <a:schemeClr val="tx1"/>
              </a:solidFill>
              <a:ln>
                <a:noFill/>
              </a:ln>
              <a:effectLst/>
            </c:spPr>
            <c:extLst>
              <c:ext xmlns:c16="http://schemas.microsoft.com/office/drawing/2014/chart" uri="{C3380CC4-5D6E-409C-BE32-E72D297353CC}">
                <c16:uniqueId val="{00000002-E051-4C18-A6EA-C7D76645ED57}"/>
              </c:ext>
            </c:extLst>
          </c:dPt>
          <c:dPt>
            <c:idx val="4"/>
            <c:invertIfNegative val="0"/>
            <c:bubble3D val="0"/>
            <c:spPr>
              <a:solidFill>
                <a:schemeClr val="tx1"/>
              </a:solidFill>
              <a:ln>
                <a:noFill/>
              </a:ln>
              <a:effectLst/>
            </c:spPr>
            <c:extLst>
              <c:ext xmlns:c16="http://schemas.microsoft.com/office/drawing/2014/chart" uri="{C3380CC4-5D6E-409C-BE32-E72D297353CC}">
                <c16:uniqueId val="{00000004-E051-4C18-A6EA-C7D76645ED57}"/>
              </c:ext>
            </c:extLst>
          </c:dPt>
          <c:dPt>
            <c:idx val="8"/>
            <c:invertIfNegative val="0"/>
            <c:bubble3D val="0"/>
            <c:extLst>
              <c:ext xmlns:c16="http://schemas.microsoft.com/office/drawing/2014/chart" uri="{C3380CC4-5D6E-409C-BE32-E72D297353CC}">
                <c16:uniqueId val="{00000007-E051-4C18-A6EA-C7D76645ED57}"/>
              </c:ext>
            </c:extLst>
          </c:dPt>
          <c:dPt>
            <c:idx val="9"/>
            <c:invertIfNegative val="0"/>
            <c:bubble3D val="0"/>
            <c:extLst>
              <c:ext xmlns:c16="http://schemas.microsoft.com/office/drawing/2014/chart" uri="{C3380CC4-5D6E-409C-BE32-E72D297353CC}">
                <c16:uniqueId val="{00000008-E051-4C18-A6EA-C7D76645ED57}"/>
              </c:ext>
            </c:extLst>
          </c:dPt>
          <c:dPt>
            <c:idx val="11"/>
            <c:invertIfNegative val="0"/>
            <c:bubble3D val="0"/>
            <c:extLst>
              <c:ext xmlns:c16="http://schemas.microsoft.com/office/drawing/2014/chart" uri="{C3380CC4-5D6E-409C-BE32-E72D297353CC}">
                <c16:uniqueId val="{00000009-E051-4C18-A6EA-C7D76645ED57}"/>
              </c:ext>
            </c:extLst>
          </c:dPt>
          <c:dLbls>
            <c:numFmt formatCode="0&quot;%&quot;" sourceLinked="0"/>
            <c:spPr>
              <a:noFill/>
              <a:ln>
                <a:noFill/>
              </a:ln>
              <a:effectLst/>
            </c:spPr>
            <c:txPr>
              <a:bodyPr/>
              <a:lstStyle/>
              <a:p>
                <a:pPr>
                  <a:defRPr sz="1200" b="1">
                    <a:solidFill>
                      <a:schemeClr val="tx1"/>
                    </a:solidFill>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Preparatory work</c:v>
                </c:pt>
                <c:pt idx="1">
                  <c:v>Clients</c:v>
                </c:pt>
                <c:pt idx="2">
                  <c:v>Feasibility study</c:v>
                </c:pt>
              </c:strCache>
            </c:strRef>
          </c:cat>
          <c:val>
            <c:numRef>
              <c:f>Sheet1!$B$2:$B$4</c:f>
              <c:numCache>
                <c:formatCode>General</c:formatCode>
                <c:ptCount val="3"/>
                <c:pt idx="0">
                  <c:v>78.569999999999993</c:v>
                </c:pt>
                <c:pt idx="1">
                  <c:v>77.53</c:v>
                </c:pt>
                <c:pt idx="2">
                  <c:v>79.612839516577182</c:v>
                </c:pt>
              </c:numCache>
            </c:numRef>
          </c:val>
          <c:extLst>
            <c:ext xmlns:c16="http://schemas.microsoft.com/office/drawing/2014/chart" uri="{C3380CC4-5D6E-409C-BE32-E72D297353CC}">
              <c16:uniqueId val="{0000000A-E051-4C18-A6EA-C7D76645ED57}"/>
            </c:ext>
          </c:extLst>
        </c:ser>
        <c:dLbls>
          <c:showLegendKey val="0"/>
          <c:showVal val="0"/>
          <c:showCatName val="0"/>
          <c:showSerName val="0"/>
          <c:showPercent val="0"/>
          <c:showBubbleSize val="0"/>
        </c:dLbls>
        <c:gapWidth val="66"/>
        <c:overlap val="-9"/>
        <c:axId val="1668443408"/>
        <c:axId val="1668440144"/>
      </c:barChart>
      <c:catAx>
        <c:axId val="1668443408"/>
        <c:scaling>
          <c:orientation val="minMax"/>
        </c:scaling>
        <c:delete val="0"/>
        <c:axPos val="b"/>
        <c:numFmt formatCode="General" sourceLinked="1"/>
        <c:majorTickMark val="none"/>
        <c:minorTickMark val="none"/>
        <c:tickLblPos val="nextTo"/>
        <c:spPr>
          <a:noFill/>
          <a:ln w="9525" cap="flat" cmpd="sng" algn="ctr">
            <a:solidFill>
              <a:srgbClr val="717171"/>
            </a:solidFill>
            <a:round/>
          </a:ln>
          <a:effectLst/>
        </c:spPr>
        <c:txPr>
          <a:bodyPr rot="-60000000" spcFirstLastPara="1" vertOverflow="ellipsis" vert="horz" wrap="square" anchor="ctr" anchorCtr="1"/>
          <a:lstStyle/>
          <a:p>
            <a:pPr>
              <a:defRPr sz="1200" b="0" i="0" u="none" strike="noStrike" kern="1200" baseline="0">
                <a:solidFill>
                  <a:srgbClr val="717171"/>
                </a:solidFill>
                <a:latin typeface="+mn-lt"/>
                <a:ea typeface="+mn-ea"/>
                <a:cs typeface="+mn-cs"/>
              </a:defRPr>
            </a:pPr>
            <a:endParaRPr lang="lv-LV"/>
          </a:p>
        </c:txPr>
        <c:crossAx val="1668440144"/>
        <c:crosses val="autoZero"/>
        <c:auto val="1"/>
        <c:lblAlgn val="ctr"/>
        <c:lblOffset val="100"/>
        <c:noMultiLvlLbl val="0"/>
      </c:catAx>
      <c:valAx>
        <c:axId val="1668440144"/>
        <c:scaling>
          <c:orientation val="minMax"/>
          <c:max val="100"/>
          <c:min val="0"/>
        </c:scaling>
        <c:delete val="1"/>
        <c:axPos val="l"/>
        <c:numFmt formatCode="General" sourceLinked="1"/>
        <c:majorTickMark val="out"/>
        <c:minorTickMark val="none"/>
        <c:tickLblPos val="nextTo"/>
        <c:crossAx val="1668443408"/>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lv-LV"/>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51517040133868"/>
          <c:y val="2.1890512961941534E-2"/>
          <c:w val="0.35751869614677645"/>
          <c:h val="0.59867392903107186"/>
        </c:manualLayout>
      </c:layout>
      <c:barChart>
        <c:barDir val="bar"/>
        <c:grouping val="clustered"/>
        <c:varyColors val="0"/>
        <c:ser>
          <c:idx val="0"/>
          <c:order val="0"/>
          <c:tx>
            <c:strRef>
              <c:f>Sheet1!$B$1</c:f>
              <c:strCache>
                <c:ptCount val="1"/>
                <c:pt idx="0">
                  <c:v>Evaluation</c:v>
                </c:pt>
              </c:strCache>
            </c:strRef>
          </c:tx>
          <c:spPr>
            <a:solidFill>
              <a:srgbClr val="BD9B08"/>
            </a:solidFill>
          </c:spPr>
          <c:invertIfNegative val="0"/>
          <c:dPt>
            <c:idx val="0"/>
            <c:invertIfNegative val="0"/>
            <c:bubble3D val="0"/>
            <c:extLst>
              <c:ext xmlns:c16="http://schemas.microsoft.com/office/drawing/2014/chart" uri="{C3380CC4-5D6E-409C-BE32-E72D297353CC}">
                <c16:uniqueId val="{00000000-60CB-48A3-8D86-69B75D18BA74}"/>
              </c:ext>
            </c:extLst>
          </c:dPt>
          <c:dPt>
            <c:idx val="1"/>
            <c:invertIfNegative val="0"/>
            <c:bubble3D val="0"/>
            <c:extLst>
              <c:ext xmlns:c16="http://schemas.microsoft.com/office/drawing/2014/chart" uri="{C3380CC4-5D6E-409C-BE32-E72D297353CC}">
                <c16:uniqueId val="{00000001-60CB-48A3-8D86-69B75D18BA74}"/>
              </c:ext>
            </c:extLst>
          </c:dPt>
          <c:dPt>
            <c:idx val="2"/>
            <c:invertIfNegative val="0"/>
            <c:bubble3D val="0"/>
            <c:extLst>
              <c:ext xmlns:c16="http://schemas.microsoft.com/office/drawing/2014/chart" uri="{C3380CC4-5D6E-409C-BE32-E72D297353CC}">
                <c16:uniqueId val="{00000002-60CB-48A3-8D86-69B75D18BA74}"/>
              </c:ext>
            </c:extLst>
          </c:dPt>
          <c:dPt>
            <c:idx val="3"/>
            <c:invertIfNegative val="0"/>
            <c:bubble3D val="0"/>
            <c:extLst>
              <c:ext xmlns:c16="http://schemas.microsoft.com/office/drawing/2014/chart" uri="{C3380CC4-5D6E-409C-BE32-E72D297353CC}">
                <c16:uniqueId val="{00000003-60CB-48A3-8D86-69B75D18BA74}"/>
              </c:ext>
            </c:extLst>
          </c:dPt>
          <c:dPt>
            <c:idx val="4"/>
            <c:invertIfNegative val="0"/>
            <c:bubble3D val="0"/>
            <c:extLst>
              <c:ext xmlns:c16="http://schemas.microsoft.com/office/drawing/2014/chart" uri="{C3380CC4-5D6E-409C-BE32-E72D297353CC}">
                <c16:uniqueId val="{00000004-60CB-48A3-8D86-69B75D18BA74}"/>
              </c:ext>
            </c:extLst>
          </c:dPt>
          <c:dPt>
            <c:idx val="5"/>
            <c:invertIfNegative val="0"/>
            <c:bubble3D val="0"/>
            <c:extLst>
              <c:ext xmlns:c16="http://schemas.microsoft.com/office/drawing/2014/chart" uri="{C3380CC4-5D6E-409C-BE32-E72D297353CC}">
                <c16:uniqueId val="{00000005-60CB-48A3-8D86-69B75D18BA74}"/>
              </c:ext>
            </c:extLst>
          </c:dPt>
          <c:dPt>
            <c:idx val="6"/>
            <c:invertIfNegative val="0"/>
            <c:bubble3D val="0"/>
            <c:extLst>
              <c:ext xmlns:c16="http://schemas.microsoft.com/office/drawing/2014/chart" uri="{C3380CC4-5D6E-409C-BE32-E72D297353CC}">
                <c16:uniqueId val="{00000006-60CB-48A3-8D86-69B75D18BA74}"/>
              </c:ext>
            </c:extLst>
          </c:dPt>
          <c:dPt>
            <c:idx val="7"/>
            <c:invertIfNegative val="0"/>
            <c:bubble3D val="0"/>
            <c:extLst>
              <c:ext xmlns:c16="http://schemas.microsoft.com/office/drawing/2014/chart" uri="{C3380CC4-5D6E-409C-BE32-E72D297353CC}">
                <c16:uniqueId val="{00000007-60CB-48A3-8D86-69B75D18BA74}"/>
              </c:ext>
            </c:extLst>
          </c:dPt>
          <c:dLbls>
            <c:numFmt formatCode="#,##0.0" sourceLinked="0"/>
            <c:spPr>
              <a:noFill/>
              <a:ln>
                <a:noFill/>
              </a:ln>
              <a:effectLst/>
            </c:spPr>
            <c:txPr>
              <a:bodyPr/>
              <a:lstStyle/>
              <a:p>
                <a:pPr>
                  <a:defRPr sz="1200" b="1">
                    <a:solidFill>
                      <a:srgbClr val="717171"/>
                    </a:solidFill>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Initiator of construction</c:v>
                </c:pt>
                <c:pt idx="1">
                  <c:v>Feasibility study of construction object (ground)</c:v>
                </c:pt>
                <c:pt idx="2">
                  <c:v>Feasibility study of construction object (building)</c:v>
                </c:pt>
              </c:strCache>
            </c:strRef>
          </c:cat>
          <c:val>
            <c:numRef>
              <c:f>Sheet1!$B$2:$B$4</c:f>
              <c:numCache>
                <c:formatCode>###0.00</c:formatCode>
                <c:ptCount val="3"/>
                <c:pt idx="0">
                  <c:v>7.75</c:v>
                </c:pt>
                <c:pt idx="1">
                  <c:v>8.2899999999999991</c:v>
                </c:pt>
                <c:pt idx="2">
                  <c:v>7.63</c:v>
                </c:pt>
              </c:numCache>
            </c:numRef>
          </c:val>
          <c:extLst>
            <c:ext xmlns:c16="http://schemas.microsoft.com/office/drawing/2014/chart" uri="{C3380CC4-5D6E-409C-BE32-E72D297353CC}">
              <c16:uniqueId val="{00000008-60CB-48A3-8D86-69B75D18BA74}"/>
            </c:ext>
          </c:extLst>
        </c:ser>
        <c:ser>
          <c:idx val="1"/>
          <c:order val="1"/>
          <c:tx>
            <c:strRef>
              <c:f>Sheet1!$C$1</c:f>
              <c:strCache>
                <c:ptCount val="1"/>
                <c:pt idx="0">
                  <c:v>Self-evaluation</c:v>
                </c:pt>
              </c:strCache>
            </c:strRef>
          </c:tx>
          <c:spPr>
            <a:solidFill>
              <a:srgbClr val="BD9B08">
                <a:lumMod val="20000"/>
                <a:lumOff val="80000"/>
              </a:srgbClr>
            </a:solidFill>
            <a:ln>
              <a:noFill/>
            </a:ln>
          </c:spPr>
          <c:invertIfNegative val="0"/>
          <c:dLbls>
            <c:numFmt formatCode="#,##0.0" sourceLinked="0"/>
            <c:spPr>
              <a:noFill/>
              <a:ln>
                <a:noFill/>
              </a:ln>
              <a:effectLst/>
            </c:spPr>
            <c:txPr>
              <a:bodyPr wrap="square" lIns="38100" tIns="19050" rIns="38100" bIns="19050" anchor="ctr" anchorCtr="0">
                <a:spAutoFit/>
              </a:bodyPr>
              <a:lstStyle/>
              <a:p>
                <a:pPr algn="ctr">
                  <a:defRPr lang="lv-LV" sz="1200" b="1" i="0" u="none" strike="noStrike" kern="1200" baseline="0">
                    <a:solidFill>
                      <a:srgbClr val="717171"/>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Initiator of construction</c:v>
                </c:pt>
                <c:pt idx="1">
                  <c:v>Feasibility study of construction object (ground)</c:v>
                </c:pt>
                <c:pt idx="2">
                  <c:v>Feasibility study of construction object (building)</c:v>
                </c:pt>
              </c:strCache>
            </c:strRef>
          </c:cat>
          <c:val>
            <c:numRef>
              <c:f>Sheet1!$C$2:$C$4</c:f>
              <c:numCache>
                <c:formatCode>General</c:formatCode>
                <c:ptCount val="3"/>
                <c:pt idx="0">
                  <c:v>8.59</c:v>
                </c:pt>
                <c:pt idx="1">
                  <c:v>8.59</c:v>
                </c:pt>
                <c:pt idx="2">
                  <c:v>7.74</c:v>
                </c:pt>
              </c:numCache>
            </c:numRef>
          </c:val>
          <c:extLst>
            <c:ext xmlns:c16="http://schemas.microsoft.com/office/drawing/2014/chart" uri="{C3380CC4-5D6E-409C-BE32-E72D297353CC}">
              <c16:uniqueId val="{00000009-60CB-48A3-8D86-69B75D18BA74}"/>
            </c:ext>
          </c:extLst>
        </c:ser>
        <c:dLbls>
          <c:showLegendKey val="0"/>
          <c:showVal val="0"/>
          <c:showCatName val="0"/>
          <c:showSerName val="0"/>
          <c:showPercent val="0"/>
          <c:showBubbleSize val="0"/>
        </c:dLbls>
        <c:gapWidth val="40"/>
        <c:overlap val="9"/>
        <c:axId val="1668440688"/>
        <c:axId val="1668445040"/>
      </c:barChart>
      <c:catAx>
        <c:axId val="1668440688"/>
        <c:scaling>
          <c:orientation val="maxMin"/>
        </c:scaling>
        <c:delete val="0"/>
        <c:axPos val="l"/>
        <c:numFmt formatCode="General" sourceLinked="1"/>
        <c:majorTickMark val="none"/>
        <c:minorTickMark val="none"/>
        <c:tickLblPos val="nextTo"/>
        <c:spPr>
          <a:ln>
            <a:solidFill>
              <a:srgbClr val="717171"/>
            </a:solidFill>
          </a:ln>
        </c:spPr>
        <c:txPr>
          <a:bodyPr/>
          <a:lstStyle/>
          <a:p>
            <a:pPr algn="r">
              <a:defRPr sz="1200">
                <a:solidFill>
                  <a:srgbClr val="717171"/>
                </a:solidFill>
              </a:defRPr>
            </a:pPr>
            <a:endParaRPr lang="lv-LV"/>
          </a:p>
        </c:txPr>
        <c:crossAx val="1668445040"/>
        <c:crosses val="autoZero"/>
        <c:auto val="1"/>
        <c:lblAlgn val="ctr"/>
        <c:lblOffset val="1000"/>
        <c:noMultiLvlLbl val="0"/>
      </c:catAx>
      <c:valAx>
        <c:axId val="1668445040"/>
        <c:scaling>
          <c:orientation val="minMax"/>
          <c:max val="10"/>
        </c:scaling>
        <c:delete val="1"/>
        <c:axPos val="t"/>
        <c:numFmt formatCode="###0.00" sourceLinked="1"/>
        <c:majorTickMark val="out"/>
        <c:minorTickMark val="none"/>
        <c:tickLblPos val="nextTo"/>
        <c:crossAx val="1668440688"/>
        <c:crosses val="autoZero"/>
        <c:crossBetween val="between"/>
      </c:valAx>
    </c:plotArea>
    <c:legend>
      <c:legendPos val="r"/>
      <c:legendEntry>
        <c:idx val="0"/>
        <c:txPr>
          <a:bodyPr/>
          <a:lstStyle/>
          <a:p>
            <a:pPr>
              <a:defRPr sz="1200">
                <a:solidFill>
                  <a:srgbClr val="717171"/>
                </a:solidFill>
              </a:defRPr>
            </a:pPr>
            <a:endParaRPr lang="lv-LV"/>
          </a:p>
        </c:txPr>
      </c:legendEntry>
      <c:legendEntry>
        <c:idx val="1"/>
        <c:txPr>
          <a:bodyPr/>
          <a:lstStyle/>
          <a:p>
            <a:pPr>
              <a:defRPr sz="1200">
                <a:solidFill>
                  <a:srgbClr val="717171"/>
                </a:solidFill>
              </a:defRPr>
            </a:pPr>
            <a:endParaRPr lang="lv-LV"/>
          </a:p>
        </c:txPr>
      </c:legendEntry>
      <c:layout>
        <c:manualLayout>
          <c:xMode val="edge"/>
          <c:yMode val="edge"/>
          <c:x val="0.79565628557802859"/>
          <c:y val="1.8242094134951276E-2"/>
          <c:w val="0.20434378878088189"/>
          <c:h val="0.17713734142305571"/>
        </c:manualLayout>
      </c:layout>
      <c:overlay val="0"/>
      <c:txPr>
        <a:bodyPr/>
        <a:lstStyle/>
        <a:p>
          <a:pPr>
            <a:defRPr sz="1200">
              <a:solidFill>
                <a:schemeClr val="tx1"/>
              </a:solidFill>
            </a:defRPr>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98048863081779"/>
          <c:y val="0.22023146827086057"/>
          <c:w val="0.51662656636611604"/>
          <c:h val="0.7106256792641415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E051-4C18-A6EA-C7D76645ED57}"/>
              </c:ext>
            </c:extLst>
          </c:dPt>
          <c:dPt>
            <c:idx val="2"/>
            <c:invertIfNegative val="0"/>
            <c:bubble3D val="0"/>
            <c:spPr>
              <a:solidFill>
                <a:schemeClr val="tx1"/>
              </a:solidFill>
              <a:ln>
                <a:noFill/>
              </a:ln>
              <a:effectLst/>
            </c:spPr>
            <c:extLst>
              <c:ext xmlns:c16="http://schemas.microsoft.com/office/drawing/2014/chart" uri="{C3380CC4-5D6E-409C-BE32-E72D297353CC}">
                <c16:uniqueId val="{00000001-E051-4C18-A6EA-C7D76645ED57}"/>
              </c:ext>
            </c:extLst>
          </c:dPt>
          <c:dPt>
            <c:idx val="3"/>
            <c:invertIfNegative val="0"/>
            <c:bubble3D val="0"/>
            <c:spPr>
              <a:solidFill>
                <a:schemeClr val="tx1"/>
              </a:solidFill>
              <a:ln>
                <a:noFill/>
              </a:ln>
              <a:effectLst/>
            </c:spPr>
            <c:extLst>
              <c:ext xmlns:c16="http://schemas.microsoft.com/office/drawing/2014/chart" uri="{C3380CC4-5D6E-409C-BE32-E72D297353CC}">
                <c16:uniqueId val="{00000002-E051-4C18-A6EA-C7D76645ED57}"/>
              </c:ext>
            </c:extLst>
          </c:dPt>
          <c:dPt>
            <c:idx val="4"/>
            <c:invertIfNegative val="0"/>
            <c:bubble3D val="0"/>
            <c:spPr>
              <a:solidFill>
                <a:schemeClr val="tx1"/>
              </a:solidFill>
              <a:ln>
                <a:noFill/>
              </a:ln>
              <a:effectLst/>
            </c:spPr>
            <c:extLst>
              <c:ext xmlns:c16="http://schemas.microsoft.com/office/drawing/2014/chart" uri="{C3380CC4-5D6E-409C-BE32-E72D297353CC}">
                <c16:uniqueId val="{00000004-E051-4C18-A6EA-C7D76645ED57}"/>
              </c:ext>
            </c:extLst>
          </c:dPt>
          <c:dPt>
            <c:idx val="8"/>
            <c:invertIfNegative val="0"/>
            <c:bubble3D val="0"/>
            <c:extLst>
              <c:ext xmlns:c16="http://schemas.microsoft.com/office/drawing/2014/chart" uri="{C3380CC4-5D6E-409C-BE32-E72D297353CC}">
                <c16:uniqueId val="{00000007-E051-4C18-A6EA-C7D76645ED57}"/>
              </c:ext>
            </c:extLst>
          </c:dPt>
          <c:dPt>
            <c:idx val="9"/>
            <c:invertIfNegative val="0"/>
            <c:bubble3D val="0"/>
            <c:extLst>
              <c:ext xmlns:c16="http://schemas.microsoft.com/office/drawing/2014/chart" uri="{C3380CC4-5D6E-409C-BE32-E72D297353CC}">
                <c16:uniqueId val="{00000008-E051-4C18-A6EA-C7D76645ED57}"/>
              </c:ext>
            </c:extLst>
          </c:dPt>
          <c:dPt>
            <c:idx val="11"/>
            <c:invertIfNegative val="0"/>
            <c:bubble3D val="0"/>
            <c:extLst>
              <c:ext xmlns:c16="http://schemas.microsoft.com/office/drawing/2014/chart" uri="{C3380CC4-5D6E-409C-BE32-E72D297353CC}">
                <c16:uniqueId val="{00000009-E051-4C18-A6EA-C7D76645ED57}"/>
              </c:ext>
            </c:extLst>
          </c:dPt>
          <c:dLbls>
            <c:numFmt formatCode="0&quot;%&quot;" sourceLinked="0"/>
            <c:spPr>
              <a:noFill/>
              <a:ln>
                <a:noFill/>
              </a:ln>
              <a:effectLst/>
            </c:spPr>
            <c:txPr>
              <a:bodyPr/>
              <a:lstStyle/>
              <a:p>
                <a:pPr>
                  <a:defRPr sz="1200" b="1">
                    <a:solidFill>
                      <a:schemeClr val="tx1"/>
                    </a:solidFill>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Designing</c:v>
                </c:pt>
              </c:strCache>
            </c:strRef>
          </c:cat>
          <c:val>
            <c:numRef>
              <c:f>Sheet1!$B$2</c:f>
              <c:numCache>
                <c:formatCode>General</c:formatCode>
                <c:ptCount val="1"/>
                <c:pt idx="0">
                  <c:v>75.481675354372541</c:v>
                </c:pt>
              </c:numCache>
            </c:numRef>
          </c:val>
          <c:extLst>
            <c:ext xmlns:c16="http://schemas.microsoft.com/office/drawing/2014/chart" uri="{C3380CC4-5D6E-409C-BE32-E72D297353CC}">
              <c16:uniqueId val="{0000000A-E051-4C18-A6EA-C7D76645ED57}"/>
            </c:ext>
          </c:extLst>
        </c:ser>
        <c:dLbls>
          <c:showLegendKey val="0"/>
          <c:showVal val="0"/>
          <c:showCatName val="0"/>
          <c:showSerName val="0"/>
          <c:showPercent val="0"/>
          <c:showBubbleSize val="0"/>
        </c:dLbls>
        <c:gapWidth val="66"/>
        <c:overlap val="-9"/>
        <c:axId val="1668433616"/>
        <c:axId val="1668435792"/>
      </c:barChart>
      <c:catAx>
        <c:axId val="1668433616"/>
        <c:scaling>
          <c:orientation val="minMax"/>
        </c:scaling>
        <c:delete val="0"/>
        <c:axPos val="b"/>
        <c:numFmt formatCode="General" sourceLinked="1"/>
        <c:majorTickMark val="none"/>
        <c:minorTickMark val="none"/>
        <c:tickLblPos val="nextTo"/>
        <c:spPr>
          <a:noFill/>
          <a:ln w="9525" cap="flat" cmpd="sng" algn="ctr">
            <a:solidFill>
              <a:srgbClr val="717171"/>
            </a:solidFill>
            <a:round/>
          </a:ln>
          <a:effectLst/>
        </c:spPr>
        <c:txPr>
          <a:bodyPr rot="-60000000" spcFirstLastPara="1" vertOverflow="ellipsis" vert="horz" wrap="square" anchor="ctr" anchorCtr="1"/>
          <a:lstStyle/>
          <a:p>
            <a:pPr>
              <a:defRPr sz="1200" b="0" i="0" u="none" strike="noStrike" kern="1200" baseline="0">
                <a:solidFill>
                  <a:srgbClr val="717171"/>
                </a:solidFill>
                <a:latin typeface="+mn-lt"/>
                <a:ea typeface="+mn-ea"/>
                <a:cs typeface="+mn-cs"/>
              </a:defRPr>
            </a:pPr>
            <a:endParaRPr lang="lv-LV"/>
          </a:p>
        </c:txPr>
        <c:crossAx val="1668435792"/>
        <c:crosses val="autoZero"/>
        <c:auto val="1"/>
        <c:lblAlgn val="ctr"/>
        <c:lblOffset val="100"/>
        <c:noMultiLvlLbl val="0"/>
      </c:catAx>
      <c:valAx>
        <c:axId val="1668435792"/>
        <c:scaling>
          <c:orientation val="minMax"/>
          <c:max val="100"/>
          <c:min val="0"/>
        </c:scaling>
        <c:delete val="1"/>
        <c:axPos val="l"/>
        <c:numFmt formatCode="General" sourceLinked="1"/>
        <c:majorTickMark val="out"/>
        <c:minorTickMark val="none"/>
        <c:tickLblPos val="nextTo"/>
        <c:crossAx val="1668433616"/>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lv-LV"/>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4B8728-5D2F-4BB4-8447-F9A52164FF69}"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lv-LV"/>
        </a:p>
      </dgm:t>
    </dgm:pt>
    <dgm:pt modelId="{4963D13E-7C13-4609-BA12-8D76B44AC17E}">
      <dgm:prSet phldrT="[Text]" custT="1"/>
      <dgm:spPr>
        <a:solidFill>
          <a:schemeClr val="accent1">
            <a:lumMod val="75000"/>
          </a:schemeClr>
        </a:solidFill>
      </dgm:spPr>
      <dgm:t>
        <a:bodyPr/>
        <a:lstStyle/>
        <a:p>
          <a:r>
            <a:rPr lang="lv-LV" sz="1200" dirty="0"/>
            <a:t>Construction process</a:t>
          </a:r>
        </a:p>
      </dgm:t>
    </dgm:pt>
    <dgm:pt modelId="{EE2F1417-8DDF-489D-AEC5-BABB9ACBB3B2}" type="parTrans" cxnId="{F41CB11A-9A26-43A9-9416-3A8C2E99D2BE}">
      <dgm:prSet/>
      <dgm:spPr/>
      <dgm:t>
        <a:bodyPr/>
        <a:lstStyle/>
        <a:p>
          <a:endParaRPr lang="lv-LV" sz="1200"/>
        </a:p>
      </dgm:t>
    </dgm:pt>
    <dgm:pt modelId="{CA524DD5-2BF7-4270-AFF4-DA2A6FF9BC62}" type="sibTrans" cxnId="{F41CB11A-9A26-43A9-9416-3A8C2E99D2BE}">
      <dgm:prSet custT="1"/>
      <dgm:spPr/>
      <dgm:t>
        <a:bodyPr/>
        <a:lstStyle/>
        <a:p>
          <a:r>
            <a:rPr lang="lv-LV" sz="1200" dirty="0"/>
            <a:t>100</a:t>
          </a:r>
        </a:p>
      </dgm:t>
    </dgm:pt>
    <dgm:pt modelId="{843D0AC2-8AE4-4BCB-B878-6F792666A90D}">
      <dgm:prSet phldrT="[Text]" custT="1"/>
      <dgm:spPr/>
      <dgm:t>
        <a:bodyPr/>
        <a:lstStyle/>
        <a:p>
          <a:r>
            <a:rPr lang="lv-LV" sz="1200" dirty="0"/>
            <a:t>Preparatory work</a:t>
          </a:r>
        </a:p>
      </dgm:t>
    </dgm:pt>
    <dgm:pt modelId="{CC668C67-27CE-4004-900E-C06F108CB5D8}" type="parTrans" cxnId="{6C0D96C2-AC45-42A4-9478-DA1C1E305C59}">
      <dgm:prSet/>
      <dgm:spPr/>
      <dgm:t>
        <a:bodyPr/>
        <a:lstStyle/>
        <a:p>
          <a:endParaRPr lang="lv-LV" sz="1200"/>
        </a:p>
      </dgm:t>
    </dgm:pt>
    <dgm:pt modelId="{41D3346C-1CC5-4916-BE15-A885C1775993}" type="sibTrans" cxnId="{6C0D96C2-AC45-42A4-9478-DA1C1E305C59}">
      <dgm:prSet custT="1"/>
      <dgm:spPr/>
      <dgm:t>
        <a:bodyPr/>
        <a:lstStyle/>
        <a:p>
          <a:pPr algn="ctr"/>
          <a:r>
            <a:rPr lang="lv-LV" sz="1200" dirty="0"/>
            <a:t>20</a:t>
          </a:r>
        </a:p>
      </dgm:t>
    </dgm:pt>
    <dgm:pt modelId="{FCF307F9-07E9-48C6-9026-9BD00B20E3C1}">
      <dgm:prSet phldrT="[Text]" custT="1"/>
      <dgm:spPr>
        <a:solidFill>
          <a:schemeClr val="bg1">
            <a:lumMod val="50000"/>
          </a:schemeClr>
        </a:solidFill>
      </dgm:spPr>
      <dgm:t>
        <a:bodyPr/>
        <a:lstStyle/>
        <a:p>
          <a:r>
            <a:rPr lang="lv-LV" sz="1200" dirty="0"/>
            <a:t>Clients</a:t>
          </a:r>
        </a:p>
      </dgm:t>
    </dgm:pt>
    <dgm:pt modelId="{AEB3453A-5BB3-41AB-8587-08A9CFE206A5}" type="parTrans" cxnId="{BFF09F7A-7235-41F0-BF6E-F31496373D51}">
      <dgm:prSet/>
      <dgm:spPr/>
      <dgm:t>
        <a:bodyPr/>
        <a:lstStyle/>
        <a:p>
          <a:endParaRPr lang="lv-LV" sz="1200"/>
        </a:p>
      </dgm:t>
    </dgm:pt>
    <dgm:pt modelId="{B8D0812C-7E7E-4124-A7BF-395175FFE1E2}" type="sibTrans" cxnId="{BFF09F7A-7235-41F0-BF6E-F31496373D51}">
      <dgm:prSet custT="1"/>
      <dgm:spPr/>
      <dgm:t>
        <a:bodyPr/>
        <a:lstStyle/>
        <a:p>
          <a:pPr algn="ctr"/>
          <a:r>
            <a:rPr lang="lv-LV" sz="1200" dirty="0"/>
            <a:t>10</a:t>
          </a:r>
        </a:p>
      </dgm:t>
    </dgm:pt>
    <dgm:pt modelId="{4FA1C063-2450-4BB3-A88A-0A47BAAB0E7F}">
      <dgm:prSet phldrT="[Text]" custT="1"/>
      <dgm:spPr>
        <a:solidFill>
          <a:schemeClr val="bg1">
            <a:lumMod val="50000"/>
          </a:schemeClr>
        </a:solidFill>
      </dgm:spPr>
      <dgm:t>
        <a:bodyPr/>
        <a:lstStyle/>
        <a:p>
          <a:r>
            <a:rPr lang="lv-LV" sz="1200" dirty="0"/>
            <a:t>Feasibility study</a:t>
          </a:r>
        </a:p>
      </dgm:t>
    </dgm:pt>
    <dgm:pt modelId="{8DC55638-3980-4311-B230-0396125B527E}" type="parTrans" cxnId="{8A3071DE-8B87-4745-856E-601DF4530A7B}">
      <dgm:prSet/>
      <dgm:spPr/>
      <dgm:t>
        <a:bodyPr/>
        <a:lstStyle/>
        <a:p>
          <a:endParaRPr lang="lv-LV" sz="1200"/>
        </a:p>
      </dgm:t>
    </dgm:pt>
    <dgm:pt modelId="{23B3BAA5-CE31-4CC8-B194-94739B18ADF1}" type="sibTrans" cxnId="{8A3071DE-8B87-4745-856E-601DF4530A7B}">
      <dgm:prSet custT="1"/>
      <dgm:spPr/>
      <dgm:t>
        <a:bodyPr/>
        <a:lstStyle/>
        <a:p>
          <a:pPr algn="ctr"/>
          <a:r>
            <a:rPr lang="lv-LV" sz="1200" dirty="0"/>
            <a:t>10</a:t>
          </a:r>
        </a:p>
      </dgm:t>
    </dgm:pt>
    <dgm:pt modelId="{0A7603F9-DC6B-4533-BC32-91D61725EDD8}">
      <dgm:prSet phldrT="[Text]" custT="1"/>
      <dgm:spPr/>
      <dgm:t>
        <a:bodyPr/>
        <a:lstStyle/>
        <a:p>
          <a:r>
            <a:rPr lang="lv-LV" sz="1200" dirty="0"/>
            <a:t>Designing</a:t>
          </a:r>
        </a:p>
      </dgm:t>
    </dgm:pt>
    <dgm:pt modelId="{D2957041-E3C5-4AB0-9BC2-9C29B1AF04C9}" type="parTrans" cxnId="{C8FB19EA-01E0-40E5-B87F-C01B79242AF6}">
      <dgm:prSet/>
      <dgm:spPr/>
      <dgm:t>
        <a:bodyPr/>
        <a:lstStyle/>
        <a:p>
          <a:endParaRPr lang="lv-LV" sz="1200"/>
        </a:p>
      </dgm:t>
    </dgm:pt>
    <dgm:pt modelId="{9A4CA189-02C9-4A9D-9C31-364D97850DF6}" type="sibTrans" cxnId="{C8FB19EA-01E0-40E5-B87F-C01B79242AF6}">
      <dgm:prSet custT="1"/>
      <dgm:spPr/>
      <dgm:t>
        <a:bodyPr/>
        <a:lstStyle/>
        <a:p>
          <a:pPr algn="ctr"/>
          <a:r>
            <a:rPr lang="lv-LV" sz="1200" dirty="0"/>
            <a:t>40</a:t>
          </a:r>
        </a:p>
      </dgm:t>
    </dgm:pt>
    <dgm:pt modelId="{27CA41F0-F982-4996-AAD7-2A68F36FE911}">
      <dgm:prSet phldrT="[Text]" custT="1"/>
      <dgm:spPr>
        <a:solidFill>
          <a:schemeClr val="bg1">
            <a:lumMod val="50000"/>
          </a:schemeClr>
        </a:solidFill>
      </dgm:spPr>
      <dgm:t>
        <a:bodyPr/>
        <a:lstStyle/>
        <a:p>
          <a:r>
            <a:rPr lang="lv-LV" sz="1200" dirty="0"/>
            <a:t>Designing</a:t>
          </a:r>
        </a:p>
      </dgm:t>
    </dgm:pt>
    <dgm:pt modelId="{38FC6725-E51A-4D0F-8B58-712757AE00DC}" type="parTrans" cxnId="{FC1C4A9F-4D59-42FC-B010-5539A18E3C0D}">
      <dgm:prSet/>
      <dgm:spPr/>
      <dgm:t>
        <a:bodyPr/>
        <a:lstStyle/>
        <a:p>
          <a:endParaRPr lang="lv-LV" sz="1200"/>
        </a:p>
      </dgm:t>
    </dgm:pt>
    <dgm:pt modelId="{D93EF81A-D3D8-4561-8A77-AB7C84E9A280}" type="sibTrans" cxnId="{FC1C4A9F-4D59-42FC-B010-5539A18E3C0D}">
      <dgm:prSet custT="1"/>
      <dgm:spPr/>
      <dgm:t>
        <a:bodyPr/>
        <a:lstStyle/>
        <a:p>
          <a:pPr algn="ctr"/>
          <a:r>
            <a:rPr lang="lv-LV" sz="1200" dirty="0"/>
            <a:t>40</a:t>
          </a:r>
        </a:p>
      </dgm:t>
    </dgm:pt>
    <dgm:pt modelId="{3C1A97DF-FE06-48B1-A214-0611F85CC94F}">
      <dgm:prSet custT="1"/>
      <dgm:spPr/>
      <dgm:t>
        <a:bodyPr/>
        <a:lstStyle/>
        <a:p>
          <a:r>
            <a:rPr lang="lv-LV" sz="1200" dirty="0"/>
            <a:t>Construction works</a:t>
          </a:r>
        </a:p>
      </dgm:t>
    </dgm:pt>
    <dgm:pt modelId="{6B7E943D-1166-441E-9593-E2CB6824BA36}" type="parTrans" cxnId="{793C06F5-A663-4B10-B571-38A54C35074E}">
      <dgm:prSet/>
      <dgm:spPr/>
      <dgm:t>
        <a:bodyPr/>
        <a:lstStyle/>
        <a:p>
          <a:endParaRPr lang="lv-LV" sz="1200"/>
        </a:p>
      </dgm:t>
    </dgm:pt>
    <dgm:pt modelId="{6D3F931D-F13B-4511-B8CD-8573037C5D91}" type="sibTrans" cxnId="{793C06F5-A663-4B10-B571-38A54C35074E}">
      <dgm:prSet custT="1"/>
      <dgm:spPr/>
      <dgm:t>
        <a:bodyPr/>
        <a:lstStyle/>
        <a:p>
          <a:pPr algn="ctr"/>
          <a:r>
            <a:rPr lang="lv-LV" sz="1200" dirty="0"/>
            <a:t>30</a:t>
          </a:r>
        </a:p>
      </dgm:t>
    </dgm:pt>
    <dgm:pt modelId="{4F1A50C2-B70D-4ED4-A604-33F28529A40F}">
      <dgm:prSet custT="1"/>
      <dgm:spPr>
        <a:solidFill>
          <a:schemeClr val="bg1">
            <a:lumMod val="50000"/>
          </a:schemeClr>
        </a:solidFill>
      </dgm:spPr>
      <dgm:t>
        <a:bodyPr/>
        <a:lstStyle/>
        <a:p>
          <a:r>
            <a:rPr lang="lv-LV" sz="1200" dirty="0"/>
            <a:t>Management of construction projects</a:t>
          </a:r>
        </a:p>
      </dgm:t>
    </dgm:pt>
    <dgm:pt modelId="{78937FFB-CC10-4970-A3A6-12E329896FC6}" type="parTrans" cxnId="{CF7C7099-7862-4567-AF96-EB8EB577239F}">
      <dgm:prSet/>
      <dgm:spPr/>
      <dgm:t>
        <a:bodyPr/>
        <a:lstStyle/>
        <a:p>
          <a:endParaRPr lang="lv-LV" sz="1200"/>
        </a:p>
      </dgm:t>
    </dgm:pt>
    <dgm:pt modelId="{32FB1754-B99C-4F07-B2AD-18C38CF2B334}" type="sibTrans" cxnId="{CF7C7099-7862-4567-AF96-EB8EB577239F}">
      <dgm:prSet custT="1"/>
      <dgm:spPr/>
      <dgm:t>
        <a:bodyPr/>
        <a:lstStyle/>
        <a:p>
          <a:pPr algn="ctr"/>
          <a:r>
            <a:rPr lang="lv-LV" sz="1200" dirty="0"/>
            <a:t>12</a:t>
          </a:r>
        </a:p>
      </dgm:t>
    </dgm:pt>
    <dgm:pt modelId="{B0ECBFFF-8E2A-4E57-AD94-83D42EE4F632}">
      <dgm:prSet custT="1"/>
      <dgm:spPr/>
      <dgm:t>
        <a:bodyPr/>
        <a:lstStyle/>
        <a:p>
          <a:r>
            <a:rPr lang="lv-LV" sz="1200" dirty="0"/>
            <a:t>Supervision</a:t>
          </a:r>
        </a:p>
      </dgm:t>
    </dgm:pt>
    <dgm:pt modelId="{203307ED-94C7-4928-B44A-7B053E1E9EEB}" type="parTrans" cxnId="{3A94DCF5-6153-4FBD-B30E-6428C235EC8D}">
      <dgm:prSet/>
      <dgm:spPr/>
      <dgm:t>
        <a:bodyPr/>
        <a:lstStyle/>
        <a:p>
          <a:endParaRPr lang="lv-LV" sz="1200"/>
        </a:p>
      </dgm:t>
    </dgm:pt>
    <dgm:pt modelId="{B4FA71A1-AB3E-41E8-83FE-8749837492E0}" type="sibTrans" cxnId="{3A94DCF5-6153-4FBD-B30E-6428C235EC8D}">
      <dgm:prSet custT="1"/>
      <dgm:spPr/>
      <dgm:t>
        <a:bodyPr/>
        <a:lstStyle/>
        <a:p>
          <a:pPr algn="ctr"/>
          <a:r>
            <a:rPr lang="lv-LV" sz="1200" dirty="0"/>
            <a:t>10</a:t>
          </a:r>
        </a:p>
      </dgm:t>
    </dgm:pt>
    <dgm:pt modelId="{B8A40547-C804-4DE2-80E6-55A9A2A680B0}">
      <dgm:prSet custT="1"/>
      <dgm:spPr>
        <a:solidFill>
          <a:schemeClr val="bg1">
            <a:lumMod val="50000"/>
          </a:schemeClr>
        </a:solidFill>
      </dgm:spPr>
      <dgm:t>
        <a:bodyPr/>
        <a:lstStyle/>
        <a:p>
          <a:r>
            <a:rPr lang="en-US" sz="1200" dirty="0"/>
            <a:t>Management and realization of construction works</a:t>
          </a:r>
          <a:endParaRPr lang="lv-LV" sz="1200" dirty="0"/>
        </a:p>
      </dgm:t>
    </dgm:pt>
    <dgm:pt modelId="{123B350A-0244-40C9-9F27-0E8C7F1F13B7}" type="parTrans" cxnId="{BC1FADF7-F32B-4E25-A411-CAC9D98C85AF}">
      <dgm:prSet/>
      <dgm:spPr/>
      <dgm:t>
        <a:bodyPr/>
        <a:lstStyle/>
        <a:p>
          <a:endParaRPr lang="lv-LV" sz="1200"/>
        </a:p>
      </dgm:t>
    </dgm:pt>
    <dgm:pt modelId="{C373158C-1A73-4AC0-AFE0-E1F82C469F1C}" type="sibTrans" cxnId="{BC1FADF7-F32B-4E25-A411-CAC9D98C85AF}">
      <dgm:prSet custT="1"/>
      <dgm:spPr/>
      <dgm:t>
        <a:bodyPr/>
        <a:lstStyle/>
        <a:p>
          <a:pPr algn="ctr"/>
          <a:r>
            <a:rPr lang="lv-LV" sz="1200" dirty="0"/>
            <a:t>14,4</a:t>
          </a:r>
        </a:p>
      </dgm:t>
    </dgm:pt>
    <dgm:pt modelId="{5FEF32C1-A0CE-4C4A-A45C-33CA5D814A0A}">
      <dgm:prSet custT="1"/>
      <dgm:spPr>
        <a:solidFill>
          <a:schemeClr val="bg1">
            <a:lumMod val="50000"/>
          </a:schemeClr>
        </a:solidFill>
      </dgm:spPr>
      <dgm:t>
        <a:bodyPr/>
        <a:lstStyle/>
        <a:p>
          <a:r>
            <a:rPr lang="lv-LV" sz="1200" dirty="0"/>
            <a:t>Construction materials (producers, sellers)</a:t>
          </a:r>
        </a:p>
      </dgm:t>
    </dgm:pt>
    <dgm:pt modelId="{53BE72A5-6A9F-4D97-A756-3917E3A04949}" type="parTrans" cxnId="{3FA6C61F-80EF-4F43-BE90-105442D751D4}">
      <dgm:prSet/>
      <dgm:spPr/>
      <dgm:t>
        <a:bodyPr/>
        <a:lstStyle/>
        <a:p>
          <a:endParaRPr lang="lv-LV" sz="1200"/>
        </a:p>
      </dgm:t>
    </dgm:pt>
    <dgm:pt modelId="{2FFDDE48-AB8E-4570-B8C7-3F1F5EE7BC7F}" type="sibTrans" cxnId="{3FA6C61F-80EF-4F43-BE90-105442D751D4}">
      <dgm:prSet custT="1"/>
      <dgm:spPr/>
      <dgm:t>
        <a:bodyPr/>
        <a:lstStyle/>
        <a:p>
          <a:pPr algn="ctr"/>
          <a:r>
            <a:rPr lang="lv-LV" sz="1200" dirty="0"/>
            <a:t>3,6</a:t>
          </a:r>
        </a:p>
      </dgm:t>
    </dgm:pt>
    <dgm:pt modelId="{53B56126-CF2C-47F8-8706-7E077DECFE8D}">
      <dgm:prSet custT="1"/>
      <dgm:spPr>
        <a:solidFill>
          <a:schemeClr val="bg1">
            <a:lumMod val="50000"/>
          </a:schemeClr>
        </a:solidFill>
      </dgm:spPr>
      <dgm:t>
        <a:bodyPr/>
        <a:lstStyle/>
        <a:p>
          <a:r>
            <a:rPr lang="lv-LV" sz="1200" dirty="0"/>
            <a:t>Supervision</a:t>
          </a:r>
        </a:p>
      </dgm:t>
    </dgm:pt>
    <dgm:pt modelId="{0AB8C0D2-C90E-4718-BADF-2CB16F2BD988}" type="parTrans" cxnId="{5D0F9A7F-8C02-41DC-93EA-94D89F0586F6}">
      <dgm:prSet/>
      <dgm:spPr/>
      <dgm:t>
        <a:bodyPr/>
        <a:lstStyle/>
        <a:p>
          <a:endParaRPr lang="lv-LV" sz="1200"/>
        </a:p>
      </dgm:t>
    </dgm:pt>
    <dgm:pt modelId="{218D4323-9CC8-43DF-B6CC-34A6E4E2062A}" type="sibTrans" cxnId="{5D0F9A7F-8C02-41DC-93EA-94D89F0586F6}">
      <dgm:prSet custT="1"/>
      <dgm:spPr/>
      <dgm:t>
        <a:bodyPr/>
        <a:lstStyle/>
        <a:p>
          <a:pPr algn="ctr"/>
          <a:r>
            <a:rPr lang="lv-LV" sz="1200" dirty="0"/>
            <a:t>5</a:t>
          </a:r>
        </a:p>
      </dgm:t>
    </dgm:pt>
    <dgm:pt modelId="{7BB2649B-6B9A-4FCD-A714-2F4DD045C1DE}">
      <dgm:prSet custT="1"/>
      <dgm:spPr>
        <a:solidFill>
          <a:schemeClr val="bg1">
            <a:lumMod val="50000"/>
          </a:schemeClr>
        </a:solidFill>
      </dgm:spPr>
      <dgm:t>
        <a:bodyPr/>
        <a:lstStyle/>
        <a:p>
          <a:r>
            <a:rPr lang="lv-LV" sz="1200" dirty="0"/>
            <a:t>Construction authority, SCCB</a:t>
          </a:r>
        </a:p>
      </dgm:t>
    </dgm:pt>
    <dgm:pt modelId="{F4AC7EF7-6099-4C7D-9F41-9555DFDB8A3B}" type="parTrans" cxnId="{3CAF847C-820B-4F13-A9B4-97EB0FFEE45F}">
      <dgm:prSet/>
      <dgm:spPr/>
      <dgm:t>
        <a:bodyPr/>
        <a:lstStyle/>
        <a:p>
          <a:endParaRPr lang="lv-LV" sz="1200"/>
        </a:p>
      </dgm:t>
    </dgm:pt>
    <dgm:pt modelId="{856586A6-0D67-4131-8676-C57713B60DBA}" type="sibTrans" cxnId="{3CAF847C-820B-4F13-A9B4-97EB0FFEE45F}">
      <dgm:prSet custT="1"/>
      <dgm:spPr/>
      <dgm:t>
        <a:bodyPr/>
        <a:lstStyle/>
        <a:p>
          <a:pPr algn="ctr"/>
          <a:r>
            <a:rPr lang="lv-LV" sz="1200" dirty="0"/>
            <a:t>5</a:t>
          </a:r>
        </a:p>
      </dgm:t>
    </dgm:pt>
    <dgm:pt modelId="{01829BB3-0FEC-436B-B42C-6629A86DC2B0}">
      <dgm:prSet phldrT="[Text]" phldr="1" custT="1"/>
      <dgm:spPr>
        <a:noFill/>
        <a:ln>
          <a:noFill/>
        </a:ln>
      </dgm:spPr>
      <dgm:t>
        <a:bodyPr/>
        <a:lstStyle/>
        <a:p>
          <a:endParaRPr lang="lv-LV" sz="1200" dirty="0"/>
        </a:p>
      </dgm:t>
    </dgm:pt>
    <dgm:pt modelId="{C14D40B7-8E47-4DD9-9A0E-4F037A17C8D3}" type="sibTrans" cxnId="{4BD12F1B-A066-4E80-9427-6945470435E2}">
      <dgm:prSet custT="1"/>
      <dgm:spPr>
        <a:noFill/>
        <a:ln>
          <a:noFill/>
        </a:ln>
      </dgm:spPr>
      <dgm:t>
        <a:bodyPr/>
        <a:lstStyle/>
        <a:p>
          <a:endParaRPr lang="lv-LV" sz="1200"/>
        </a:p>
      </dgm:t>
    </dgm:pt>
    <dgm:pt modelId="{4823228D-9154-4836-A1FE-0A53288F5A96}" type="parTrans" cxnId="{4BD12F1B-A066-4E80-9427-6945470435E2}">
      <dgm:prSet/>
      <dgm:spPr>
        <a:ln>
          <a:noFill/>
        </a:ln>
      </dgm:spPr>
      <dgm:t>
        <a:bodyPr/>
        <a:lstStyle/>
        <a:p>
          <a:endParaRPr lang="lv-LV" sz="1200"/>
        </a:p>
      </dgm:t>
    </dgm:pt>
    <dgm:pt modelId="{E7CE85E2-6AE2-4596-9BA8-638014387A16}" type="pres">
      <dgm:prSet presAssocID="{D84B8728-5D2F-4BB4-8447-F9A52164FF69}" presName="hierChild1" presStyleCnt="0">
        <dgm:presLayoutVars>
          <dgm:orgChart val="1"/>
          <dgm:chPref val="1"/>
          <dgm:dir/>
          <dgm:animOne val="branch"/>
          <dgm:animLvl val="lvl"/>
          <dgm:resizeHandles/>
        </dgm:presLayoutVars>
      </dgm:prSet>
      <dgm:spPr/>
    </dgm:pt>
    <dgm:pt modelId="{D6EA5A21-1B24-415D-B4F4-49D222B951C8}" type="pres">
      <dgm:prSet presAssocID="{4963D13E-7C13-4609-BA12-8D76B44AC17E}" presName="hierRoot1" presStyleCnt="0">
        <dgm:presLayoutVars>
          <dgm:hierBranch val="init"/>
        </dgm:presLayoutVars>
      </dgm:prSet>
      <dgm:spPr/>
    </dgm:pt>
    <dgm:pt modelId="{C8A249D8-0773-4689-AFF6-97FEC17E7A4F}" type="pres">
      <dgm:prSet presAssocID="{4963D13E-7C13-4609-BA12-8D76B44AC17E}" presName="rootComposite1" presStyleCnt="0"/>
      <dgm:spPr/>
    </dgm:pt>
    <dgm:pt modelId="{7F38012A-7F98-45C0-9134-BBD9C4221E69}" type="pres">
      <dgm:prSet presAssocID="{4963D13E-7C13-4609-BA12-8D76B44AC17E}" presName="rootText1" presStyleLbl="node0" presStyleIdx="0" presStyleCnt="1" custScaleX="216166" custScaleY="211693">
        <dgm:presLayoutVars>
          <dgm:chMax/>
          <dgm:chPref val="3"/>
        </dgm:presLayoutVars>
      </dgm:prSet>
      <dgm:spPr/>
    </dgm:pt>
    <dgm:pt modelId="{0AF19D98-9B75-406F-88B1-D5491CED55C5}" type="pres">
      <dgm:prSet presAssocID="{4963D13E-7C13-4609-BA12-8D76B44AC17E}" presName="titleText1" presStyleLbl="fgAcc0" presStyleIdx="0" presStyleCnt="1" custScaleX="67657" custScaleY="176411" custLinFactY="39212" custLinFactNeighborX="85091" custLinFactNeighborY="100000">
        <dgm:presLayoutVars>
          <dgm:chMax val="0"/>
          <dgm:chPref val="0"/>
        </dgm:presLayoutVars>
      </dgm:prSet>
      <dgm:spPr/>
    </dgm:pt>
    <dgm:pt modelId="{E646F8E2-79E8-4223-B3BF-00470D7AF0FE}" type="pres">
      <dgm:prSet presAssocID="{4963D13E-7C13-4609-BA12-8D76B44AC17E}" presName="rootConnector1" presStyleLbl="node1" presStyleIdx="0" presStyleCnt="13"/>
      <dgm:spPr/>
    </dgm:pt>
    <dgm:pt modelId="{AC11FB29-FA59-44CB-8CEE-85509B56707D}" type="pres">
      <dgm:prSet presAssocID="{4963D13E-7C13-4609-BA12-8D76B44AC17E}" presName="hierChild2" presStyleCnt="0"/>
      <dgm:spPr/>
    </dgm:pt>
    <dgm:pt modelId="{C5DABF47-796D-4CCB-836A-AD62D15705DA}" type="pres">
      <dgm:prSet presAssocID="{CC668C67-27CE-4004-900E-C06F108CB5D8}" presName="Name37" presStyleLbl="parChTrans1D2" presStyleIdx="0" presStyleCnt="4"/>
      <dgm:spPr/>
    </dgm:pt>
    <dgm:pt modelId="{0892F79A-5A56-4E2B-9D97-E1BB2F8503AB}" type="pres">
      <dgm:prSet presAssocID="{843D0AC2-8AE4-4BCB-B878-6F792666A90D}" presName="hierRoot2" presStyleCnt="0">
        <dgm:presLayoutVars>
          <dgm:hierBranch val="init"/>
        </dgm:presLayoutVars>
      </dgm:prSet>
      <dgm:spPr/>
    </dgm:pt>
    <dgm:pt modelId="{CE6B3AD9-4E24-4312-9332-C9E2D2E842F3}" type="pres">
      <dgm:prSet presAssocID="{843D0AC2-8AE4-4BCB-B878-6F792666A90D}" presName="rootComposite" presStyleCnt="0"/>
      <dgm:spPr/>
    </dgm:pt>
    <dgm:pt modelId="{504BCE4A-C053-4727-B15B-5EF2A3B8153F}" type="pres">
      <dgm:prSet presAssocID="{843D0AC2-8AE4-4BCB-B878-6F792666A90D}" presName="rootText" presStyleLbl="node1" presStyleIdx="0" presStyleCnt="13" custScaleX="216166" custScaleY="211693">
        <dgm:presLayoutVars>
          <dgm:chMax/>
          <dgm:chPref val="3"/>
        </dgm:presLayoutVars>
      </dgm:prSet>
      <dgm:spPr/>
    </dgm:pt>
    <dgm:pt modelId="{E0E5CF5B-BD57-44D0-8285-E47F8B21C058}" type="pres">
      <dgm:prSet presAssocID="{843D0AC2-8AE4-4BCB-B878-6F792666A90D}" presName="titleText2" presStyleLbl="fgAcc1" presStyleIdx="0" presStyleCnt="13" custScaleX="67657" custScaleY="176411" custLinFactY="60263" custLinFactNeighborX="93432" custLinFactNeighborY="100000">
        <dgm:presLayoutVars>
          <dgm:chMax val="0"/>
          <dgm:chPref val="0"/>
        </dgm:presLayoutVars>
      </dgm:prSet>
      <dgm:spPr/>
    </dgm:pt>
    <dgm:pt modelId="{05CDDBA2-B7DE-4FD6-8B8E-55860DB4819D}" type="pres">
      <dgm:prSet presAssocID="{843D0AC2-8AE4-4BCB-B878-6F792666A90D}" presName="rootConnector" presStyleLbl="node2" presStyleIdx="0" presStyleCnt="0"/>
      <dgm:spPr/>
    </dgm:pt>
    <dgm:pt modelId="{9E31BCA9-207D-40A5-9933-C97FD4EE9595}" type="pres">
      <dgm:prSet presAssocID="{843D0AC2-8AE4-4BCB-B878-6F792666A90D}" presName="hierChild4" presStyleCnt="0"/>
      <dgm:spPr/>
    </dgm:pt>
    <dgm:pt modelId="{FFB38BAB-9334-428B-ABE5-84AC33BB8BB7}" type="pres">
      <dgm:prSet presAssocID="{AEB3453A-5BB3-41AB-8587-08A9CFE206A5}" presName="Name37" presStyleLbl="parChTrans1D3" presStyleIdx="0" presStyleCnt="8"/>
      <dgm:spPr/>
    </dgm:pt>
    <dgm:pt modelId="{446F1C31-B632-4934-B37C-45D636847AD6}" type="pres">
      <dgm:prSet presAssocID="{FCF307F9-07E9-48C6-9026-9BD00B20E3C1}" presName="hierRoot2" presStyleCnt="0">
        <dgm:presLayoutVars>
          <dgm:hierBranch val="init"/>
        </dgm:presLayoutVars>
      </dgm:prSet>
      <dgm:spPr/>
    </dgm:pt>
    <dgm:pt modelId="{0115AF0A-4723-4745-873B-93A16753C3D8}" type="pres">
      <dgm:prSet presAssocID="{FCF307F9-07E9-48C6-9026-9BD00B20E3C1}" presName="rootComposite" presStyleCnt="0"/>
      <dgm:spPr/>
    </dgm:pt>
    <dgm:pt modelId="{3404C9C6-34C4-4AC8-AE22-01953363837E}" type="pres">
      <dgm:prSet presAssocID="{FCF307F9-07E9-48C6-9026-9BD00B20E3C1}" presName="rootText" presStyleLbl="node1" presStyleIdx="1" presStyleCnt="13" custScaleX="216425" custScaleY="211693" custLinFactY="94314" custLinFactNeighborY="100000">
        <dgm:presLayoutVars>
          <dgm:chMax/>
          <dgm:chPref val="3"/>
        </dgm:presLayoutVars>
      </dgm:prSet>
      <dgm:spPr/>
    </dgm:pt>
    <dgm:pt modelId="{2602C0DF-AB9F-49C0-AD6A-019B88F97789}" type="pres">
      <dgm:prSet presAssocID="{FCF307F9-07E9-48C6-9026-9BD00B20E3C1}" presName="titleText2" presStyleLbl="fgAcc1" presStyleIdx="1" presStyleCnt="13" custScaleX="67657" custScaleY="176411" custLinFactY="348255" custLinFactNeighborX="84793" custLinFactNeighborY="400000">
        <dgm:presLayoutVars>
          <dgm:chMax val="0"/>
          <dgm:chPref val="0"/>
        </dgm:presLayoutVars>
      </dgm:prSet>
      <dgm:spPr/>
    </dgm:pt>
    <dgm:pt modelId="{ABE7B465-19BD-4163-99C9-D0D0BC27728A}" type="pres">
      <dgm:prSet presAssocID="{FCF307F9-07E9-48C6-9026-9BD00B20E3C1}" presName="rootConnector" presStyleLbl="node3" presStyleIdx="0" presStyleCnt="0"/>
      <dgm:spPr/>
    </dgm:pt>
    <dgm:pt modelId="{05E05A3D-75D5-4615-84AA-448F5485A3C0}" type="pres">
      <dgm:prSet presAssocID="{FCF307F9-07E9-48C6-9026-9BD00B20E3C1}" presName="hierChild4" presStyleCnt="0"/>
      <dgm:spPr/>
    </dgm:pt>
    <dgm:pt modelId="{91BAAB48-0B0E-433B-8212-C683875EEFBF}" type="pres">
      <dgm:prSet presAssocID="{FCF307F9-07E9-48C6-9026-9BD00B20E3C1}" presName="hierChild5" presStyleCnt="0"/>
      <dgm:spPr/>
    </dgm:pt>
    <dgm:pt modelId="{709347D6-7033-4A22-9102-48172643601F}" type="pres">
      <dgm:prSet presAssocID="{8DC55638-3980-4311-B230-0396125B527E}" presName="Name37" presStyleLbl="parChTrans1D3" presStyleIdx="1" presStyleCnt="8"/>
      <dgm:spPr/>
    </dgm:pt>
    <dgm:pt modelId="{6B0EAEDA-71DC-4282-A536-98A93C1201FD}" type="pres">
      <dgm:prSet presAssocID="{4FA1C063-2450-4BB3-A88A-0A47BAAB0E7F}" presName="hierRoot2" presStyleCnt="0">
        <dgm:presLayoutVars>
          <dgm:hierBranch val="init"/>
        </dgm:presLayoutVars>
      </dgm:prSet>
      <dgm:spPr/>
    </dgm:pt>
    <dgm:pt modelId="{9C5C443E-7D12-4FB5-9B29-EEA314287EEF}" type="pres">
      <dgm:prSet presAssocID="{4FA1C063-2450-4BB3-A88A-0A47BAAB0E7F}" presName="rootComposite" presStyleCnt="0"/>
      <dgm:spPr/>
    </dgm:pt>
    <dgm:pt modelId="{A4004D77-C73F-435E-A805-FFFC77C118E8}" type="pres">
      <dgm:prSet presAssocID="{4FA1C063-2450-4BB3-A88A-0A47BAAB0E7F}" presName="rootText" presStyleLbl="node1" presStyleIdx="2" presStyleCnt="13" custScaleX="216425" custScaleY="211693" custLinFactY="94314" custLinFactNeighborY="100000">
        <dgm:presLayoutVars>
          <dgm:chMax/>
          <dgm:chPref val="3"/>
        </dgm:presLayoutVars>
      </dgm:prSet>
      <dgm:spPr/>
    </dgm:pt>
    <dgm:pt modelId="{45713CEB-967C-4F47-9DF7-2561516FEA1A}" type="pres">
      <dgm:prSet presAssocID="{4FA1C063-2450-4BB3-A88A-0A47BAAB0E7F}" presName="titleText2" presStyleLbl="fgAcc1" presStyleIdx="2" presStyleCnt="13" custScaleX="67657" custScaleY="176411" custLinFactY="348255" custLinFactNeighborX="84793" custLinFactNeighborY="400000">
        <dgm:presLayoutVars>
          <dgm:chMax val="0"/>
          <dgm:chPref val="0"/>
        </dgm:presLayoutVars>
      </dgm:prSet>
      <dgm:spPr/>
    </dgm:pt>
    <dgm:pt modelId="{25299930-1065-4D58-8154-D8ACA5ACF19C}" type="pres">
      <dgm:prSet presAssocID="{4FA1C063-2450-4BB3-A88A-0A47BAAB0E7F}" presName="rootConnector" presStyleLbl="node3" presStyleIdx="0" presStyleCnt="0"/>
      <dgm:spPr/>
    </dgm:pt>
    <dgm:pt modelId="{38F8588E-5817-486D-A099-DCE8147929A9}" type="pres">
      <dgm:prSet presAssocID="{4FA1C063-2450-4BB3-A88A-0A47BAAB0E7F}" presName="hierChild4" presStyleCnt="0"/>
      <dgm:spPr/>
    </dgm:pt>
    <dgm:pt modelId="{87F726AC-0B58-4D2E-B9AB-5877852F58D7}" type="pres">
      <dgm:prSet presAssocID="{4FA1C063-2450-4BB3-A88A-0A47BAAB0E7F}" presName="hierChild5" presStyleCnt="0"/>
      <dgm:spPr/>
    </dgm:pt>
    <dgm:pt modelId="{BEE77777-5C0F-4817-9DF9-E5E6C3C7AF1B}" type="pres">
      <dgm:prSet presAssocID="{843D0AC2-8AE4-4BCB-B878-6F792666A90D}" presName="hierChild5" presStyleCnt="0"/>
      <dgm:spPr/>
    </dgm:pt>
    <dgm:pt modelId="{EE1E0238-B772-4C22-A2D4-CD26B8BF9142}" type="pres">
      <dgm:prSet presAssocID="{D2957041-E3C5-4AB0-9BC2-9C29B1AF04C9}" presName="Name37" presStyleLbl="parChTrans1D2" presStyleIdx="1" presStyleCnt="4"/>
      <dgm:spPr/>
    </dgm:pt>
    <dgm:pt modelId="{1A151476-145A-4800-B8D5-D135E597E47A}" type="pres">
      <dgm:prSet presAssocID="{0A7603F9-DC6B-4533-BC32-91D61725EDD8}" presName="hierRoot2" presStyleCnt="0">
        <dgm:presLayoutVars>
          <dgm:hierBranch val="init"/>
        </dgm:presLayoutVars>
      </dgm:prSet>
      <dgm:spPr/>
    </dgm:pt>
    <dgm:pt modelId="{0F5ED03F-27B3-44E5-8019-B0BB32A57BFF}" type="pres">
      <dgm:prSet presAssocID="{0A7603F9-DC6B-4533-BC32-91D61725EDD8}" presName="rootComposite" presStyleCnt="0"/>
      <dgm:spPr/>
    </dgm:pt>
    <dgm:pt modelId="{0620915D-EF82-4C50-BDED-AEFC8F91A57D}" type="pres">
      <dgm:prSet presAssocID="{0A7603F9-DC6B-4533-BC32-91D61725EDD8}" presName="rootText" presStyleLbl="node1" presStyleIdx="3" presStyleCnt="13" custScaleX="216166" custScaleY="211693">
        <dgm:presLayoutVars>
          <dgm:chMax/>
          <dgm:chPref val="3"/>
        </dgm:presLayoutVars>
      </dgm:prSet>
      <dgm:spPr/>
    </dgm:pt>
    <dgm:pt modelId="{ADF5148C-9D8F-47F9-9835-5B1F939A7F1B}" type="pres">
      <dgm:prSet presAssocID="{0A7603F9-DC6B-4533-BC32-91D61725EDD8}" presName="titleText2" presStyleLbl="fgAcc1" presStyleIdx="3" presStyleCnt="13" custScaleX="67657" custScaleY="176411" custLinFactY="60263" custLinFactNeighborX="93432" custLinFactNeighborY="100000">
        <dgm:presLayoutVars>
          <dgm:chMax val="0"/>
          <dgm:chPref val="0"/>
        </dgm:presLayoutVars>
      </dgm:prSet>
      <dgm:spPr/>
    </dgm:pt>
    <dgm:pt modelId="{11C3CAA8-1FAA-4BB3-B7E8-D5D819106C47}" type="pres">
      <dgm:prSet presAssocID="{0A7603F9-DC6B-4533-BC32-91D61725EDD8}" presName="rootConnector" presStyleLbl="node2" presStyleIdx="0" presStyleCnt="0"/>
      <dgm:spPr/>
    </dgm:pt>
    <dgm:pt modelId="{A480D83D-140B-4366-B163-E2A04C7D4E04}" type="pres">
      <dgm:prSet presAssocID="{0A7603F9-DC6B-4533-BC32-91D61725EDD8}" presName="hierChild4" presStyleCnt="0"/>
      <dgm:spPr/>
    </dgm:pt>
    <dgm:pt modelId="{16D25237-94C6-45A1-B7FD-8B70BE21E31B}" type="pres">
      <dgm:prSet presAssocID="{38FC6725-E51A-4D0F-8B58-712757AE00DC}" presName="Name37" presStyleLbl="parChTrans1D3" presStyleIdx="2" presStyleCnt="8"/>
      <dgm:spPr/>
    </dgm:pt>
    <dgm:pt modelId="{91CD56EC-780B-4951-B659-D69D975AD490}" type="pres">
      <dgm:prSet presAssocID="{27CA41F0-F982-4996-AAD7-2A68F36FE911}" presName="hierRoot2" presStyleCnt="0">
        <dgm:presLayoutVars>
          <dgm:hierBranch val="init"/>
        </dgm:presLayoutVars>
      </dgm:prSet>
      <dgm:spPr/>
    </dgm:pt>
    <dgm:pt modelId="{DFC27477-8BAD-468F-9357-FE12C2B4BFAD}" type="pres">
      <dgm:prSet presAssocID="{27CA41F0-F982-4996-AAD7-2A68F36FE911}" presName="rootComposite" presStyleCnt="0"/>
      <dgm:spPr/>
    </dgm:pt>
    <dgm:pt modelId="{F94087E0-914B-43FF-BEF7-6821B2A3E234}" type="pres">
      <dgm:prSet presAssocID="{27CA41F0-F982-4996-AAD7-2A68F36FE911}" presName="rootText" presStyleLbl="node1" presStyleIdx="4" presStyleCnt="13" custScaleX="216425" custScaleY="211693" custLinFactY="94314" custLinFactNeighborY="100000">
        <dgm:presLayoutVars>
          <dgm:chMax/>
          <dgm:chPref val="3"/>
        </dgm:presLayoutVars>
      </dgm:prSet>
      <dgm:spPr/>
    </dgm:pt>
    <dgm:pt modelId="{DC067B7D-A495-4D16-BC10-160747DB3101}" type="pres">
      <dgm:prSet presAssocID="{27CA41F0-F982-4996-AAD7-2A68F36FE911}" presName="titleText2" presStyleLbl="fgAcc1" presStyleIdx="4" presStyleCnt="13" custScaleX="67657" custScaleY="176411" custLinFactY="348255" custLinFactNeighborX="84793" custLinFactNeighborY="400000">
        <dgm:presLayoutVars>
          <dgm:chMax val="0"/>
          <dgm:chPref val="0"/>
        </dgm:presLayoutVars>
      </dgm:prSet>
      <dgm:spPr/>
    </dgm:pt>
    <dgm:pt modelId="{C4998361-17F7-4ECF-A80F-F5900BFE9F60}" type="pres">
      <dgm:prSet presAssocID="{27CA41F0-F982-4996-AAD7-2A68F36FE911}" presName="rootConnector" presStyleLbl="node3" presStyleIdx="0" presStyleCnt="0"/>
      <dgm:spPr/>
    </dgm:pt>
    <dgm:pt modelId="{FBAB12F1-DDE6-4205-A309-F41D3D075B15}" type="pres">
      <dgm:prSet presAssocID="{27CA41F0-F982-4996-AAD7-2A68F36FE911}" presName="hierChild4" presStyleCnt="0"/>
      <dgm:spPr/>
    </dgm:pt>
    <dgm:pt modelId="{24596E91-44A4-40F2-9A3C-AA0DA01BAC3E}" type="pres">
      <dgm:prSet presAssocID="{4823228D-9154-4836-A1FE-0A53288F5A96}" presName="Name37" presStyleLbl="parChTrans1D4" presStyleIdx="0" presStyleCnt="1"/>
      <dgm:spPr/>
    </dgm:pt>
    <dgm:pt modelId="{2DE78656-4BFA-42B9-A105-F518C98FFA52}" type="pres">
      <dgm:prSet presAssocID="{01829BB3-0FEC-436B-B42C-6629A86DC2B0}" presName="hierRoot2" presStyleCnt="0">
        <dgm:presLayoutVars>
          <dgm:hierBranch val="init"/>
        </dgm:presLayoutVars>
      </dgm:prSet>
      <dgm:spPr/>
    </dgm:pt>
    <dgm:pt modelId="{4091D83D-FD4B-4D73-AE6F-B1BC0AE71BF7}" type="pres">
      <dgm:prSet presAssocID="{01829BB3-0FEC-436B-B42C-6629A86DC2B0}" presName="rootComposite" presStyleCnt="0"/>
      <dgm:spPr/>
    </dgm:pt>
    <dgm:pt modelId="{65C154AB-B2A5-486F-91A4-96AE27EB0B70}" type="pres">
      <dgm:prSet presAssocID="{01829BB3-0FEC-436B-B42C-6629A86DC2B0}" presName="rootText" presStyleLbl="node1" presStyleIdx="5" presStyleCnt="13" custLinFactX="100000" custLinFactY="-148017" custLinFactNeighborX="120939" custLinFactNeighborY="-200000">
        <dgm:presLayoutVars>
          <dgm:chMax/>
          <dgm:chPref val="3"/>
        </dgm:presLayoutVars>
      </dgm:prSet>
      <dgm:spPr/>
    </dgm:pt>
    <dgm:pt modelId="{9959A49E-834F-45AE-9933-C504E60238F9}" type="pres">
      <dgm:prSet presAssocID="{01829BB3-0FEC-436B-B42C-6629A86DC2B0}" presName="titleText2" presStyleLbl="fgAcc1" presStyleIdx="5" presStyleCnt="13" custLinFactY="422267" custLinFactNeighborY="500000">
        <dgm:presLayoutVars>
          <dgm:chMax val="0"/>
          <dgm:chPref val="0"/>
        </dgm:presLayoutVars>
      </dgm:prSet>
      <dgm:spPr/>
    </dgm:pt>
    <dgm:pt modelId="{2017F63B-F52B-48BE-AE6E-71109797BEDA}" type="pres">
      <dgm:prSet presAssocID="{01829BB3-0FEC-436B-B42C-6629A86DC2B0}" presName="rootConnector" presStyleLbl="node4" presStyleIdx="0" presStyleCnt="0"/>
      <dgm:spPr/>
    </dgm:pt>
    <dgm:pt modelId="{93B7F019-82DD-481C-B49B-7682AA8AB64E}" type="pres">
      <dgm:prSet presAssocID="{01829BB3-0FEC-436B-B42C-6629A86DC2B0}" presName="hierChild4" presStyleCnt="0"/>
      <dgm:spPr/>
    </dgm:pt>
    <dgm:pt modelId="{1D63B84B-18B9-41A5-B3CF-E70218203CE0}" type="pres">
      <dgm:prSet presAssocID="{01829BB3-0FEC-436B-B42C-6629A86DC2B0}" presName="hierChild5" presStyleCnt="0"/>
      <dgm:spPr/>
    </dgm:pt>
    <dgm:pt modelId="{53C0CC5B-ADBF-4C07-A551-F3500B7D10B3}" type="pres">
      <dgm:prSet presAssocID="{27CA41F0-F982-4996-AAD7-2A68F36FE911}" presName="hierChild5" presStyleCnt="0"/>
      <dgm:spPr/>
    </dgm:pt>
    <dgm:pt modelId="{AF077922-F15A-4064-A3D5-51E40EB1AA2F}" type="pres">
      <dgm:prSet presAssocID="{0A7603F9-DC6B-4533-BC32-91D61725EDD8}" presName="hierChild5" presStyleCnt="0"/>
      <dgm:spPr/>
    </dgm:pt>
    <dgm:pt modelId="{A3B56409-ED88-4D34-A84F-51BA4DFF28B8}" type="pres">
      <dgm:prSet presAssocID="{6B7E943D-1166-441E-9593-E2CB6824BA36}" presName="Name37" presStyleLbl="parChTrans1D2" presStyleIdx="2" presStyleCnt="4"/>
      <dgm:spPr/>
    </dgm:pt>
    <dgm:pt modelId="{578F1844-E359-4F0F-B5EB-C33F362EB0F5}" type="pres">
      <dgm:prSet presAssocID="{3C1A97DF-FE06-48B1-A214-0611F85CC94F}" presName="hierRoot2" presStyleCnt="0">
        <dgm:presLayoutVars>
          <dgm:hierBranch val="init"/>
        </dgm:presLayoutVars>
      </dgm:prSet>
      <dgm:spPr/>
    </dgm:pt>
    <dgm:pt modelId="{5AE6ABA5-0D4F-4F4F-92F3-87C5BA5610AA}" type="pres">
      <dgm:prSet presAssocID="{3C1A97DF-FE06-48B1-A214-0611F85CC94F}" presName="rootComposite" presStyleCnt="0"/>
      <dgm:spPr/>
    </dgm:pt>
    <dgm:pt modelId="{A34852F9-62C6-4042-B57C-17ED9B61B64B}" type="pres">
      <dgm:prSet presAssocID="{3C1A97DF-FE06-48B1-A214-0611F85CC94F}" presName="rootText" presStyleLbl="node1" presStyleIdx="6" presStyleCnt="13" custScaleX="216166" custScaleY="211693">
        <dgm:presLayoutVars>
          <dgm:chMax/>
          <dgm:chPref val="3"/>
        </dgm:presLayoutVars>
      </dgm:prSet>
      <dgm:spPr/>
    </dgm:pt>
    <dgm:pt modelId="{F3A40872-4078-4968-A253-E843B068A08F}" type="pres">
      <dgm:prSet presAssocID="{3C1A97DF-FE06-48B1-A214-0611F85CC94F}" presName="titleText2" presStyleLbl="fgAcc1" presStyleIdx="6" presStyleCnt="13" custScaleX="67657" custScaleY="176411" custLinFactY="60263" custLinFactNeighborX="93432" custLinFactNeighborY="100000">
        <dgm:presLayoutVars>
          <dgm:chMax val="0"/>
          <dgm:chPref val="0"/>
        </dgm:presLayoutVars>
      </dgm:prSet>
      <dgm:spPr/>
    </dgm:pt>
    <dgm:pt modelId="{51DCFE67-8DAC-4F1B-A76B-1033087F5B57}" type="pres">
      <dgm:prSet presAssocID="{3C1A97DF-FE06-48B1-A214-0611F85CC94F}" presName="rootConnector" presStyleLbl="node2" presStyleIdx="0" presStyleCnt="0"/>
      <dgm:spPr/>
    </dgm:pt>
    <dgm:pt modelId="{CE177D29-EF74-42ED-95B2-89A583BC0ED9}" type="pres">
      <dgm:prSet presAssocID="{3C1A97DF-FE06-48B1-A214-0611F85CC94F}" presName="hierChild4" presStyleCnt="0"/>
      <dgm:spPr/>
    </dgm:pt>
    <dgm:pt modelId="{FED4B4FE-69B9-40C5-84B6-AAEDD06F0AEE}" type="pres">
      <dgm:prSet presAssocID="{78937FFB-CC10-4970-A3A6-12E329896FC6}" presName="Name37" presStyleLbl="parChTrans1D3" presStyleIdx="3" presStyleCnt="8"/>
      <dgm:spPr/>
    </dgm:pt>
    <dgm:pt modelId="{88F5E98C-A0F5-467F-B4DD-CDE8577E67F3}" type="pres">
      <dgm:prSet presAssocID="{4F1A50C2-B70D-4ED4-A604-33F28529A40F}" presName="hierRoot2" presStyleCnt="0">
        <dgm:presLayoutVars>
          <dgm:hierBranch val="init"/>
        </dgm:presLayoutVars>
      </dgm:prSet>
      <dgm:spPr/>
    </dgm:pt>
    <dgm:pt modelId="{DA45C4EC-DA91-4886-9B16-7AC555007158}" type="pres">
      <dgm:prSet presAssocID="{4F1A50C2-B70D-4ED4-A604-33F28529A40F}" presName="rootComposite" presStyleCnt="0"/>
      <dgm:spPr/>
    </dgm:pt>
    <dgm:pt modelId="{7B0C4F57-57BC-499C-9956-6FCB5663D10F}" type="pres">
      <dgm:prSet presAssocID="{4F1A50C2-B70D-4ED4-A604-33F28529A40F}" presName="rootText" presStyleLbl="node1" presStyleIdx="7" presStyleCnt="13" custScaleX="216425" custScaleY="211693" custLinFactY="94314" custLinFactNeighborY="100000">
        <dgm:presLayoutVars>
          <dgm:chMax/>
          <dgm:chPref val="3"/>
        </dgm:presLayoutVars>
      </dgm:prSet>
      <dgm:spPr/>
    </dgm:pt>
    <dgm:pt modelId="{C92FB39C-19BA-4493-84ED-5EB6D3EAFA4D}" type="pres">
      <dgm:prSet presAssocID="{4F1A50C2-B70D-4ED4-A604-33F28529A40F}" presName="titleText2" presStyleLbl="fgAcc1" presStyleIdx="7" presStyleCnt="13" custScaleX="67657" custScaleY="176411" custLinFactY="348255" custLinFactNeighborX="84793" custLinFactNeighborY="400000">
        <dgm:presLayoutVars>
          <dgm:chMax val="0"/>
          <dgm:chPref val="0"/>
        </dgm:presLayoutVars>
      </dgm:prSet>
      <dgm:spPr/>
    </dgm:pt>
    <dgm:pt modelId="{545EFAC9-30C2-4BF7-9056-5BE22D7DE5D7}" type="pres">
      <dgm:prSet presAssocID="{4F1A50C2-B70D-4ED4-A604-33F28529A40F}" presName="rootConnector" presStyleLbl="node3" presStyleIdx="0" presStyleCnt="0"/>
      <dgm:spPr/>
    </dgm:pt>
    <dgm:pt modelId="{B7AA62EA-BD70-4C9F-A009-0FDFCCD4D956}" type="pres">
      <dgm:prSet presAssocID="{4F1A50C2-B70D-4ED4-A604-33F28529A40F}" presName="hierChild4" presStyleCnt="0"/>
      <dgm:spPr/>
    </dgm:pt>
    <dgm:pt modelId="{7AAFD4DA-CC52-4EE3-8C81-6C596215F6B7}" type="pres">
      <dgm:prSet presAssocID="{4F1A50C2-B70D-4ED4-A604-33F28529A40F}" presName="hierChild5" presStyleCnt="0"/>
      <dgm:spPr/>
    </dgm:pt>
    <dgm:pt modelId="{B64749A1-562E-4D26-A51B-A8244CBB4A86}" type="pres">
      <dgm:prSet presAssocID="{123B350A-0244-40C9-9F27-0E8C7F1F13B7}" presName="Name37" presStyleLbl="parChTrans1D3" presStyleIdx="4" presStyleCnt="8"/>
      <dgm:spPr/>
    </dgm:pt>
    <dgm:pt modelId="{82E2FC09-3114-447F-ABD4-8C1D7C9D7534}" type="pres">
      <dgm:prSet presAssocID="{B8A40547-C804-4DE2-80E6-55A9A2A680B0}" presName="hierRoot2" presStyleCnt="0">
        <dgm:presLayoutVars>
          <dgm:hierBranch val="init"/>
        </dgm:presLayoutVars>
      </dgm:prSet>
      <dgm:spPr/>
    </dgm:pt>
    <dgm:pt modelId="{5083DD62-1DBE-4872-A84E-1ACB6808F769}" type="pres">
      <dgm:prSet presAssocID="{B8A40547-C804-4DE2-80E6-55A9A2A680B0}" presName="rootComposite" presStyleCnt="0"/>
      <dgm:spPr/>
    </dgm:pt>
    <dgm:pt modelId="{CDA061AC-D4A7-4C79-BF15-002E41E40193}" type="pres">
      <dgm:prSet presAssocID="{B8A40547-C804-4DE2-80E6-55A9A2A680B0}" presName="rootText" presStyleLbl="node1" presStyleIdx="8" presStyleCnt="13" custScaleX="216425" custScaleY="211693" custLinFactY="94314" custLinFactNeighborY="100000">
        <dgm:presLayoutVars>
          <dgm:chMax/>
          <dgm:chPref val="3"/>
        </dgm:presLayoutVars>
      </dgm:prSet>
      <dgm:spPr/>
    </dgm:pt>
    <dgm:pt modelId="{3CA76D7E-6630-4D0F-9862-4C7712E28A7F}" type="pres">
      <dgm:prSet presAssocID="{B8A40547-C804-4DE2-80E6-55A9A2A680B0}" presName="titleText2" presStyleLbl="fgAcc1" presStyleIdx="8" presStyleCnt="13" custScaleX="67657" custScaleY="176411" custLinFactY="348255" custLinFactNeighborX="84793" custLinFactNeighborY="400000">
        <dgm:presLayoutVars>
          <dgm:chMax val="0"/>
          <dgm:chPref val="0"/>
        </dgm:presLayoutVars>
      </dgm:prSet>
      <dgm:spPr/>
    </dgm:pt>
    <dgm:pt modelId="{F3848998-F1BA-4C26-83BB-5D9691CB3F66}" type="pres">
      <dgm:prSet presAssocID="{B8A40547-C804-4DE2-80E6-55A9A2A680B0}" presName="rootConnector" presStyleLbl="node3" presStyleIdx="0" presStyleCnt="0"/>
      <dgm:spPr/>
    </dgm:pt>
    <dgm:pt modelId="{3B1BC3D1-F80B-499E-8D11-B5C83DDFA54C}" type="pres">
      <dgm:prSet presAssocID="{B8A40547-C804-4DE2-80E6-55A9A2A680B0}" presName="hierChild4" presStyleCnt="0"/>
      <dgm:spPr/>
    </dgm:pt>
    <dgm:pt modelId="{BE3379BD-7B58-4D24-A4B7-049DB65CD22F}" type="pres">
      <dgm:prSet presAssocID="{B8A40547-C804-4DE2-80E6-55A9A2A680B0}" presName="hierChild5" presStyleCnt="0"/>
      <dgm:spPr/>
    </dgm:pt>
    <dgm:pt modelId="{EF08B0AD-4DEC-4162-975C-0E8416D7B632}" type="pres">
      <dgm:prSet presAssocID="{53BE72A5-6A9F-4D97-A756-3917E3A04949}" presName="Name37" presStyleLbl="parChTrans1D3" presStyleIdx="5" presStyleCnt="8"/>
      <dgm:spPr/>
    </dgm:pt>
    <dgm:pt modelId="{145A7D54-E9CD-4375-95CE-6FB4EC5ACBA9}" type="pres">
      <dgm:prSet presAssocID="{5FEF32C1-A0CE-4C4A-A45C-33CA5D814A0A}" presName="hierRoot2" presStyleCnt="0">
        <dgm:presLayoutVars>
          <dgm:hierBranch val="init"/>
        </dgm:presLayoutVars>
      </dgm:prSet>
      <dgm:spPr/>
    </dgm:pt>
    <dgm:pt modelId="{A52E461A-99B4-4AA3-B188-DFCF01FDCF3A}" type="pres">
      <dgm:prSet presAssocID="{5FEF32C1-A0CE-4C4A-A45C-33CA5D814A0A}" presName="rootComposite" presStyleCnt="0"/>
      <dgm:spPr/>
    </dgm:pt>
    <dgm:pt modelId="{5F1D1A56-3D78-41BA-889A-2BD5250D303C}" type="pres">
      <dgm:prSet presAssocID="{5FEF32C1-A0CE-4C4A-A45C-33CA5D814A0A}" presName="rootText" presStyleLbl="node1" presStyleIdx="9" presStyleCnt="13" custScaleX="216425" custScaleY="211693" custLinFactY="94314" custLinFactNeighborY="100000">
        <dgm:presLayoutVars>
          <dgm:chMax/>
          <dgm:chPref val="3"/>
        </dgm:presLayoutVars>
      </dgm:prSet>
      <dgm:spPr/>
    </dgm:pt>
    <dgm:pt modelId="{88F6B5B7-15FD-41D3-80B1-98B0D3006DD7}" type="pres">
      <dgm:prSet presAssocID="{5FEF32C1-A0CE-4C4A-A45C-33CA5D814A0A}" presName="titleText2" presStyleLbl="fgAcc1" presStyleIdx="9" presStyleCnt="13" custScaleX="67657" custScaleY="176411" custLinFactY="348255" custLinFactNeighborX="84793" custLinFactNeighborY="400000">
        <dgm:presLayoutVars>
          <dgm:chMax val="0"/>
          <dgm:chPref val="0"/>
        </dgm:presLayoutVars>
      </dgm:prSet>
      <dgm:spPr/>
    </dgm:pt>
    <dgm:pt modelId="{DCCCCACF-D475-4851-8871-BE51D6BECBB7}" type="pres">
      <dgm:prSet presAssocID="{5FEF32C1-A0CE-4C4A-A45C-33CA5D814A0A}" presName="rootConnector" presStyleLbl="node3" presStyleIdx="0" presStyleCnt="0"/>
      <dgm:spPr/>
    </dgm:pt>
    <dgm:pt modelId="{F569F0F3-D8CE-4659-B9A4-D0EF1B24FF43}" type="pres">
      <dgm:prSet presAssocID="{5FEF32C1-A0CE-4C4A-A45C-33CA5D814A0A}" presName="hierChild4" presStyleCnt="0"/>
      <dgm:spPr/>
    </dgm:pt>
    <dgm:pt modelId="{47566AB0-18E6-4901-B4B4-698C78C5C789}" type="pres">
      <dgm:prSet presAssocID="{5FEF32C1-A0CE-4C4A-A45C-33CA5D814A0A}" presName="hierChild5" presStyleCnt="0"/>
      <dgm:spPr/>
    </dgm:pt>
    <dgm:pt modelId="{769CE743-EE4A-48D3-862E-7B8FFBF3CBEB}" type="pres">
      <dgm:prSet presAssocID="{3C1A97DF-FE06-48B1-A214-0611F85CC94F}" presName="hierChild5" presStyleCnt="0"/>
      <dgm:spPr/>
    </dgm:pt>
    <dgm:pt modelId="{1D43F95F-2CF3-47A5-968C-29B7C25F0446}" type="pres">
      <dgm:prSet presAssocID="{203307ED-94C7-4928-B44A-7B053E1E9EEB}" presName="Name37" presStyleLbl="parChTrans1D2" presStyleIdx="3" presStyleCnt="4"/>
      <dgm:spPr/>
    </dgm:pt>
    <dgm:pt modelId="{66F8727C-3395-420F-8554-61A315AEBFBB}" type="pres">
      <dgm:prSet presAssocID="{B0ECBFFF-8E2A-4E57-AD94-83D42EE4F632}" presName="hierRoot2" presStyleCnt="0">
        <dgm:presLayoutVars>
          <dgm:hierBranch val="init"/>
        </dgm:presLayoutVars>
      </dgm:prSet>
      <dgm:spPr/>
    </dgm:pt>
    <dgm:pt modelId="{58F8D7C4-D5D9-4C33-835A-4837B9BF64B2}" type="pres">
      <dgm:prSet presAssocID="{B0ECBFFF-8E2A-4E57-AD94-83D42EE4F632}" presName="rootComposite" presStyleCnt="0"/>
      <dgm:spPr/>
    </dgm:pt>
    <dgm:pt modelId="{2BD1F1B5-C15F-484A-8BCC-BE1632C712EB}" type="pres">
      <dgm:prSet presAssocID="{B0ECBFFF-8E2A-4E57-AD94-83D42EE4F632}" presName="rootText" presStyleLbl="node1" presStyleIdx="10" presStyleCnt="13" custScaleX="216166" custScaleY="211693">
        <dgm:presLayoutVars>
          <dgm:chMax/>
          <dgm:chPref val="3"/>
        </dgm:presLayoutVars>
      </dgm:prSet>
      <dgm:spPr/>
    </dgm:pt>
    <dgm:pt modelId="{8FE6BCEA-1672-4085-862B-A12B82F6BA27}" type="pres">
      <dgm:prSet presAssocID="{B0ECBFFF-8E2A-4E57-AD94-83D42EE4F632}" presName="titleText2" presStyleLbl="fgAcc1" presStyleIdx="10" presStyleCnt="13" custScaleX="67657" custScaleY="176411" custLinFactY="60263" custLinFactNeighborX="93432" custLinFactNeighborY="100000">
        <dgm:presLayoutVars>
          <dgm:chMax val="0"/>
          <dgm:chPref val="0"/>
        </dgm:presLayoutVars>
      </dgm:prSet>
      <dgm:spPr/>
    </dgm:pt>
    <dgm:pt modelId="{090D8751-8643-4535-8267-385B94C65F32}" type="pres">
      <dgm:prSet presAssocID="{B0ECBFFF-8E2A-4E57-AD94-83D42EE4F632}" presName="rootConnector" presStyleLbl="node2" presStyleIdx="0" presStyleCnt="0"/>
      <dgm:spPr/>
    </dgm:pt>
    <dgm:pt modelId="{F93AC3B6-FEC0-41B2-99B3-60960A2C1C5D}" type="pres">
      <dgm:prSet presAssocID="{B0ECBFFF-8E2A-4E57-AD94-83D42EE4F632}" presName="hierChild4" presStyleCnt="0"/>
      <dgm:spPr/>
    </dgm:pt>
    <dgm:pt modelId="{26EE3C51-1649-44E7-A856-C36318AD2D51}" type="pres">
      <dgm:prSet presAssocID="{0AB8C0D2-C90E-4718-BADF-2CB16F2BD988}" presName="Name37" presStyleLbl="parChTrans1D3" presStyleIdx="6" presStyleCnt="8"/>
      <dgm:spPr/>
    </dgm:pt>
    <dgm:pt modelId="{FAF483AC-27C3-4AF0-8B77-82433F8398B1}" type="pres">
      <dgm:prSet presAssocID="{53B56126-CF2C-47F8-8706-7E077DECFE8D}" presName="hierRoot2" presStyleCnt="0">
        <dgm:presLayoutVars>
          <dgm:hierBranch val="init"/>
        </dgm:presLayoutVars>
      </dgm:prSet>
      <dgm:spPr/>
    </dgm:pt>
    <dgm:pt modelId="{E30F9AE4-FE22-4E22-981F-1BC3C40DDF75}" type="pres">
      <dgm:prSet presAssocID="{53B56126-CF2C-47F8-8706-7E077DECFE8D}" presName="rootComposite" presStyleCnt="0"/>
      <dgm:spPr/>
    </dgm:pt>
    <dgm:pt modelId="{D09B9460-7E64-46EF-B9F3-433EE7E9C789}" type="pres">
      <dgm:prSet presAssocID="{53B56126-CF2C-47F8-8706-7E077DECFE8D}" presName="rootText" presStyleLbl="node1" presStyleIdx="11" presStyleCnt="13" custScaleX="216425" custScaleY="211693" custLinFactY="94314" custLinFactNeighborY="100000">
        <dgm:presLayoutVars>
          <dgm:chMax/>
          <dgm:chPref val="3"/>
        </dgm:presLayoutVars>
      </dgm:prSet>
      <dgm:spPr/>
    </dgm:pt>
    <dgm:pt modelId="{140DF891-10A4-4C24-A202-680F010C98C8}" type="pres">
      <dgm:prSet presAssocID="{53B56126-CF2C-47F8-8706-7E077DECFE8D}" presName="titleText2" presStyleLbl="fgAcc1" presStyleIdx="11" presStyleCnt="13" custScaleX="67657" custScaleY="176411" custLinFactY="348255" custLinFactNeighborX="84793" custLinFactNeighborY="400000">
        <dgm:presLayoutVars>
          <dgm:chMax val="0"/>
          <dgm:chPref val="0"/>
        </dgm:presLayoutVars>
      </dgm:prSet>
      <dgm:spPr/>
    </dgm:pt>
    <dgm:pt modelId="{8B07A044-A6D4-4E57-BD2D-CD005342000B}" type="pres">
      <dgm:prSet presAssocID="{53B56126-CF2C-47F8-8706-7E077DECFE8D}" presName="rootConnector" presStyleLbl="node3" presStyleIdx="0" presStyleCnt="0"/>
      <dgm:spPr/>
    </dgm:pt>
    <dgm:pt modelId="{CF4D5935-DC6A-41E0-8D90-1E16D9EBFC42}" type="pres">
      <dgm:prSet presAssocID="{53B56126-CF2C-47F8-8706-7E077DECFE8D}" presName="hierChild4" presStyleCnt="0"/>
      <dgm:spPr/>
    </dgm:pt>
    <dgm:pt modelId="{7F01D090-13CF-4A4D-8D9B-3267AED113BE}" type="pres">
      <dgm:prSet presAssocID="{53B56126-CF2C-47F8-8706-7E077DECFE8D}" presName="hierChild5" presStyleCnt="0"/>
      <dgm:spPr/>
    </dgm:pt>
    <dgm:pt modelId="{9EC79C87-2F0B-4A42-84F4-B31594B67D19}" type="pres">
      <dgm:prSet presAssocID="{F4AC7EF7-6099-4C7D-9F41-9555DFDB8A3B}" presName="Name37" presStyleLbl="parChTrans1D3" presStyleIdx="7" presStyleCnt="8"/>
      <dgm:spPr/>
    </dgm:pt>
    <dgm:pt modelId="{4B65D7E5-A3AB-4F85-BECF-4E2D6B886206}" type="pres">
      <dgm:prSet presAssocID="{7BB2649B-6B9A-4FCD-A714-2F4DD045C1DE}" presName="hierRoot2" presStyleCnt="0">
        <dgm:presLayoutVars>
          <dgm:hierBranch val="init"/>
        </dgm:presLayoutVars>
      </dgm:prSet>
      <dgm:spPr/>
    </dgm:pt>
    <dgm:pt modelId="{A17D6ADF-60F1-437C-96C6-0D6955B0612C}" type="pres">
      <dgm:prSet presAssocID="{7BB2649B-6B9A-4FCD-A714-2F4DD045C1DE}" presName="rootComposite" presStyleCnt="0"/>
      <dgm:spPr/>
    </dgm:pt>
    <dgm:pt modelId="{DDBF3AD7-B7A9-4066-8DE2-71ADBADC8341}" type="pres">
      <dgm:prSet presAssocID="{7BB2649B-6B9A-4FCD-A714-2F4DD045C1DE}" presName="rootText" presStyleLbl="node1" presStyleIdx="12" presStyleCnt="13" custScaleX="216425" custScaleY="211693" custLinFactY="94314" custLinFactNeighborY="100000">
        <dgm:presLayoutVars>
          <dgm:chMax/>
          <dgm:chPref val="3"/>
        </dgm:presLayoutVars>
      </dgm:prSet>
      <dgm:spPr/>
    </dgm:pt>
    <dgm:pt modelId="{0808D610-A2A4-40F0-837B-53E0267BECFF}" type="pres">
      <dgm:prSet presAssocID="{7BB2649B-6B9A-4FCD-A714-2F4DD045C1DE}" presName="titleText2" presStyleLbl="fgAcc1" presStyleIdx="12" presStyleCnt="13" custScaleX="67657" custScaleY="176411" custLinFactY="348255" custLinFactNeighborX="80483" custLinFactNeighborY="400000">
        <dgm:presLayoutVars>
          <dgm:chMax val="0"/>
          <dgm:chPref val="0"/>
        </dgm:presLayoutVars>
      </dgm:prSet>
      <dgm:spPr/>
    </dgm:pt>
    <dgm:pt modelId="{28C5814E-B49C-4DA9-9B32-F787B61EAAF7}" type="pres">
      <dgm:prSet presAssocID="{7BB2649B-6B9A-4FCD-A714-2F4DD045C1DE}" presName="rootConnector" presStyleLbl="node3" presStyleIdx="0" presStyleCnt="0"/>
      <dgm:spPr/>
    </dgm:pt>
    <dgm:pt modelId="{B795C6CC-D4C2-4E3E-B6A9-AE69CC1E2933}" type="pres">
      <dgm:prSet presAssocID="{7BB2649B-6B9A-4FCD-A714-2F4DD045C1DE}" presName="hierChild4" presStyleCnt="0"/>
      <dgm:spPr/>
    </dgm:pt>
    <dgm:pt modelId="{8122492F-3E4D-4893-BC3E-63EFCDE0153B}" type="pres">
      <dgm:prSet presAssocID="{7BB2649B-6B9A-4FCD-A714-2F4DD045C1DE}" presName="hierChild5" presStyleCnt="0"/>
      <dgm:spPr/>
    </dgm:pt>
    <dgm:pt modelId="{7AABD86D-3959-491F-8D27-8E07583212CF}" type="pres">
      <dgm:prSet presAssocID="{B0ECBFFF-8E2A-4E57-AD94-83D42EE4F632}" presName="hierChild5" presStyleCnt="0"/>
      <dgm:spPr/>
    </dgm:pt>
    <dgm:pt modelId="{A376B194-420C-4547-9B30-4058D7A859B4}" type="pres">
      <dgm:prSet presAssocID="{4963D13E-7C13-4609-BA12-8D76B44AC17E}" presName="hierChild3" presStyleCnt="0"/>
      <dgm:spPr/>
    </dgm:pt>
  </dgm:ptLst>
  <dgm:cxnLst>
    <dgm:cxn modelId="{86EAB000-A05B-4B05-90B4-7476C1B16B15}" type="presOf" srcId="{32FB1754-B99C-4F07-B2AD-18C38CF2B334}" destId="{C92FB39C-19BA-4493-84ED-5EB6D3EAFA4D}" srcOrd="0" destOrd="0" presId="urn:microsoft.com/office/officeart/2008/layout/NameandTitleOrganizationalChart"/>
    <dgm:cxn modelId="{3A22FF04-F2A7-433D-A28E-AD7DEF818BCC}" type="presOf" srcId="{7BB2649B-6B9A-4FCD-A714-2F4DD045C1DE}" destId="{DDBF3AD7-B7A9-4066-8DE2-71ADBADC8341}" srcOrd="0" destOrd="0" presId="urn:microsoft.com/office/officeart/2008/layout/NameandTitleOrganizationalChart"/>
    <dgm:cxn modelId="{3872B408-574A-462E-87AF-A204FA10690C}" type="presOf" srcId="{3C1A97DF-FE06-48B1-A214-0611F85CC94F}" destId="{A34852F9-62C6-4042-B57C-17ED9B61B64B}" srcOrd="0" destOrd="0" presId="urn:microsoft.com/office/officeart/2008/layout/NameandTitleOrganizationalChart"/>
    <dgm:cxn modelId="{26522D14-9AF9-472F-BA93-3AC7093A0D2C}" type="presOf" srcId="{B8A40547-C804-4DE2-80E6-55A9A2A680B0}" destId="{CDA061AC-D4A7-4C79-BF15-002E41E40193}" srcOrd="0" destOrd="0" presId="urn:microsoft.com/office/officeart/2008/layout/NameandTitleOrganizationalChart"/>
    <dgm:cxn modelId="{D04D6A16-D328-45F9-8FFC-54CEFCB4E790}" type="presOf" srcId="{0A7603F9-DC6B-4533-BC32-91D61725EDD8}" destId="{11C3CAA8-1FAA-4BB3-B7E8-D5D819106C47}" srcOrd="1" destOrd="0" presId="urn:microsoft.com/office/officeart/2008/layout/NameandTitleOrganizationalChart"/>
    <dgm:cxn modelId="{F41CB11A-9A26-43A9-9416-3A8C2E99D2BE}" srcId="{D84B8728-5D2F-4BB4-8447-F9A52164FF69}" destId="{4963D13E-7C13-4609-BA12-8D76B44AC17E}" srcOrd="0" destOrd="0" parTransId="{EE2F1417-8DDF-489D-AEC5-BABB9ACBB3B2}" sibTransId="{CA524DD5-2BF7-4270-AFF4-DA2A6FF9BC62}"/>
    <dgm:cxn modelId="{4BD12F1B-A066-4E80-9427-6945470435E2}" srcId="{27CA41F0-F982-4996-AAD7-2A68F36FE911}" destId="{01829BB3-0FEC-436B-B42C-6629A86DC2B0}" srcOrd="0" destOrd="0" parTransId="{4823228D-9154-4836-A1FE-0A53288F5A96}" sibTransId="{C14D40B7-8E47-4DD9-9A0E-4F037A17C8D3}"/>
    <dgm:cxn modelId="{EAA2971D-6E71-4AD3-8A7A-CC73C7E076DA}" type="presOf" srcId="{23B3BAA5-CE31-4CC8-B194-94739B18ADF1}" destId="{45713CEB-967C-4F47-9DF7-2561516FEA1A}" srcOrd="0" destOrd="0" presId="urn:microsoft.com/office/officeart/2008/layout/NameandTitleOrganizationalChart"/>
    <dgm:cxn modelId="{3FA6C61F-80EF-4F43-BE90-105442D751D4}" srcId="{3C1A97DF-FE06-48B1-A214-0611F85CC94F}" destId="{5FEF32C1-A0CE-4C4A-A45C-33CA5D814A0A}" srcOrd="2" destOrd="0" parTransId="{53BE72A5-6A9F-4D97-A756-3917E3A04949}" sibTransId="{2FFDDE48-AB8E-4570-B8C7-3F1F5EE7BC7F}"/>
    <dgm:cxn modelId="{A40BEC26-6C96-4E2D-A51F-D3DEA131000E}" type="presOf" srcId="{4823228D-9154-4836-A1FE-0A53288F5A96}" destId="{24596E91-44A4-40F2-9A3C-AA0DA01BAC3E}" srcOrd="0" destOrd="0" presId="urn:microsoft.com/office/officeart/2008/layout/NameandTitleOrganizationalChart"/>
    <dgm:cxn modelId="{69614B2B-81D0-4774-8029-7EBA7A937EF6}" type="presOf" srcId="{53BE72A5-6A9F-4D97-A756-3917E3A04949}" destId="{EF08B0AD-4DEC-4162-975C-0E8416D7B632}" srcOrd="0" destOrd="0" presId="urn:microsoft.com/office/officeart/2008/layout/NameandTitleOrganizationalChart"/>
    <dgm:cxn modelId="{737FCB2D-BCF1-4613-972E-F0E8AD3E3B0D}" type="presOf" srcId="{53B56126-CF2C-47F8-8706-7E077DECFE8D}" destId="{8B07A044-A6D4-4E57-BD2D-CD005342000B}" srcOrd="1" destOrd="0" presId="urn:microsoft.com/office/officeart/2008/layout/NameandTitleOrganizationalChart"/>
    <dgm:cxn modelId="{53BA882E-F4CC-4AAD-AFA3-A966C95E5873}" type="presOf" srcId="{D2957041-E3C5-4AB0-9BC2-9C29B1AF04C9}" destId="{EE1E0238-B772-4C22-A2D4-CD26B8BF9142}" srcOrd="0" destOrd="0" presId="urn:microsoft.com/office/officeart/2008/layout/NameandTitleOrganizationalChart"/>
    <dgm:cxn modelId="{4154CF2E-BF34-4369-A8A6-F4702805E3CE}" type="presOf" srcId="{41D3346C-1CC5-4916-BE15-A885C1775993}" destId="{E0E5CF5B-BD57-44D0-8285-E47F8B21C058}" srcOrd="0" destOrd="0" presId="urn:microsoft.com/office/officeart/2008/layout/NameandTitleOrganizationalChart"/>
    <dgm:cxn modelId="{54440035-EB22-4AAC-8768-8DD006AF2D95}" type="presOf" srcId="{4963D13E-7C13-4609-BA12-8D76B44AC17E}" destId="{7F38012A-7F98-45C0-9134-BBD9C4221E69}" srcOrd="0" destOrd="0" presId="urn:microsoft.com/office/officeart/2008/layout/NameandTitleOrganizationalChart"/>
    <dgm:cxn modelId="{23810436-C913-40E2-B15F-BC97E805CE4C}" type="presOf" srcId="{6D3F931D-F13B-4511-B8CD-8573037C5D91}" destId="{F3A40872-4078-4968-A253-E843B068A08F}" srcOrd="0" destOrd="0" presId="urn:microsoft.com/office/officeart/2008/layout/NameandTitleOrganizationalChart"/>
    <dgm:cxn modelId="{8AF4E23B-ADC9-44FB-8757-05798BAA1F74}" type="presOf" srcId="{9A4CA189-02C9-4A9D-9C31-364D97850DF6}" destId="{ADF5148C-9D8F-47F9-9835-5B1F939A7F1B}" srcOrd="0" destOrd="0" presId="urn:microsoft.com/office/officeart/2008/layout/NameandTitleOrganizationalChart"/>
    <dgm:cxn modelId="{558ACA3E-E8B0-4D8E-99CA-6F1A8495BC0F}" type="presOf" srcId="{C14D40B7-8E47-4DD9-9A0E-4F037A17C8D3}" destId="{9959A49E-834F-45AE-9933-C504E60238F9}" srcOrd="0" destOrd="0" presId="urn:microsoft.com/office/officeart/2008/layout/NameandTitleOrganizationalChart"/>
    <dgm:cxn modelId="{F4421940-6C4E-4B9D-9214-9373A95C88D4}" type="presOf" srcId="{6B7E943D-1166-441E-9593-E2CB6824BA36}" destId="{A3B56409-ED88-4D34-A84F-51BA4DFF28B8}" srcOrd="0" destOrd="0" presId="urn:microsoft.com/office/officeart/2008/layout/NameandTitleOrganizationalChart"/>
    <dgm:cxn modelId="{112D955B-6661-4A66-8A16-E07DB655DB4A}" type="presOf" srcId="{01829BB3-0FEC-436B-B42C-6629A86DC2B0}" destId="{2017F63B-F52B-48BE-AE6E-71109797BEDA}" srcOrd="1" destOrd="0" presId="urn:microsoft.com/office/officeart/2008/layout/NameandTitleOrganizationalChart"/>
    <dgm:cxn modelId="{A61A6343-7611-4E88-95C5-A14DA19F575C}" type="presOf" srcId="{4FA1C063-2450-4BB3-A88A-0A47BAAB0E7F}" destId="{25299930-1065-4D58-8154-D8ACA5ACF19C}" srcOrd="1" destOrd="0" presId="urn:microsoft.com/office/officeart/2008/layout/NameandTitleOrganizationalChart"/>
    <dgm:cxn modelId="{E0886D43-8762-4BFA-8118-9A3DD4A5A3F9}" type="presOf" srcId="{B8D0812C-7E7E-4124-A7BF-395175FFE1E2}" destId="{2602C0DF-AB9F-49C0-AD6A-019B88F97789}" srcOrd="0" destOrd="0" presId="urn:microsoft.com/office/officeart/2008/layout/NameandTitleOrganizationalChart"/>
    <dgm:cxn modelId="{410B2E64-C7F2-40D8-9F65-FB75AD1A3347}" type="presOf" srcId="{0A7603F9-DC6B-4533-BC32-91D61725EDD8}" destId="{0620915D-EF82-4C50-BDED-AEFC8F91A57D}" srcOrd="0" destOrd="0" presId="urn:microsoft.com/office/officeart/2008/layout/NameandTitleOrganizationalChart"/>
    <dgm:cxn modelId="{68851E66-61CB-4DF3-A62A-2B49984D634F}" type="presOf" srcId="{B8A40547-C804-4DE2-80E6-55A9A2A680B0}" destId="{F3848998-F1BA-4C26-83BB-5D9691CB3F66}" srcOrd="1" destOrd="0" presId="urn:microsoft.com/office/officeart/2008/layout/NameandTitleOrganizationalChart"/>
    <dgm:cxn modelId="{19D9D567-E001-4D8A-8143-9CCA56EA211D}" type="presOf" srcId="{856586A6-0D67-4131-8676-C57713B60DBA}" destId="{0808D610-A2A4-40F0-837B-53E0267BECFF}" srcOrd="0" destOrd="0" presId="urn:microsoft.com/office/officeart/2008/layout/NameandTitleOrganizationalChart"/>
    <dgm:cxn modelId="{01F9D649-6AB7-4C05-83FE-7C836B0E4A06}" type="presOf" srcId="{27CA41F0-F982-4996-AAD7-2A68F36FE911}" destId="{F94087E0-914B-43FF-BEF7-6821B2A3E234}" srcOrd="0" destOrd="0" presId="urn:microsoft.com/office/officeart/2008/layout/NameandTitleOrganizationalChart"/>
    <dgm:cxn modelId="{0A23C06D-79AB-4086-8B5B-847E2110D24A}" type="presOf" srcId="{123B350A-0244-40C9-9F27-0E8C7F1F13B7}" destId="{B64749A1-562E-4D26-A51B-A8244CBB4A86}" srcOrd="0" destOrd="0" presId="urn:microsoft.com/office/officeart/2008/layout/NameandTitleOrganizationalChart"/>
    <dgm:cxn modelId="{F8DEF16E-2455-465F-B97B-D3D5806FC600}" type="presOf" srcId="{0AB8C0D2-C90E-4718-BADF-2CB16F2BD988}" destId="{26EE3C51-1649-44E7-A856-C36318AD2D51}" srcOrd="0" destOrd="0" presId="urn:microsoft.com/office/officeart/2008/layout/NameandTitleOrganizationalChart"/>
    <dgm:cxn modelId="{C514106F-2BA4-4956-B896-216C8597D320}" type="presOf" srcId="{FCF307F9-07E9-48C6-9026-9BD00B20E3C1}" destId="{3404C9C6-34C4-4AC8-AE22-01953363837E}" srcOrd="0" destOrd="0" presId="urn:microsoft.com/office/officeart/2008/layout/NameandTitleOrganizationalChart"/>
    <dgm:cxn modelId="{5189786F-AD85-42C5-8568-C50F174EBF96}" type="presOf" srcId="{78937FFB-CC10-4970-A3A6-12E329896FC6}" destId="{FED4B4FE-69B9-40C5-84B6-AAEDD06F0AEE}" srcOrd="0" destOrd="0" presId="urn:microsoft.com/office/officeart/2008/layout/NameandTitleOrganizationalChart"/>
    <dgm:cxn modelId="{41B1806F-E40C-447B-B4BF-DCA2EC62ABAB}" type="presOf" srcId="{B0ECBFFF-8E2A-4E57-AD94-83D42EE4F632}" destId="{090D8751-8643-4535-8267-385B94C65F32}" srcOrd="1" destOrd="0" presId="urn:microsoft.com/office/officeart/2008/layout/NameandTitleOrganizationalChart"/>
    <dgm:cxn modelId="{7B5A1971-6B1F-4E28-88C5-D63B9CC179ED}" type="presOf" srcId="{8DC55638-3980-4311-B230-0396125B527E}" destId="{709347D6-7033-4A22-9102-48172643601F}" srcOrd="0" destOrd="0" presId="urn:microsoft.com/office/officeart/2008/layout/NameandTitleOrganizationalChart"/>
    <dgm:cxn modelId="{B47C7052-5432-4A06-BFFC-BE7D918733D0}" type="presOf" srcId="{AEB3453A-5BB3-41AB-8587-08A9CFE206A5}" destId="{FFB38BAB-9334-428B-ABE5-84AC33BB8BB7}" srcOrd="0" destOrd="0" presId="urn:microsoft.com/office/officeart/2008/layout/NameandTitleOrganizationalChart"/>
    <dgm:cxn modelId="{1A464673-094C-4FE3-8A53-920B017BA624}" type="presOf" srcId="{53B56126-CF2C-47F8-8706-7E077DECFE8D}" destId="{D09B9460-7E64-46EF-B9F3-433EE7E9C789}" srcOrd="0" destOrd="0" presId="urn:microsoft.com/office/officeart/2008/layout/NameandTitleOrganizationalChart"/>
    <dgm:cxn modelId="{32C19B53-1491-41C4-84CA-CFE93FCEC6E1}" type="presOf" srcId="{2FFDDE48-AB8E-4570-B8C7-3F1F5EE7BC7F}" destId="{88F6B5B7-15FD-41D3-80B1-98B0D3006DD7}" srcOrd="0" destOrd="0" presId="urn:microsoft.com/office/officeart/2008/layout/NameandTitleOrganizationalChart"/>
    <dgm:cxn modelId="{DA481B57-0954-4966-87F8-79F6FC62EE12}" type="presOf" srcId="{38FC6725-E51A-4D0F-8B58-712757AE00DC}" destId="{16D25237-94C6-45A1-B7FD-8B70BE21E31B}" srcOrd="0" destOrd="0" presId="urn:microsoft.com/office/officeart/2008/layout/NameandTitleOrganizationalChart"/>
    <dgm:cxn modelId="{17685E57-CA8A-4A39-A920-294D2DE1ED55}" type="presOf" srcId="{B0ECBFFF-8E2A-4E57-AD94-83D42EE4F632}" destId="{2BD1F1B5-C15F-484A-8BCC-BE1632C712EB}" srcOrd="0" destOrd="0" presId="urn:microsoft.com/office/officeart/2008/layout/NameandTitleOrganizationalChart"/>
    <dgm:cxn modelId="{DEE47A79-0587-4DD8-B0C9-2160510074ED}" type="presOf" srcId="{B4FA71A1-AB3E-41E8-83FE-8749837492E0}" destId="{8FE6BCEA-1672-4085-862B-A12B82F6BA27}" srcOrd="0" destOrd="0" presId="urn:microsoft.com/office/officeart/2008/layout/NameandTitleOrganizationalChart"/>
    <dgm:cxn modelId="{C441B079-A627-46F4-9716-AF888EC38909}" type="presOf" srcId="{5FEF32C1-A0CE-4C4A-A45C-33CA5D814A0A}" destId="{5F1D1A56-3D78-41BA-889A-2BD5250D303C}" srcOrd="0" destOrd="0" presId="urn:microsoft.com/office/officeart/2008/layout/NameandTitleOrganizationalChart"/>
    <dgm:cxn modelId="{BFF09F7A-7235-41F0-BF6E-F31496373D51}" srcId="{843D0AC2-8AE4-4BCB-B878-6F792666A90D}" destId="{FCF307F9-07E9-48C6-9026-9BD00B20E3C1}" srcOrd="0" destOrd="0" parTransId="{AEB3453A-5BB3-41AB-8587-08A9CFE206A5}" sibTransId="{B8D0812C-7E7E-4124-A7BF-395175FFE1E2}"/>
    <dgm:cxn modelId="{8B8DCE7B-4876-46B1-8176-E426188E18F4}" type="presOf" srcId="{5FEF32C1-A0CE-4C4A-A45C-33CA5D814A0A}" destId="{DCCCCACF-D475-4851-8871-BE51D6BECBB7}" srcOrd="1" destOrd="0" presId="urn:microsoft.com/office/officeart/2008/layout/NameandTitleOrganizationalChart"/>
    <dgm:cxn modelId="{3CAF847C-820B-4F13-A9B4-97EB0FFEE45F}" srcId="{B0ECBFFF-8E2A-4E57-AD94-83D42EE4F632}" destId="{7BB2649B-6B9A-4FCD-A714-2F4DD045C1DE}" srcOrd="1" destOrd="0" parTransId="{F4AC7EF7-6099-4C7D-9F41-9555DFDB8A3B}" sibTransId="{856586A6-0D67-4131-8676-C57713B60DBA}"/>
    <dgm:cxn modelId="{5D0F9A7F-8C02-41DC-93EA-94D89F0586F6}" srcId="{B0ECBFFF-8E2A-4E57-AD94-83D42EE4F632}" destId="{53B56126-CF2C-47F8-8706-7E077DECFE8D}" srcOrd="0" destOrd="0" parTransId="{0AB8C0D2-C90E-4718-BADF-2CB16F2BD988}" sibTransId="{218D4323-9CC8-43DF-B6CC-34A6E4E2062A}"/>
    <dgm:cxn modelId="{17070185-64EB-4591-8177-1F490B5E665C}" type="presOf" srcId="{203307ED-94C7-4928-B44A-7B053E1E9EEB}" destId="{1D43F95F-2CF3-47A5-968C-29B7C25F0446}" srcOrd="0" destOrd="0" presId="urn:microsoft.com/office/officeart/2008/layout/NameandTitleOrganizationalChart"/>
    <dgm:cxn modelId="{7FEEC88D-461F-44E1-9127-DC3A153353AD}" type="presOf" srcId="{FCF307F9-07E9-48C6-9026-9BD00B20E3C1}" destId="{ABE7B465-19BD-4163-99C9-D0D0BC27728A}" srcOrd="1" destOrd="0" presId="urn:microsoft.com/office/officeart/2008/layout/NameandTitleOrganizationalChart"/>
    <dgm:cxn modelId="{F923F798-6095-44D5-851D-30865E6013CE}" type="presOf" srcId="{218D4323-9CC8-43DF-B6CC-34A6E4E2062A}" destId="{140DF891-10A4-4C24-A202-680F010C98C8}" srcOrd="0" destOrd="0" presId="urn:microsoft.com/office/officeart/2008/layout/NameandTitleOrganizationalChart"/>
    <dgm:cxn modelId="{CF7C7099-7862-4567-AF96-EB8EB577239F}" srcId="{3C1A97DF-FE06-48B1-A214-0611F85CC94F}" destId="{4F1A50C2-B70D-4ED4-A604-33F28529A40F}" srcOrd="0" destOrd="0" parTransId="{78937FFB-CC10-4970-A3A6-12E329896FC6}" sibTransId="{32FB1754-B99C-4F07-B2AD-18C38CF2B334}"/>
    <dgm:cxn modelId="{FC1C4A9F-4D59-42FC-B010-5539A18E3C0D}" srcId="{0A7603F9-DC6B-4533-BC32-91D61725EDD8}" destId="{27CA41F0-F982-4996-AAD7-2A68F36FE911}" srcOrd="0" destOrd="0" parTransId="{38FC6725-E51A-4D0F-8B58-712757AE00DC}" sibTransId="{D93EF81A-D3D8-4561-8A77-AB7C84E9A280}"/>
    <dgm:cxn modelId="{BE237AA5-6C74-4D28-A2E2-EBD56E00F397}" type="presOf" srcId="{C373158C-1A73-4AC0-AFE0-E1F82C469F1C}" destId="{3CA76D7E-6630-4D0F-9862-4C7712E28A7F}" srcOrd="0" destOrd="0" presId="urn:microsoft.com/office/officeart/2008/layout/NameandTitleOrganizationalChart"/>
    <dgm:cxn modelId="{4B09E3AA-90C2-452F-8E14-5ABBA980C05A}" type="presOf" srcId="{D93EF81A-D3D8-4561-8A77-AB7C84E9A280}" destId="{DC067B7D-A495-4D16-BC10-160747DB3101}" srcOrd="0" destOrd="0" presId="urn:microsoft.com/office/officeart/2008/layout/NameandTitleOrganizationalChart"/>
    <dgm:cxn modelId="{107E86B1-9768-4CE3-9DB5-38011249CCCF}" type="presOf" srcId="{4FA1C063-2450-4BB3-A88A-0A47BAAB0E7F}" destId="{A4004D77-C73F-435E-A805-FFFC77C118E8}" srcOrd="0" destOrd="0" presId="urn:microsoft.com/office/officeart/2008/layout/NameandTitleOrganizationalChart"/>
    <dgm:cxn modelId="{A87CD4B9-4123-4C92-9A3B-4543DE95C657}" type="presOf" srcId="{D84B8728-5D2F-4BB4-8447-F9A52164FF69}" destId="{E7CE85E2-6AE2-4596-9BA8-638014387A16}" srcOrd="0" destOrd="0" presId="urn:microsoft.com/office/officeart/2008/layout/NameandTitleOrganizationalChart"/>
    <dgm:cxn modelId="{065863BA-9088-4AC5-AD60-A7AE373997DE}" type="presOf" srcId="{CA524DD5-2BF7-4270-AFF4-DA2A6FF9BC62}" destId="{0AF19D98-9B75-406F-88B1-D5491CED55C5}" srcOrd="0" destOrd="0" presId="urn:microsoft.com/office/officeart/2008/layout/NameandTitleOrganizationalChart"/>
    <dgm:cxn modelId="{050328C1-495B-4D26-841F-C20FA1AA02F1}" type="presOf" srcId="{7BB2649B-6B9A-4FCD-A714-2F4DD045C1DE}" destId="{28C5814E-B49C-4DA9-9B32-F787B61EAAF7}" srcOrd="1" destOrd="0" presId="urn:microsoft.com/office/officeart/2008/layout/NameandTitleOrganizationalChart"/>
    <dgm:cxn modelId="{D9D5CEC1-E0A9-47EB-B70C-0987717CA74E}" type="presOf" srcId="{CC668C67-27CE-4004-900E-C06F108CB5D8}" destId="{C5DABF47-796D-4CCB-836A-AD62D15705DA}" srcOrd="0" destOrd="0" presId="urn:microsoft.com/office/officeart/2008/layout/NameandTitleOrganizationalChart"/>
    <dgm:cxn modelId="{6C0D96C2-AC45-42A4-9478-DA1C1E305C59}" srcId="{4963D13E-7C13-4609-BA12-8D76B44AC17E}" destId="{843D0AC2-8AE4-4BCB-B878-6F792666A90D}" srcOrd="0" destOrd="0" parTransId="{CC668C67-27CE-4004-900E-C06F108CB5D8}" sibTransId="{41D3346C-1CC5-4916-BE15-A885C1775993}"/>
    <dgm:cxn modelId="{74A506C8-F0D1-40A4-959D-F2BA54BE7622}" type="presOf" srcId="{27CA41F0-F982-4996-AAD7-2A68F36FE911}" destId="{C4998361-17F7-4ECF-A80F-F5900BFE9F60}" srcOrd="1" destOrd="0" presId="urn:microsoft.com/office/officeart/2008/layout/NameandTitleOrganizationalChart"/>
    <dgm:cxn modelId="{E5BBB5CB-BB08-470B-A189-18EA24A7D2EC}" type="presOf" srcId="{843D0AC2-8AE4-4BCB-B878-6F792666A90D}" destId="{05CDDBA2-B7DE-4FD6-8B8E-55860DB4819D}" srcOrd="1" destOrd="0" presId="urn:microsoft.com/office/officeart/2008/layout/NameandTitleOrganizationalChart"/>
    <dgm:cxn modelId="{6F3111DB-CC24-4E25-A31A-2DA312C7A0B2}" type="presOf" srcId="{01829BB3-0FEC-436B-B42C-6629A86DC2B0}" destId="{65C154AB-B2A5-486F-91A4-96AE27EB0B70}" srcOrd="0" destOrd="0" presId="urn:microsoft.com/office/officeart/2008/layout/NameandTitleOrganizationalChart"/>
    <dgm:cxn modelId="{8A3071DE-8B87-4745-856E-601DF4530A7B}" srcId="{843D0AC2-8AE4-4BCB-B878-6F792666A90D}" destId="{4FA1C063-2450-4BB3-A88A-0A47BAAB0E7F}" srcOrd="1" destOrd="0" parTransId="{8DC55638-3980-4311-B230-0396125B527E}" sibTransId="{23B3BAA5-CE31-4CC8-B194-94739B18ADF1}"/>
    <dgm:cxn modelId="{6B84F8E3-38DD-4001-963C-D66FE5841635}" type="presOf" srcId="{3C1A97DF-FE06-48B1-A214-0611F85CC94F}" destId="{51DCFE67-8DAC-4F1B-A76B-1033087F5B57}" srcOrd="1" destOrd="0" presId="urn:microsoft.com/office/officeart/2008/layout/NameandTitleOrganizationalChart"/>
    <dgm:cxn modelId="{C8FB19EA-01E0-40E5-B87F-C01B79242AF6}" srcId="{4963D13E-7C13-4609-BA12-8D76B44AC17E}" destId="{0A7603F9-DC6B-4533-BC32-91D61725EDD8}" srcOrd="1" destOrd="0" parTransId="{D2957041-E3C5-4AB0-9BC2-9C29B1AF04C9}" sibTransId="{9A4CA189-02C9-4A9D-9C31-364D97850DF6}"/>
    <dgm:cxn modelId="{18F460EC-67AF-44CE-85AC-98A2008D08B1}" type="presOf" srcId="{4F1A50C2-B70D-4ED4-A604-33F28529A40F}" destId="{545EFAC9-30C2-4BF7-9056-5BE22D7DE5D7}" srcOrd="1" destOrd="0" presId="urn:microsoft.com/office/officeart/2008/layout/NameandTitleOrganizationalChart"/>
    <dgm:cxn modelId="{793C06F5-A663-4B10-B571-38A54C35074E}" srcId="{4963D13E-7C13-4609-BA12-8D76B44AC17E}" destId="{3C1A97DF-FE06-48B1-A214-0611F85CC94F}" srcOrd="2" destOrd="0" parTransId="{6B7E943D-1166-441E-9593-E2CB6824BA36}" sibTransId="{6D3F931D-F13B-4511-B8CD-8573037C5D91}"/>
    <dgm:cxn modelId="{3A94DCF5-6153-4FBD-B30E-6428C235EC8D}" srcId="{4963D13E-7C13-4609-BA12-8D76B44AC17E}" destId="{B0ECBFFF-8E2A-4E57-AD94-83D42EE4F632}" srcOrd="3" destOrd="0" parTransId="{203307ED-94C7-4928-B44A-7B053E1E9EEB}" sibTransId="{B4FA71A1-AB3E-41E8-83FE-8749837492E0}"/>
    <dgm:cxn modelId="{9F8116F6-7EB4-41C3-AE7C-200C9C038BD2}" type="presOf" srcId="{4963D13E-7C13-4609-BA12-8D76B44AC17E}" destId="{E646F8E2-79E8-4223-B3BF-00470D7AF0FE}" srcOrd="1" destOrd="0" presId="urn:microsoft.com/office/officeart/2008/layout/NameandTitleOrganizationalChart"/>
    <dgm:cxn modelId="{FDCA22F6-C584-4DB8-B833-59B8C23C1A69}" type="presOf" srcId="{843D0AC2-8AE4-4BCB-B878-6F792666A90D}" destId="{504BCE4A-C053-4727-B15B-5EF2A3B8153F}" srcOrd="0" destOrd="0" presId="urn:microsoft.com/office/officeart/2008/layout/NameandTitleOrganizationalChart"/>
    <dgm:cxn modelId="{BC1FADF7-F32B-4E25-A411-CAC9D98C85AF}" srcId="{3C1A97DF-FE06-48B1-A214-0611F85CC94F}" destId="{B8A40547-C804-4DE2-80E6-55A9A2A680B0}" srcOrd="1" destOrd="0" parTransId="{123B350A-0244-40C9-9F27-0E8C7F1F13B7}" sibTransId="{C373158C-1A73-4AC0-AFE0-E1F82C469F1C}"/>
    <dgm:cxn modelId="{EB534DF8-F1AB-468C-A7AB-BC45AAF6EF7B}" type="presOf" srcId="{4F1A50C2-B70D-4ED4-A604-33F28529A40F}" destId="{7B0C4F57-57BC-499C-9956-6FCB5663D10F}" srcOrd="0" destOrd="0" presId="urn:microsoft.com/office/officeart/2008/layout/NameandTitleOrganizationalChart"/>
    <dgm:cxn modelId="{3E7BD8FD-C134-4277-9E85-A69E58B06F22}" type="presOf" srcId="{F4AC7EF7-6099-4C7D-9F41-9555DFDB8A3B}" destId="{9EC79C87-2F0B-4A42-84F4-B31594B67D19}" srcOrd="0" destOrd="0" presId="urn:microsoft.com/office/officeart/2008/layout/NameandTitleOrganizationalChart"/>
    <dgm:cxn modelId="{90E3A0D0-887C-495D-B84E-BB29D62EE1D8}" type="presParOf" srcId="{E7CE85E2-6AE2-4596-9BA8-638014387A16}" destId="{D6EA5A21-1B24-415D-B4F4-49D222B951C8}" srcOrd="0" destOrd="0" presId="urn:microsoft.com/office/officeart/2008/layout/NameandTitleOrganizationalChart"/>
    <dgm:cxn modelId="{18950A4C-9F11-43ED-BD16-1E2B0051C782}" type="presParOf" srcId="{D6EA5A21-1B24-415D-B4F4-49D222B951C8}" destId="{C8A249D8-0773-4689-AFF6-97FEC17E7A4F}" srcOrd="0" destOrd="0" presId="urn:microsoft.com/office/officeart/2008/layout/NameandTitleOrganizationalChart"/>
    <dgm:cxn modelId="{D7E7FAED-59A1-46A4-945E-C59707F4CB19}" type="presParOf" srcId="{C8A249D8-0773-4689-AFF6-97FEC17E7A4F}" destId="{7F38012A-7F98-45C0-9134-BBD9C4221E69}" srcOrd="0" destOrd="0" presId="urn:microsoft.com/office/officeart/2008/layout/NameandTitleOrganizationalChart"/>
    <dgm:cxn modelId="{2EB3B22D-42F7-4A5C-A3C2-991425654194}" type="presParOf" srcId="{C8A249D8-0773-4689-AFF6-97FEC17E7A4F}" destId="{0AF19D98-9B75-406F-88B1-D5491CED55C5}" srcOrd="1" destOrd="0" presId="urn:microsoft.com/office/officeart/2008/layout/NameandTitleOrganizationalChart"/>
    <dgm:cxn modelId="{65194F50-8ED6-47A7-919C-B2CE53BC5F6B}" type="presParOf" srcId="{C8A249D8-0773-4689-AFF6-97FEC17E7A4F}" destId="{E646F8E2-79E8-4223-B3BF-00470D7AF0FE}" srcOrd="2" destOrd="0" presId="urn:microsoft.com/office/officeart/2008/layout/NameandTitleOrganizationalChart"/>
    <dgm:cxn modelId="{A858EBD8-2AF8-4D68-A209-31AD378DDB83}" type="presParOf" srcId="{D6EA5A21-1B24-415D-B4F4-49D222B951C8}" destId="{AC11FB29-FA59-44CB-8CEE-85509B56707D}" srcOrd="1" destOrd="0" presId="urn:microsoft.com/office/officeart/2008/layout/NameandTitleOrganizationalChart"/>
    <dgm:cxn modelId="{B25D0EA6-5D02-4250-924D-081D5A4C9898}" type="presParOf" srcId="{AC11FB29-FA59-44CB-8CEE-85509B56707D}" destId="{C5DABF47-796D-4CCB-836A-AD62D15705DA}" srcOrd="0" destOrd="0" presId="urn:microsoft.com/office/officeart/2008/layout/NameandTitleOrganizationalChart"/>
    <dgm:cxn modelId="{1CAFA67A-F17A-4F03-BBCE-B3103B7AE689}" type="presParOf" srcId="{AC11FB29-FA59-44CB-8CEE-85509B56707D}" destId="{0892F79A-5A56-4E2B-9D97-E1BB2F8503AB}" srcOrd="1" destOrd="0" presId="urn:microsoft.com/office/officeart/2008/layout/NameandTitleOrganizationalChart"/>
    <dgm:cxn modelId="{CDBDD539-E431-42CD-A430-3808DF70038A}" type="presParOf" srcId="{0892F79A-5A56-4E2B-9D97-E1BB2F8503AB}" destId="{CE6B3AD9-4E24-4312-9332-C9E2D2E842F3}" srcOrd="0" destOrd="0" presId="urn:microsoft.com/office/officeart/2008/layout/NameandTitleOrganizationalChart"/>
    <dgm:cxn modelId="{36990A82-2236-4A76-B184-AD374C037C55}" type="presParOf" srcId="{CE6B3AD9-4E24-4312-9332-C9E2D2E842F3}" destId="{504BCE4A-C053-4727-B15B-5EF2A3B8153F}" srcOrd="0" destOrd="0" presId="urn:microsoft.com/office/officeart/2008/layout/NameandTitleOrganizationalChart"/>
    <dgm:cxn modelId="{7447B2F7-1652-4204-B2CE-EC9B419547BB}" type="presParOf" srcId="{CE6B3AD9-4E24-4312-9332-C9E2D2E842F3}" destId="{E0E5CF5B-BD57-44D0-8285-E47F8B21C058}" srcOrd="1" destOrd="0" presId="urn:microsoft.com/office/officeart/2008/layout/NameandTitleOrganizationalChart"/>
    <dgm:cxn modelId="{66753F4F-D344-459F-B84D-4BD89220B997}" type="presParOf" srcId="{CE6B3AD9-4E24-4312-9332-C9E2D2E842F3}" destId="{05CDDBA2-B7DE-4FD6-8B8E-55860DB4819D}" srcOrd="2" destOrd="0" presId="urn:microsoft.com/office/officeart/2008/layout/NameandTitleOrganizationalChart"/>
    <dgm:cxn modelId="{CDE78131-43A7-4E91-A3D5-7AD34D596154}" type="presParOf" srcId="{0892F79A-5A56-4E2B-9D97-E1BB2F8503AB}" destId="{9E31BCA9-207D-40A5-9933-C97FD4EE9595}" srcOrd="1" destOrd="0" presId="urn:microsoft.com/office/officeart/2008/layout/NameandTitleOrganizationalChart"/>
    <dgm:cxn modelId="{9D3BF5A3-C121-42EB-B01E-F7C02293613C}" type="presParOf" srcId="{9E31BCA9-207D-40A5-9933-C97FD4EE9595}" destId="{FFB38BAB-9334-428B-ABE5-84AC33BB8BB7}" srcOrd="0" destOrd="0" presId="urn:microsoft.com/office/officeart/2008/layout/NameandTitleOrganizationalChart"/>
    <dgm:cxn modelId="{121777DA-5A84-4071-80D1-4D530ED72AAC}" type="presParOf" srcId="{9E31BCA9-207D-40A5-9933-C97FD4EE9595}" destId="{446F1C31-B632-4934-B37C-45D636847AD6}" srcOrd="1" destOrd="0" presId="urn:microsoft.com/office/officeart/2008/layout/NameandTitleOrganizationalChart"/>
    <dgm:cxn modelId="{419BD0C8-1744-4C83-BACC-01D4A3C93C28}" type="presParOf" srcId="{446F1C31-B632-4934-B37C-45D636847AD6}" destId="{0115AF0A-4723-4745-873B-93A16753C3D8}" srcOrd="0" destOrd="0" presId="urn:microsoft.com/office/officeart/2008/layout/NameandTitleOrganizationalChart"/>
    <dgm:cxn modelId="{1CCC3B59-5D68-4EE0-A3D2-A732A03980AC}" type="presParOf" srcId="{0115AF0A-4723-4745-873B-93A16753C3D8}" destId="{3404C9C6-34C4-4AC8-AE22-01953363837E}" srcOrd="0" destOrd="0" presId="urn:microsoft.com/office/officeart/2008/layout/NameandTitleOrganizationalChart"/>
    <dgm:cxn modelId="{FCD03FF9-F9C9-4B53-A602-AD99CD53D059}" type="presParOf" srcId="{0115AF0A-4723-4745-873B-93A16753C3D8}" destId="{2602C0DF-AB9F-49C0-AD6A-019B88F97789}" srcOrd="1" destOrd="0" presId="urn:microsoft.com/office/officeart/2008/layout/NameandTitleOrganizationalChart"/>
    <dgm:cxn modelId="{902B61F5-FE6C-4E3F-A6D0-66DA4BB5E122}" type="presParOf" srcId="{0115AF0A-4723-4745-873B-93A16753C3D8}" destId="{ABE7B465-19BD-4163-99C9-D0D0BC27728A}" srcOrd="2" destOrd="0" presId="urn:microsoft.com/office/officeart/2008/layout/NameandTitleOrganizationalChart"/>
    <dgm:cxn modelId="{7D72E1F5-7F92-4CBA-B0CF-40BA15DF639B}" type="presParOf" srcId="{446F1C31-B632-4934-B37C-45D636847AD6}" destId="{05E05A3D-75D5-4615-84AA-448F5485A3C0}" srcOrd="1" destOrd="0" presId="urn:microsoft.com/office/officeart/2008/layout/NameandTitleOrganizationalChart"/>
    <dgm:cxn modelId="{CC9476AC-4C40-4BA7-AAFE-D9B6759C8372}" type="presParOf" srcId="{446F1C31-B632-4934-B37C-45D636847AD6}" destId="{91BAAB48-0B0E-433B-8212-C683875EEFBF}" srcOrd="2" destOrd="0" presId="urn:microsoft.com/office/officeart/2008/layout/NameandTitleOrganizationalChart"/>
    <dgm:cxn modelId="{CFF877D5-3014-40D2-A20B-29CD6C422F81}" type="presParOf" srcId="{9E31BCA9-207D-40A5-9933-C97FD4EE9595}" destId="{709347D6-7033-4A22-9102-48172643601F}" srcOrd="2" destOrd="0" presId="urn:microsoft.com/office/officeart/2008/layout/NameandTitleOrganizationalChart"/>
    <dgm:cxn modelId="{74F44AF5-BA4E-4A6F-981F-80016468B849}" type="presParOf" srcId="{9E31BCA9-207D-40A5-9933-C97FD4EE9595}" destId="{6B0EAEDA-71DC-4282-A536-98A93C1201FD}" srcOrd="3" destOrd="0" presId="urn:microsoft.com/office/officeart/2008/layout/NameandTitleOrganizationalChart"/>
    <dgm:cxn modelId="{1820CAC9-E985-4D23-8267-F91AE16A9E32}" type="presParOf" srcId="{6B0EAEDA-71DC-4282-A536-98A93C1201FD}" destId="{9C5C443E-7D12-4FB5-9B29-EEA314287EEF}" srcOrd="0" destOrd="0" presId="urn:microsoft.com/office/officeart/2008/layout/NameandTitleOrganizationalChart"/>
    <dgm:cxn modelId="{CDFA7EAC-A915-4733-AAF9-4F656909247E}" type="presParOf" srcId="{9C5C443E-7D12-4FB5-9B29-EEA314287EEF}" destId="{A4004D77-C73F-435E-A805-FFFC77C118E8}" srcOrd="0" destOrd="0" presId="urn:microsoft.com/office/officeart/2008/layout/NameandTitleOrganizationalChart"/>
    <dgm:cxn modelId="{35ED1569-0F6B-42AA-940C-27367C04D4A5}" type="presParOf" srcId="{9C5C443E-7D12-4FB5-9B29-EEA314287EEF}" destId="{45713CEB-967C-4F47-9DF7-2561516FEA1A}" srcOrd="1" destOrd="0" presId="urn:microsoft.com/office/officeart/2008/layout/NameandTitleOrganizationalChart"/>
    <dgm:cxn modelId="{D849DAF6-58A0-460C-A650-94875DC28F66}" type="presParOf" srcId="{9C5C443E-7D12-4FB5-9B29-EEA314287EEF}" destId="{25299930-1065-4D58-8154-D8ACA5ACF19C}" srcOrd="2" destOrd="0" presId="urn:microsoft.com/office/officeart/2008/layout/NameandTitleOrganizationalChart"/>
    <dgm:cxn modelId="{E01ECD4B-32E7-4F0D-80F2-079F61268004}" type="presParOf" srcId="{6B0EAEDA-71DC-4282-A536-98A93C1201FD}" destId="{38F8588E-5817-486D-A099-DCE8147929A9}" srcOrd="1" destOrd="0" presId="urn:microsoft.com/office/officeart/2008/layout/NameandTitleOrganizationalChart"/>
    <dgm:cxn modelId="{27C554F2-CE89-49E2-86EA-EB8A2A4747E0}" type="presParOf" srcId="{6B0EAEDA-71DC-4282-A536-98A93C1201FD}" destId="{87F726AC-0B58-4D2E-B9AB-5877852F58D7}" srcOrd="2" destOrd="0" presId="urn:microsoft.com/office/officeart/2008/layout/NameandTitleOrganizationalChart"/>
    <dgm:cxn modelId="{36D2BDB9-5EA0-45C3-874C-4FC879F26DE2}" type="presParOf" srcId="{0892F79A-5A56-4E2B-9D97-E1BB2F8503AB}" destId="{BEE77777-5C0F-4817-9DF9-E5E6C3C7AF1B}" srcOrd="2" destOrd="0" presId="urn:microsoft.com/office/officeart/2008/layout/NameandTitleOrganizationalChart"/>
    <dgm:cxn modelId="{2F196270-6C10-4726-B312-2431005094E6}" type="presParOf" srcId="{AC11FB29-FA59-44CB-8CEE-85509B56707D}" destId="{EE1E0238-B772-4C22-A2D4-CD26B8BF9142}" srcOrd="2" destOrd="0" presId="urn:microsoft.com/office/officeart/2008/layout/NameandTitleOrganizationalChart"/>
    <dgm:cxn modelId="{264DFBE9-2E77-495D-99CE-FE96DC8FBA12}" type="presParOf" srcId="{AC11FB29-FA59-44CB-8CEE-85509B56707D}" destId="{1A151476-145A-4800-B8D5-D135E597E47A}" srcOrd="3" destOrd="0" presId="urn:microsoft.com/office/officeart/2008/layout/NameandTitleOrganizationalChart"/>
    <dgm:cxn modelId="{3502F321-CCFF-47DA-8C0C-B0605CCB2190}" type="presParOf" srcId="{1A151476-145A-4800-B8D5-D135E597E47A}" destId="{0F5ED03F-27B3-44E5-8019-B0BB32A57BFF}" srcOrd="0" destOrd="0" presId="urn:microsoft.com/office/officeart/2008/layout/NameandTitleOrganizationalChart"/>
    <dgm:cxn modelId="{A35BB839-4A3E-4D2A-BE0B-6138FA3343C2}" type="presParOf" srcId="{0F5ED03F-27B3-44E5-8019-B0BB32A57BFF}" destId="{0620915D-EF82-4C50-BDED-AEFC8F91A57D}" srcOrd="0" destOrd="0" presId="urn:microsoft.com/office/officeart/2008/layout/NameandTitleOrganizationalChart"/>
    <dgm:cxn modelId="{AAE667A5-EB9B-41A0-8FA8-639287B7910C}" type="presParOf" srcId="{0F5ED03F-27B3-44E5-8019-B0BB32A57BFF}" destId="{ADF5148C-9D8F-47F9-9835-5B1F939A7F1B}" srcOrd="1" destOrd="0" presId="urn:microsoft.com/office/officeart/2008/layout/NameandTitleOrganizationalChart"/>
    <dgm:cxn modelId="{2AAB75B0-A1B0-42E6-9730-EC3807EDF8F8}" type="presParOf" srcId="{0F5ED03F-27B3-44E5-8019-B0BB32A57BFF}" destId="{11C3CAA8-1FAA-4BB3-B7E8-D5D819106C47}" srcOrd="2" destOrd="0" presId="urn:microsoft.com/office/officeart/2008/layout/NameandTitleOrganizationalChart"/>
    <dgm:cxn modelId="{C9AA25C5-36ED-4E20-963E-30E0DC86FA03}" type="presParOf" srcId="{1A151476-145A-4800-B8D5-D135E597E47A}" destId="{A480D83D-140B-4366-B163-E2A04C7D4E04}" srcOrd="1" destOrd="0" presId="urn:microsoft.com/office/officeart/2008/layout/NameandTitleOrganizationalChart"/>
    <dgm:cxn modelId="{BEFA722F-91A8-4EC8-A224-362170E97747}" type="presParOf" srcId="{A480D83D-140B-4366-B163-E2A04C7D4E04}" destId="{16D25237-94C6-45A1-B7FD-8B70BE21E31B}" srcOrd="0" destOrd="0" presId="urn:microsoft.com/office/officeart/2008/layout/NameandTitleOrganizationalChart"/>
    <dgm:cxn modelId="{0638066D-A554-4C69-9DD8-5BFFAAAC4239}" type="presParOf" srcId="{A480D83D-140B-4366-B163-E2A04C7D4E04}" destId="{91CD56EC-780B-4951-B659-D69D975AD490}" srcOrd="1" destOrd="0" presId="urn:microsoft.com/office/officeart/2008/layout/NameandTitleOrganizationalChart"/>
    <dgm:cxn modelId="{513BA000-C04E-4F52-BC15-1BB588167970}" type="presParOf" srcId="{91CD56EC-780B-4951-B659-D69D975AD490}" destId="{DFC27477-8BAD-468F-9357-FE12C2B4BFAD}" srcOrd="0" destOrd="0" presId="urn:microsoft.com/office/officeart/2008/layout/NameandTitleOrganizationalChart"/>
    <dgm:cxn modelId="{2DF4BC7B-592D-4783-B502-1CFCA48709A6}" type="presParOf" srcId="{DFC27477-8BAD-468F-9357-FE12C2B4BFAD}" destId="{F94087E0-914B-43FF-BEF7-6821B2A3E234}" srcOrd="0" destOrd="0" presId="urn:microsoft.com/office/officeart/2008/layout/NameandTitleOrganizationalChart"/>
    <dgm:cxn modelId="{BC498C6F-33FB-4614-9DCD-43D38282BCAF}" type="presParOf" srcId="{DFC27477-8BAD-468F-9357-FE12C2B4BFAD}" destId="{DC067B7D-A495-4D16-BC10-160747DB3101}" srcOrd="1" destOrd="0" presId="urn:microsoft.com/office/officeart/2008/layout/NameandTitleOrganizationalChart"/>
    <dgm:cxn modelId="{50259AEB-300C-4499-948F-98F504CD7773}" type="presParOf" srcId="{DFC27477-8BAD-468F-9357-FE12C2B4BFAD}" destId="{C4998361-17F7-4ECF-A80F-F5900BFE9F60}" srcOrd="2" destOrd="0" presId="urn:microsoft.com/office/officeart/2008/layout/NameandTitleOrganizationalChart"/>
    <dgm:cxn modelId="{2440689C-40D6-4F2B-96E7-96D730438847}" type="presParOf" srcId="{91CD56EC-780B-4951-B659-D69D975AD490}" destId="{FBAB12F1-DDE6-4205-A309-F41D3D075B15}" srcOrd="1" destOrd="0" presId="urn:microsoft.com/office/officeart/2008/layout/NameandTitleOrganizationalChart"/>
    <dgm:cxn modelId="{15811A1C-0CAF-4CB3-BD15-D5E738E1D93A}" type="presParOf" srcId="{FBAB12F1-DDE6-4205-A309-F41D3D075B15}" destId="{24596E91-44A4-40F2-9A3C-AA0DA01BAC3E}" srcOrd="0" destOrd="0" presId="urn:microsoft.com/office/officeart/2008/layout/NameandTitleOrganizationalChart"/>
    <dgm:cxn modelId="{DE590D39-BE6A-4615-96DB-89143CFF6301}" type="presParOf" srcId="{FBAB12F1-DDE6-4205-A309-F41D3D075B15}" destId="{2DE78656-4BFA-42B9-A105-F518C98FFA52}" srcOrd="1" destOrd="0" presId="urn:microsoft.com/office/officeart/2008/layout/NameandTitleOrganizationalChart"/>
    <dgm:cxn modelId="{AAEE6413-88C8-4525-9D28-166D32AAF2D6}" type="presParOf" srcId="{2DE78656-4BFA-42B9-A105-F518C98FFA52}" destId="{4091D83D-FD4B-4D73-AE6F-B1BC0AE71BF7}" srcOrd="0" destOrd="0" presId="urn:microsoft.com/office/officeart/2008/layout/NameandTitleOrganizationalChart"/>
    <dgm:cxn modelId="{8866DA22-7FD5-44CF-8692-8096387F121D}" type="presParOf" srcId="{4091D83D-FD4B-4D73-AE6F-B1BC0AE71BF7}" destId="{65C154AB-B2A5-486F-91A4-96AE27EB0B70}" srcOrd="0" destOrd="0" presId="urn:microsoft.com/office/officeart/2008/layout/NameandTitleOrganizationalChart"/>
    <dgm:cxn modelId="{E8CC0DBA-61AB-46A2-B218-63E72FCDFC0D}" type="presParOf" srcId="{4091D83D-FD4B-4D73-AE6F-B1BC0AE71BF7}" destId="{9959A49E-834F-45AE-9933-C504E60238F9}" srcOrd="1" destOrd="0" presId="urn:microsoft.com/office/officeart/2008/layout/NameandTitleOrganizationalChart"/>
    <dgm:cxn modelId="{6DB8FBD7-6CD7-4F62-BA65-104A774DBE11}" type="presParOf" srcId="{4091D83D-FD4B-4D73-AE6F-B1BC0AE71BF7}" destId="{2017F63B-F52B-48BE-AE6E-71109797BEDA}" srcOrd="2" destOrd="0" presId="urn:microsoft.com/office/officeart/2008/layout/NameandTitleOrganizationalChart"/>
    <dgm:cxn modelId="{D5019A5C-9D44-4EC7-829D-5A5F24947A11}" type="presParOf" srcId="{2DE78656-4BFA-42B9-A105-F518C98FFA52}" destId="{93B7F019-82DD-481C-B49B-7682AA8AB64E}" srcOrd="1" destOrd="0" presId="urn:microsoft.com/office/officeart/2008/layout/NameandTitleOrganizationalChart"/>
    <dgm:cxn modelId="{F702CE83-93E8-460C-B4CC-9390B946D857}" type="presParOf" srcId="{2DE78656-4BFA-42B9-A105-F518C98FFA52}" destId="{1D63B84B-18B9-41A5-B3CF-E70218203CE0}" srcOrd="2" destOrd="0" presId="urn:microsoft.com/office/officeart/2008/layout/NameandTitleOrganizationalChart"/>
    <dgm:cxn modelId="{7F68A77E-14C2-474E-A543-3A2524879807}" type="presParOf" srcId="{91CD56EC-780B-4951-B659-D69D975AD490}" destId="{53C0CC5B-ADBF-4C07-A551-F3500B7D10B3}" srcOrd="2" destOrd="0" presId="urn:microsoft.com/office/officeart/2008/layout/NameandTitleOrganizationalChart"/>
    <dgm:cxn modelId="{BF53F191-E647-400D-A125-75B9F85A48D8}" type="presParOf" srcId="{1A151476-145A-4800-B8D5-D135E597E47A}" destId="{AF077922-F15A-4064-A3D5-51E40EB1AA2F}" srcOrd="2" destOrd="0" presId="urn:microsoft.com/office/officeart/2008/layout/NameandTitleOrganizationalChart"/>
    <dgm:cxn modelId="{35C693F7-F7E5-43DC-A7DA-9951D24B6A8C}" type="presParOf" srcId="{AC11FB29-FA59-44CB-8CEE-85509B56707D}" destId="{A3B56409-ED88-4D34-A84F-51BA4DFF28B8}" srcOrd="4" destOrd="0" presId="urn:microsoft.com/office/officeart/2008/layout/NameandTitleOrganizationalChart"/>
    <dgm:cxn modelId="{9CD95716-26C5-49FB-A190-E20C1386A3C4}" type="presParOf" srcId="{AC11FB29-FA59-44CB-8CEE-85509B56707D}" destId="{578F1844-E359-4F0F-B5EB-C33F362EB0F5}" srcOrd="5" destOrd="0" presId="urn:microsoft.com/office/officeart/2008/layout/NameandTitleOrganizationalChart"/>
    <dgm:cxn modelId="{55BBD2A4-F301-402A-8B3C-EFE44B484855}" type="presParOf" srcId="{578F1844-E359-4F0F-B5EB-C33F362EB0F5}" destId="{5AE6ABA5-0D4F-4F4F-92F3-87C5BA5610AA}" srcOrd="0" destOrd="0" presId="urn:microsoft.com/office/officeart/2008/layout/NameandTitleOrganizationalChart"/>
    <dgm:cxn modelId="{58FDAF6F-2B4B-4DAA-A34D-25E88054E151}" type="presParOf" srcId="{5AE6ABA5-0D4F-4F4F-92F3-87C5BA5610AA}" destId="{A34852F9-62C6-4042-B57C-17ED9B61B64B}" srcOrd="0" destOrd="0" presId="urn:microsoft.com/office/officeart/2008/layout/NameandTitleOrganizationalChart"/>
    <dgm:cxn modelId="{2F09AB5E-4299-4797-95BE-0D701C861159}" type="presParOf" srcId="{5AE6ABA5-0D4F-4F4F-92F3-87C5BA5610AA}" destId="{F3A40872-4078-4968-A253-E843B068A08F}" srcOrd="1" destOrd="0" presId="urn:microsoft.com/office/officeart/2008/layout/NameandTitleOrganizationalChart"/>
    <dgm:cxn modelId="{06D14964-C8A4-4F5B-A0B9-87EB6AAA6F5C}" type="presParOf" srcId="{5AE6ABA5-0D4F-4F4F-92F3-87C5BA5610AA}" destId="{51DCFE67-8DAC-4F1B-A76B-1033087F5B57}" srcOrd="2" destOrd="0" presId="urn:microsoft.com/office/officeart/2008/layout/NameandTitleOrganizationalChart"/>
    <dgm:cxn modelId="{074FF9F5-99DC-4A5B-9CBE-EEC88E3941BA}" type="presParOf" srcId="{578F1844-E359-4F0F-B5EB-C33F362EB0F5}" destId="{CE177D29-EF74-42ED-95B2-89A583BC0ED9}" srcOrd="1" destOrd="0" presId="urn:microsoft.com/office/officeart/2008/layout/NameandTitleOrganizationalChart"/>
    <dgm:cxn modelId="{C73A34B2-82BA-408F-A277-B94348AC6EE7}" type="presParOf" srcId="{CE177D29-EF74-42ED-95B2-89A583BC0ED9}" destId="{FED4B4FE-69B9-40C5-84B6-AAEDD06F0AEE}" srcOrd="0" destOrd="0" presId="urn:microsoft.com/office/officeart/2008/layout/NameandTitleOrganizationalChart"/>
    <dgm:cxn modelId="{7E18395A-65A2-4C68-9DA3-71A9369FFB60}" type="presParOf" srcId="{CE177D29-EF74-42ED-95B2-89A583BC0ED9}" destId="{88F5E98C-A0F5-467F-B4DD-CDE8577E67F3}" srcOrd="1" destOrd="0" presId="urn:microsoft.com/office/officeart/2008/layout/NameandTitleOrganizationalChart"/>
    <dgm:cxn modelId="{57D13CB5-4E84-4BAA-92B2-2A68808117B5}" type="presParOf" srcId="{88F5E98C-A0F5-467F-B4DD-CDE8577E67F3}" destId="{DA45C4EC-DA91-4886-9B16-7AC555007158}" srcOrd="0" destOrd="0" presId="urn:microsoft.com/office/officeart/2008/layout/NameandTitleOrganizationalChart"/>
    <dgm:cxn modelId="{363CEB7A-6008-41A1-8EFE-D96EEBF7EB12}" type="presParOf" srcId="{DA45C4EC-DA91-4886-9B16-7AC555007158}" destId="{7B0C4F57-57BC-499C-9956-6FCB5663D10F}" srcOrd="0" destOrd="0" presId="urn:microsoft.com/office/officeart/2008/layout/NameandTitleOrganizationalChart"/>
    <dgm:cxn modelId="{AE8B8C62-21A5-43DE-82BB-776A2565E867}" type="presParOf" srcId="{DA45C4EC-DA91-4886-9B16-7AC555007158}" destId="{C92FB39C-19BA-4493-84ED-5EB6D3EAFA4D}" srcOrd="1" destOrd="0" presId="urn:microsoft.com/office/officeart/2008/layout/NameandTitleOrganizationalChart"/>
    <dgm:cxn modelId="{3AE306CB-0470-444F-B5AF-78713430DFE7}" type="presParOf" srcId="{DA45C4EC-DA91-4886-9B16-7AC555007158}" destId="{545EFAC9-30C2-4BF7-9056-5BE22D7DE5D7}" srcOrd="2" destOrd="0" presId="urn:microsoft.com/office/officeart/2008/layout/NameandTitleOrganizationalChart"/>
    <dgm:cxn modelId="{F3A2A4B7-5213-4CC5-87E1-662E76D88923}" type="presParOf" srcId="{88F5E98C-A0F5-467F-B4DD-CDE8577E67F3}" destId="{B7AA62EA-BD70-4C9F-A009-0FDFCCD4D956}" srcOrd="1" destOrd="0" presId="urn:microsoft.com/office/officeart/2008/layout/NameandTitleOrganizationalChart"/>
    <dgm:cxn modelId="{CF51B71A-46B7-4634-B060-55867230E028}" type="presParOf" srcId="{88F5E98C-A0F5-467F-B4DD-CDE8577E67F3}" destId="{7AAFD4DA-CC52-4EE3-8C81-6C596215F6B7}" srcOrd="2" destOrd="0" presId="urn:microsoft.com/office/officeart/2008/layout/NameandTitleOrganizationalChart"/>
    <dgm:cxn modelId="{00199E63-D670-4087-8CA4-E639D6B25DCD}" type="presParOf" srcId="{CE177D29-EF74-42ED-95B2-89A583BC0ED9}" destId="{B64749A1-562E-4D26-A51B-A8244CBB4A86}" srcOrd="2" destOrd="0" presId="urn:microsoft.com/office/officeart/2008/layout/NameandTitleOrganizationalChart"/>
    <dgm:cxn modelId="{57083448-C4D4-47AE-B595-CE480FC8AF9E}" type="presParOf" srcId="{CE177D29-EF74-42ED-95B2-89A583BC0ED9}" destId="{82E2FC09-3114-447F-ABD4-8C1D7C9D7534}" srcOrd="3" destOrd="0" presId="urn:microsoft.com/office/officeart/2008/layout/NameandTitleOrganizationalChart"/>
    <dgm:cxn modelId="{975CDC18-0CCE-4FF2-8FEC-7C42D79AE26F}" type="presParOf" srcId="{82E2FC09-3114-447F-ABD4-8C1D7C9D7534}" destId="{5083DD62-1DBE-4872-A84E-1ACB6808F769}" srcOrd="0" destOrd="0" presId="urn:microsoft.com/office/officeart/2008/layout/NameandTitleOrganizationalChart"/>
    <dgm:cxn modelId="{92353567-6C69-4D19-94B5-E45A3D8EF4E7}" type="presParOf" srcId="{5083DD62-1DBE-4872-A84E-1ACB6808F769}" destId="{CDA061AC-D4A7-4C79-BF15-002E41E40193}" srcOrd="0" destOrd="0" presId="urn:microsoft.com/office/officeart/2008/layout/NameandTitleOrganizationalChart"/>
    <dgm:cxn modelId="{5247553E-83C2-4576-92E5-A01FBA18FABE}" type="presParOf" srcId="{5083DD62-1DBE-4872-A84E-1ACB6808F769}" destId="{3CA76D7E-6630-4D0F-9862-4C7712E28A7F}" srcOrd="1" destOrd="0" presId="urn:microsoft.com/office/officeart/2008/layout/NameandTitleOrganizationalChart"/>
    <dgm:cxn modelId="{532075CE-C760-4BA8-B1EF-8628BBA23D3F}" type="presParOf" srcId="{5083DD62-1DBE-4872-A84E-1ACB6808F769}" destId="{F3848998-F1BA-4C26-83BB-5D9691CB3F66}" srcOrd="2" destOrd="0" presId="urn:microsoft.com/office/officeart/2008/layout/NameandTitleOrganizationalChart"/>
    <dgm:cxn modelId="{2B09EB4A-EAFE-4092-B06B-ADA60BBF77DE}" type="presParOf" srcId="{82E2FC09-3114-447F-ABD4-8C1D7C9D7534}" destId="{3B1BC3D1-F80B-499E-8D11-B5C83DDFA54C}" srcOrd="1" destOrd="0" presId="urn:microsoft.com/office/officeart/2008/layout/NameandTitleOrganizationalChart"/>
    <dgm:cxn modelId="{5F28C617-8CBF-42FB-91E6-19C19DAA7754}" type="presParOf" srcId="{82E2FC09-3114-447F-ABD4-8C1D7C9D7534}" destId="{BE3379BD-7B58-4D24-A4B7-049DB65CD22F}" srcOrd="2" destOrd="0" presId="urn:microsoft.com/office/officeart/2008/layout/NameandTitleOrganizationalChart"/>
    <dgm:cxn modelId="{EAAD06B5-D219-4994-8748-7D4541D2C72A}" type="presParOf" srcId="{CE177D29-EF74-42ED-95B2-89A583BC0ED9}" destId="{EF08B0AD-4DEC-4162-975C-0E8416D7B632}" srcOrd="4" destOrd="0" presId="urn:microsoft.com/office/officeart/2008/layout/NameandTitleOrganizationalChart"/>
    <dgm:cxn modelId="{75A12879-8D18-4185-B682-59EB9122AACF}" type="presParOf" srcId="{CE177D29-EF74-42ED-95B2-89A583BC0ED9}" destId="{145A7D54-E9CD-4375-95CE-6FB4EC5ACBA9}" srcOrd="5" destOrd="0" presId="urn:microsoft.com/office/officeart/2008/layout/NameandTitleOrganizationalChart"/>
    <dgm:cxn modelId="{1D59906B-1D93-4D63-B35A-C6AC9DCA4C5F}" type="presParOf" srcId="{145A7D54-E9CD-4375-95CE-6FB4EC5ACBA9}" destId="{A52E461A-99B4-4AA3-B188-DFCF01FDCF3A}" srcOrd="0" destOrd="0" presId="urn:microsoft.com/office/officeart/2008/layout/NameandTitleOrganizationalChart"/>
    <dgm:cxn modelId="{A4434E31-1D2B-4BC2-9F1B-67990B70EA9F}" type="presParOf" srcId="{A52E461A-99B4-4AA3-B188-DFCF01FDCF3A}" destId="{5F1D1A56-3D78-41BA-889A-2BD5250D303C}" srcOrd="0" destOrd="0" presId="urn:microsoft.com/office/officeart/2008/layout/NameandTitleOrganizationalChart"/>
    <dgm:cxn modelId="{A35E20F9-D82F-4755-AF47-3B6AB4AC6CA8}" type="presParOf" srcId="{A52E461A-99B4-4AA3-B188-DFCF01FDCF3A}" destId="{88F6B5B7-15FD-41D3-80B1-98B0D3006DD7}" srcOrd="1" destOrd="0" presId="urn:microsoft.com/office/officeart/2008/layout/NameandTitleOrganizationalChart"/>
    <dgm:cxn modelId="{42FB5BF3-393A-4110-A951-54D9EA61CCCE}" type="presParOf" srcId="{A52E461A-99B4-4AA3-B188-DFCF01FDCF3A}" destId="{DCCCCACF-D475-4851-8871-BE51D6BECBB7}" srcOrd="2" destOrd="0" presId="urn:microsoft.com/office/officeart/2008/layout/NameandTitleOrganizationalChart"/>
    <dgm:cxn modelId="{451126B4-300B-43BD-8CA8-9801F9E0C0CA}" type="presParOf" srcId="{145A7D54-E9CD-4375-95CE-6FB4EC5ACBA9}" destId="{F569F0F3-D8CE-4659-B9A4-D0EF1B24FF43}" srcOrd="1" destOrd="0" presId="urn:microsoft.com/office/officeart/2008/layout/NameandTitleOrganizationalChart"/>
    <dgm:cxn modelId="{AE7DD7DB-E118-4139-AFB8-29EC3345C2FF}" type="presParOf" srcId="{145A7D54-E9CD-4375-95CE-6FB4EC5ACBA9}" destId="{47566AB0-18E6-4901-B4B4-698C78C5C789}" srcOrd="2" destOrd="0" presId="urn:microsoft.com/office/officeart/2008/layout/NameandTitleOrganizationalChart"/>
    <dgm:cxn modelId="{96CF53EB-EE70-497C-B9C4-5D0AF45F5271}" type="presParOf" srcId="{578F1844-E359-4F0F-B5EB-C33F362EB0F5}" destId="{769CE743-EE4A-48D3-862E-7B8FFBF3CBEB}" srcOrd="2" destOrd="0" presId="urn:microsoft.com/office/officeart/2008/layout/NameandTitleOrganizationalChart"/>
    <dgm:cxn modelId="{581A88CF-4F51-46FA-B703-701059CE2B15}" type="presParOf" srcId="{AC11FB29-FA59-44CB-8CEE-85509B56707D}" destId="{1D43F95F-2CF3-47A5-968C-29B7C25F0446}" srcOrd="6" destOrd="0" presId="urn:microsoft.com/office/officeart/2008/layout/NameandTitleOrganizationalChart"/>
    <dgm:cxn modelId="{166CEA03-89AA-48B5-AB09-71A6C43B1545}" type="presParOf" srcId="{AC11FB29-FA59-44CB-8CEE-85509B56707D}" destId="{66F8727C-3395-420F-8554-61A315AEBFBB}" srcOrd="7" destOrd="0" presId="urn:microsoft.com/office/officeart/2008/layout/NameandTitleOrganizationalChart"/>
    <dgm:cxn modelId="{80256CD8-F14C-4FF6-AE46-94D82FA7107F}" type="presParOf" srcId="{66F8727C-3395-420F-8554-61A315AEBFBB}" destId="{58F8D7C4-D5D9-4C33-835A-4837B9BF64B2}" srcOrd="0" destOrd="0" presId="urn:microsoft.com/office/officeart/2008/layout/NameandTitleOrganizationalChart"/>
    <dgm:cxn modelId="{7E95C172-391C-4960-A3BF-40C68B06D13C}" type="presParOf" srcId="{58F8D7C4-D5D9-4C33-835A-4837B9BF64B2}" destId="{2BD1F1B5-C15F-484A-8BCC-BE1632C712EB}" srcOrd="0" destOrd="0" presId="urn:microsoft.com/office/officeart/2008/layout/NameandTitleOrganizationalChart"/>
    <dgm:cxn modelId="{F8C15AD3-BB05-4B91-98B5-0A5C163FEEF5}" type="presParOf" srcId="{58F8D7C4-D5D9-4C33-835A-4837B9BF64B2}" destId="{8FE6BCEA-1672-4085-862B-A12B82F6BA27}" srcOrd="1" destOrd="0" presId="urn:microsoft.com/office/officeart/2008/layout/NameandTitleOrganizationalChart"/>
    <dgm:cxn modelId="{D941317A-3D43-473E-9653-CCC228829576}" type="presParOf" srcId="{58F8D7C4-D5D9-4C33-835A-4837B9BF64B2}" destId="{090D8751-8643-4535-8267-385B94C65F32}" srcOrd="2" destOrd="0" presId="urn:microsoft.com/office/officeart/2008/layout/NameandTitleOrganizationalChart"/>
    <dgm:cxn modelId="{AB28AF5E-5266-43B2-9552-90BCBD68BBE2}" type="presParOf" srcId="{66F8727C-3395-420F-8554-61A315AEBFBB}" destId="{F93AC3B6-FEC0-41B2-99B3-60960A2C1C5D}" srcOrd="1" destOrd="0" presId="urn:microsoft.com/office/officeart/2008/layout/NameandTitleOrganizationalChart"/>
    <dgm:cxn modelId="{1E8C7D41-54C6-4269-8F10-D1AB782A42B5}" type="presParOf" srcId="{F93AC3B6-FEC0-41B2-99B3-60960A2C1C5D}" destId="{26EE3C51-1649-44E7-A856-C36318AD2D51}" srcOrd="0" destOrd="0" presId="urn:microsoft.com/office/officeart/2008/layout/NameandTitleOrganizationalChart"/>
    <dgm:cxn modelId="{3FE5C3E3-2750-406E-A727-737449DE7789}" type="presParOf" srcId="{F93AC3B6-FEC0-41B2-99B3-60960A2C1C5D}" destId="{FAF483AC-27C3-4AF0-8B77-82433F8398B1}" srcOrd="1" destOrd="0" presId="urn:microsoft.com/office/officeart/2008/layout/NameandTitleOrganizationalChart"/>
    <dgm:cxn modelId="{948054DD-B4D0-4B12-919A-57545595D6D3}" type="presParOf" srcId="{FAF483AC-27C3-4AF0-8B77-82433F8398B1}" destId="{E30F9AE4-FE22-4E22-981F-1BC3C40DDF75}" srcOrd="0" destOrd="0" presId="urn:microsoft.com/office/officeart/2008/layout/NameandTitleOrganizationalChart"/>
    <dgm:cxn modelId="{416EA565-3E79-4BB2-A60A-1BE72E4A831A}" type="presParOf" srcId="{E30F9AE4-FE22-4E22-981F-1BC3C40DDF75}" destId="{D09B9460-7E64-46EF-B9F3-433EE7E9C789}" srcOrd="0" destOrd="0" presId="urn:microsoft.com/office/officeart/2008/layout/NameandTitleOrganizationalChart"/>
    <dgm:cxn modelId="{D3424225-848F-4549-9B0A-AAB3A3E08402}" type="presParOf" srcId="{E30F9AE4-FE22-4E22-981F-1BC3C40DDF75}" destId="{140DF891-10A4-4C24-A202-680F010C98C8}" srcOrd="1" destOrd="0" presId="urn:microsoft.com/office/officeart/2008/layout/NameandTitleOrganizationalChart"/>
    <dgm:cxn modelId="{E4634484-6F02-423E-849F-FF3200665759}" type="presParOf" srcId="{E30F9AE4-FE22-4E22-981F-1BC3C40DDF75}" destId="{8B07A044-A6D4-4E57-BD2D-CD005342000B}" srcOrd="2" destOrd="0" presId="urn:microsoft.com/office/officeart/2008/layout/NameandTitleOrganizationalChart"/>
    <dgm:cxn modelId="{93BD7511-6AEE-4EC8-ABAD-FDBD7749F0A4}" type="presParOf" srcId="{FAF483AC-27C3-4AF0-8B77-82433F8398B1}" destId="{CF4D5935-DC6A-41E0-8D90-1E16D9EBFC42}" srcOrd="1" destOrd="0" presId="urn:microsoft.com/office/officeart/2008/layout/NameandTitleOrganizationalChart"/>
    <dgm:cxn modelId="{4358E9EA-BBE9-4CFF-9CBD-FE8FEBD0BA0B}" type="presParOf" srcId="{FAF483AC-27C3-4AF0-8B77-82433F8398B1}" destId="{7F01D090-13CF-4A4D-8D9B-3267AED113BE}" srcOrd="2" destOrd="0" presId="urn:microsoft.com/office/officeart/2008/layout/NameandTitleOrganizationalChart"/>
    <dgm:cxn modelId="{B1A0CAD0-F0B1-4D47-9DFF-E2AC3E3EF4EC}" type="presParOf" srcId="{F93AC3B6-FEC0-41B2-99B3-60960A2C1C5D}" destId="{9EC79C87-2F0B-4A42-84F4-B31594B67D19}" srcOrd="2" destOrd="0" presId="urn:microsoft.com/office/officeart/2008/layout/NameandTitleOrganizationalChart"/>
    <dgm:cxn modelId="{2ECB72AD-A729-49D5-B5C9-D0B9F951D738}" type="presParOf" srcId="{F93AC3B6-FEC0-41B2-99B3-60960A2C1C5D}" destId="{4B65D7E5-A3AB-4F85-BECF-4E2D6B886206}" srcOrd="3" destOrd="0" presId="urn:microsoft.com/office/officeart/2008/layout/NameandTitleOrganizationalChart"/>
    <dgm:cxn modelId="{ECCA18B2-565D-47C5-8111-3D0BABB7D933}" type="presParOf" srcId="{4B65D7E5-A3AB-4F85-BECF-4E2D6B886206}" destId="{A17D6ADF-60F1-437C-96C6-0D6955B0612C}" srcOrd="0" destOrd="0" presId="urn:microsoft.com/office/officeart/2008/layout/NameandTitleOrganizationalChart"/>
    <dgm:cxn modelId="{0D3BDBE5-6780-4FB0-9B7D-E3F3AC038FD0}" type="presParOf" srcId="{A17D6ADF-60F1-437C-96C6-0D6955B0612C}" destId="{DDBF3AD7-B7A9-4066-8DE2-71ADBADC8341}" srcOrd="0" destOrd="0" presId="urn:microsoft.com/office/officeart/2008/layout/NameandTitleOrganizationalChart"/>
    <dgm:cxn modelId="{676AF6A0-5A2A-4285-9DC3-FFA964CAB0A8}" type="presParOf" srcId="{A17D6ADF-60F1-437C-96C6-0D6955B0612C}" destId="{0808D610-A2A4-40F0-837B-53E0267BECFF}" srcOrd="1" destOrd="0" presId="urn:microsoft.com/office/officeart/2008/layout/NameandTitleOrganizationalChart"/>
    <dgm:cxn modelId="{6E7D3516-F12A-407A-BC2A-59DCE6E1EC21}" type="presParOf" srcId="{A17D6ADF-60F1-437C-96C6-0D6955B0612C}" destId="{28C5814E-B49C-4DA9-9B32-F787B61EAAF7}" srcOrd="2" destOrd="0" presId="urn:microsoft.com/office/officeart/2008/layout/NameandTitleOrganizationalChart"/>
    <dgm:cxn modelId="{83C18CC1-EA13-427C-B60B-080903F2AF44}" type="presParOf" srcId="{4B65D7E5-A3AB-4F85-BECF-4E2D6B886206}" destId="{B795C6CC-D4C2-4E3E-B6A9-AE69CC1E2933}" srcOrd="1" destOrd="0" presId="urn:microsoft.com/office/officeart/2008/layout/NameandTitleOrganizationalChart"/>
    <dgm:cxn modelId="{728BFC18-C92D-4A48-BE8A-6C5B0AFF2E81}" type="presParOf" srcId="{4B65D7E5-A3AB-4F85-BECF-4E2D6B886206}" destId="{8122492F-3E4D-4893-BC3E-63EFCDE0153B}" srcOrd="2" destOrd="0" presId="urn:microsoft.com/office/officeart/2008/layout/NameandTitleOrganizationalChart"/>
    <dgm:cxn modelId="{0B24B9F3-8C93-45EF-B9B9-8C64540DFA3B}" type="presParOf" srcId="{66F8727C-3395-420F-8554-61A315AEBFBB}" destId="{7AABD86D-3959-491F-8D27-8E07583212CF}" srcOrd="2" destOrd="0" presId="urn:microsoft.com/office/officeart/2008/layout/NameandTitleOrganizationalChart"/>
    <dgm:cxn modelId="{85DEBBA1-C62C-4A55-BA2A-47007A0B194C}" type="presParOf" srcId="{D6EA5A21-1B24-415D-B4F4-49D222B951C8}" destId="{A376B194-420C-4547-9B30-4058D7A859B4}"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79C87-2F0B-4A42-84F4-B31594B67D19}">
      <dsp:nvSpPr>
        <dsp:cNvPr id="0" name=""/>
        <dsp:cNvSpPr/>
      </dsp:nvSpPr>
      <dsp:spPr>
        <a:xfrm>
          <a:off x="10004553" y="2435484"/>
          <a:ext cx="711191" cy="737651"/>
        </a:xfrm>
        <a:custGeom>
          <a:avLst/>
          <a:gdLst/>
          <a:ahLst/>
          <a:cxnLst/>
          <a:rect l="0" t="0" r="0" b="0"/>
          <a:pathLst>
            <a:path>
              <a:moveTo>
                <a:pt x="0" y="0"/>
              </a:moveTo>
              <a:lnTo>
                <a:pt x="0" y="666227"/>
              </a:lnTo>
              <a:lnTo>
                <a:pt x="711191" y="666227"/>
              </a:lnTo>
              <a:lnTo>
                <a:pt x="711191" y="7376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EE3C51-1649-44E7-A856-C36318AD2D51}">
      <dsp:nvSpPr>
        <dsp:cNvPr id="0" name=""/>
        <dsp:cNvSpPr/>
      </dsp:nvSpPr>
      <dsp:spPr>
        <a:xfrm>
          <a:off x="9293362" y="2435484"/>
          <a:ext cx="711191" cy="737651"/>
        </a:xfrm>
        <a:custGeom>
          <a:avLst/>
          <a:gdLst/>
          <a:ahLst/>
          <a:cxnLst/>
          <a:rect l="0" t="0" r="0" b="0"/>
          <a:pathLst>
            <a:path>
              <a:moveTo>
                <a:pt x="711191" y="0"/>
              </a:moveTo>
              <a:lnTo>
                <a:pt x="711191" y="666227"/>
              </a:lnTo>
              <a:lnTo>
                <a:pt x="0" y="666227"/>
              </a:lnTo>
              <a:lnTo>
                <a:pt x="0" y="7376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43F95F-2CF3-47A5-968C-29B7C25F0446}">
      <dsp:nvSpPr>
        <dsp:cNvPr id="0" name=""/>
        <dsp:cNvSpPr/>
      </dsp:nvSpPr>
      <dsp:spPr>
        <a:xfrm>
          <a:off x="5737406" y="1644634"/>
          <a:ext cx="4267147" cy="142848"/>
        </a:xfrm>
        <a:custGeom>
          <a:avLst/>
          <a:gdLst/>
          <a:ahLst/>
          <a:cxnLst/>
          <a:rect l="0" t="0" r="0" b="0"/>
          <a:pathLst>
            <a:path>
              <a:moveTo>
                <a:pt x="0" y="0"/>
              </a:moveTo>
              <a:lnTo>
                <a:pt x="0" y="71424"/>
              </a:lnTo>
              <a:lnTo>
                <a:pt x="4267147" y="71424"/>
              </a:lnTo>
              <a:lnTo>
                <a:pt x="4267147" y="1428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08B0AD-4DEC-4162-975C-0E8416D7B632}">
      <dsp:nvSpPr>
        <dsp:cNvPr id="0" name=""/>
        <dsp:cNvSpPr/>
      </dsp:nvSpPr>
      <dsp:spPr>
        <a:xfrm>
          <a:off x="6448597" y="2435484"/>
          <a:ext cx="1422382" cy="737651"/>
        </a:xfrm>
        <a:custGeom>
          <a:avLst/>
          <a:gdLst/>
          <a:ahLst/>
          <a:cxnLst/>
          <a:rect l="0" t="0" r="0" b="0"/>
          <a:pathLst>
            <a:path>
              <a:moveTo>
                <a:pt x="0" y="0"/>
              </a:moveTo>
              <a:lnTo>
                <a:pt x="0" y="666227"/>
              </a:lnTo>
              <a:lnTo>
                <a:pt x="1422382" y="666227"/>
              </a:lnTo>
              <a:lnTo>
                <a:pt x="1422382" y="7376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4749A1-562E-4D26-A51B-A8244CBB4A86}">
      <dsp:nvSpPr>
        <dsp:cNvPr id="0" name=""/>
        <dsp:cNvSpPr/>
      </dsp:nvSpPr>
      <dsp:spPr>
        <a:xfrm>
          <a:off x="6402877" y="2435484"/>
          <a:ext cx="91440" cy="737651"/>
        </a:xfrm>
        <a:custGeom>
          <a:avLst/>
          <a:gdLst/>
          <a:ahLst/>
          <a:cxnLst/>
          <a:rect l="0" t="0" r="0" b="0"/>
          <a:pathLst>
            <a:path>
              <a:moveTo>
                <a:pt x="45720" y="0"/>
              </a:moveTo>
              <a:lnTo>
                <a:pt x="45720" y="7376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D4B4FE-69B9-40C5-84B6-AAEDD06F0AEE}">
      <dsp:nvSpPr>
        <dsp:cNvPr id="0" name=""/>
        <dsp:cNvSpPr/>
      </dsp:nvSpPr>
      <dsp:spPr>
        <a:xfrm>
          <a:off x="5026215" y="2435484"/>
          <a:ext cx="1422382" cy="737651"/>
        </a:xfrm>
        <a:custGeom>
          <a:avLst/>
          <a:gdLst/>
          <a:ahLst/>
          <a:cxnLst/>
          <a:rect l="0" t="0" r="0" b="0"/>
          <a:pathLst>
            <a:path>
              <a:moveTo>
                <a:pt x="1422382" y="0"/>
              </a:moveTo>
              <a:lnTo>
                <a:pt x="1422382" y="666227"/>
              </a:lnTo>
              <a:lnTo>
                <a:pt x="0" y="666227"/>
              </a:lnTo>
              <a:lnTo>
                <a:pt x="0" y="7376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B56409-ED88-4D34-A84F-51BA4DFF28B8}">
      <dsp:nvSpPr>
        <dsp:cNvPr id="0" name=""/>
        <dsp:cNvSpPr/>
      </dsp:nvSpPr>
      <dsp:spPr>
        <a:xfrm>
          <a:off x="5737406" y="1644634"/>
          <a:ext cx="711191" cy="142848"/>
        </a:xfrm>
        <a:custGeom>
          <a:avLst/>
          <a:gdLst/>
          <a:ahLst/>
          <a:cxnLst/>
          <a:rect l="0" t="0" r="0" b="0"/>
          <a:pathLst>
            <a:path>
              <a:moveTo>
                <a:pt x="0" y="0"/>
              </a:moveTo>
              <a:lnTo>
                <a:pt x="0" y="71424"/>
              </a:lnTo>
              <a:lnTo>
                <a:pt x="711191" y="71424"/>
              </a:lnTo>
              <a:lnTo>
                <a:pt x="711191" y="1428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596E91-44A4-40F2-9A3C-AA0DA01BAC3E}">
      <dsp:nvSpPr>
        <dsp:cNvPr id="0" name=""/>
        <dsp:cNvSpPr/>
      </dsp:nvSpPr>
      <dsp:spPr>
        <a:xfrm>
          <a:off x="3603832" y="2303888"/>
          <a:ext cx="1276660" cy="1517249"/>
        </a:xfrm>
        <a:custGeom>
          <a:avLst/>
          <a:gdLst/>
          <a:ahLst/>
          <a:cxnLst/>
          <a:rect l="0" t="0" r="0" b="0"/>
          <a:pathLst>
            <a:path>
              <a:moveTo>
                <a:pt x="0" y="1517249"/>
              </a:moveTo>
              <a:lnTo>
                <a:pt x="1276660" y="0"/>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16D25237-94C6-45A1-B7FD-8B70BE21E31B}">
      <dsp:nvSpPr>
        <dsp:cNvPr id="0" name=""/>
        <dsp:cNvSpPr/>
      </dsp:nvSpPr>
      <dsp:spPr>
        <a:xfrm>
          <a:off x="3558112" y="2435484"/>
          <a:ext cx="91440" cy="737651"/>
        </a:xfrm>
        <a:custGeom>
          <a:avLst/>
          <a:gdLst/>
          <a:ahLst/>
          <a:cxnLst/>
          <a:rect l="0" t="0" r="0" b="0"/>
          <a:pathLst>
            <a:path>
              <a:moveTo>
                <a:pt x="45720" y="0"/>
              </a:moveTo>
              <a:lnTo>
                <a:pt x="45720" y="7376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1E0238-B772-4C22-A2D4-CD26B8BF9142}">
      <dsp:nvSpPr>
        <dsp:cNvPr id="0" name=""/>
        <dsp:cNvSpPr/>
      </dsp:nvSpPr>
      <dsp:spPr>
        <a:xfrm>
          <a:off x="3603832" y="1644634"/>
          <a:ext cx="2133573" cy="142848"/>
        </a:xfrm>
        <a:custGeom>
          <a:avLst/>
          <a:gdLst/>
          <a:ahLst/>
          <a:cxnLst/>
          <a:rect l="0" t="0" r="0" b="0"/>
          <a:pathLst>
            <a:path>
              <a:moveTo>
                <a:pt x="2133573" y="0"/>
              </a:moveTo>
              <a:lnTo>
                <a:pt x="2133573" y="71424"/>
              </a:lnTo>
              <a:lnTo>
                <a:pt x="0" y="71424"/>
              </a:lnTo>
              <a:lnTo>
                <a:pt x="0" y="1428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9347D6-7033-4A22-9102-48172643601F}">
      <dsp:nvSpPr>
        <dsp:cNvPr id="0" name=""/>
        <dsp:cNvSpPr/>
      </dsp:nvSpPr>
      <dsp:spPr>
        <a:xfrm>
          <a:off x="1470259" y="2435484"/>
          <a:ext cx="711191" cy="737651"/>
        </a:xfrm>
        <a:custGeom>
          <a:avLst/>
          <a:gdLst/>
          <a:ahLst/>
          <a:cxnLst/>
          <a:rect l="0" t="0" r="0" b="0"/>
          <a:pathLst>
            <a:path>
              <a:moveTo>
                <a:pt x="0" y="0"/>
              </a:moveTo>
              <a:lnTo>
                <a:pt x="0" y="666227"/>
              </a:lnTo>
              <a:lnTo>
                <a:pt x="711191" y="666227"/>
              </a:lnTo>
              <a:lnTo>
                <a:pt x="711191" y="7376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B38BAB-9334-428B-ABE5-84AC33BB8BB7}">
      <dsp:nvSpPr>
        <dsp:cNvPr id="0" name=""/>
        <dsp:cNvSpPr/>
      </dsp:nvSpPr>
      <dsp:spPr>
        <a:xfrm>
          <a:off x="759067" y="2435484"/>
          <a:ext cx="711191" cy="737651"/>
        </a:xfrm>
        <a:custGeom>
          <a:avLst/>
          <a:gdLst/>
          <a:ahLst/>
          <a:cxnLst/>
          <a:rect l="0" t="0" r="0" b="0"/>
          <a:pathLst>
            <a:path>
              <a:moveTo>
                <a:pt x="711191" y="0"/>
              </a:moveTo>
              <a:lnTo>
                <a:pt x="711191" y="666227"/>
              </a:lnTo>
              <a:lnTo>
                <a:pt x="0" y="666227"/>
              </a:lnTo>
              <a:lnTo>
                <a:pt x="0" y="7376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DABF47-796D-4CCB-836A-AD62D15705DA}">
      <dsp:nvSpPr>
        <dsp:cNvPr id="0" name=""/>
        <dsp:cNvSpPr/>
      </dsp:nvSpPr>
      <dsp:spPr>
        <a:xfrm>
          <a:off x="1470259" y="1644634"/>
          <a:ext cx="4267147" cy="142848"/>
        </a:xfrm>
        <a:custGeom>
          <a:avLst/>
          <a:gdLst/>
          <a:ahLst/>
          <a:cxnLst/>
          <a:rect l="0" t="0" r="0" b="0"/>
          <a:pathLst>
            <a:path>
              <a:moveTo>
                <a:pt x="4267147" y="0"/>
              </a:moveTo>
              <a:lnTo>
                <a:pt x="4267147" y="71424"/>
              </a:lnTo>
              <a:lnTo>
                <a:pt x="0" y="71424"/>
              </a:lnTo>
              <a:lnTo>
                <a:pt x="0" y="1428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38012A-7F98-45C0-9134-BBD9C4221E69}">
      <dsp:nvSpPr>
        <dsp:cNvPr id="0" name=""/>
        <dsp:cNvSpPr/>
      </dsp:nvSpPr>
      <dsp:spPr>
        <a:xfrm>
          <a:off x="5098405" y="996633"/>
          <a:ext cx="1278002" cy="648001"/>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43195" numCol="1" spcCol="1270" anchor="ctr" anchorCtr="0">
          <a:noAutofit/>
        </a:bodyPr>
        <a:lstStyle/>
        <a:p>
          <a:pPr marL="0" lvl="0" indent="0" algn="ctr" defTabSz="533400">
            <a:lnSpc>
              <a:spcPct val="90000"/>
            </a:lnSpc>
            <a:spcBef>
              <a:spcPct val="0"/>
            </a:spcBef>
            <a:spcAft>
              <a:spcPct val="35000"/>
            </a:spcAft>
            <a:buNone/>
          </a:pPr>
          <a:r>
            <a:rPr lang="lv-LV" sz="1200" kern="1200" dirty="0"/>
            <a:t>Construction process</a:t>
          </a:r>
        </a:p>
      </dsp:txBody>
      <dsp:txXfrm>
        <a:off x="5098405" y="996633"/>
        <a:ext cx="1278002" cy="648001"/>
      </dsp:txXfrm>
    </dsp:sp>
    <dsp:sp modelId="{0AF19D98-9B75-406F-88B1-D5491CED55C5}">
      <dsp:nvSpPr>
        <dsp:cNvPr id="0" name=""/>
        <dsp:cNvSpPr/>
      </dsp:nvSpPr>
      <dsp:spPr>
        <a:xfrm>
          <a:off x="6098852" y="1508724"/>
          <a:ext cx="359997" cy="18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r>
            <a:rPr lang="lv-LV" sz="1200" kern="1200" dirty="0"/>
            <a:t>100</a:t>
          </a:r>
        </a:p>
      </dsp:txBody>
      <dsp:txXfrm>
        <a:off x="6098852" y="1508724"/>
        <a:ext cx="359997" cy="180000"/>
      </dsp:txXfrm>
    </dsp:sp>
    <dsp:sp modelId="{504BCE4A-C053-4727-B15B-5EF2A3B8153F}">
      <dsp:nvSpPr>
        <dsp:cNvPr id="0" name=""/>
        <dsp:cNvSpPr/>
      </dsp:nvSpPr>
      <dsp:spPr>
        <a:xfrm>
          <a:off x="831257" y="1787483"/>
          <a:ext cx="1278002" cy="6480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43195" numCol="1" spcCol="1270" anchor="ctr" anchorCtr="0">
          <a:noAutofit/>
        </a:bodyPr>
        <a:lstStyle/>
        <a:p>
          <a:pPr marL="0" lvl="0" indent="0" algn="ctr" defTabSz="533400">
            <a:lnSpc>
              <a:spcPct val="90000"/>
            </a:lnSpc>
            <a:spcBef>
              <a:spcPct val="0"/>
            </a:spcBef>
            <a:spcAft>
              <a:spcPct val="35000"/>
            </a:spcAft>
            <a:buNone/>
          </a:pPr>
          <a:r>
            <a:rPr lang="lv-LV" sz="1200" kern="1200" dirty="0"/>
            <a:t>Preparatory work</a:t>
          </a:r>
        </a:p>
      </dsp:txBody>
      <dsp:txXfrm>
        <a:off x="831257" y="1787483"/>
        <a:ext cx="1278002" cy="648001"/>
      </dsp:txXfrm>
    </dsp:sp>
    <dsp:sp modelId="{E0E5CF5B-BD57-44D0-8285-E47F8B21C058}">
      <dsp:nvSpPr>
        <dsp:cNvPr id="0" name=""/>
        <dsp:cNvSpPr/>
      </dsp:nvSpPr>
      <dsp:spPr>
        <a:xfrm>
          <a:off x="1876086" y="2321053"/>
          <a:ext cx="359997" cy="18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None/>
          </a:pPr>
          <a:r>
            <a:rPr lang="lv-LV" sz="1200" kern="1200" dirty="0"/>
            <a:t>20</a:t>
          </a:r>
        </a:p>
      </dsp:txBody>
      <dsp:txXfrm>
        <a:off x="1876086" y="2321053"/>
        <a:ext cx="359997" cy="180000"/>
      </dsp:txXfrm>
    </dsp:sp>
    <dsp:sp modelId="{3404C9C6-34C4-4AC8-AE22-01953363837E}">
      <dsp:nvSpPr>
        <dsp:cNvPr id="0" name=""/>
        <dsp:cNvSpPr/>
      </dsp:nvSpPr>
      <dsp:spPr>
        <a:xfrm>
          <a:off x="119301" y="3173136"/>
          <a:ext cx="1279533" cy="648001"/>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43195" numCol="1" spcCol="1270" anchor="ctr" anchorCtr="0">
          <a:noAutofit/>
        </a:bodyPr>
        <a:lstStyle/>
        <a:p>
          <a:pPr marL="0" lvl="0" indent="0" algn="ctr" defTabSz="533400">
            <a:lnSpc>
              <a:spcPct val="90000"/>
            </a:lnSpc>
            <a:spcBef>
              <a:spcPct val="0"/>
            </a:spcBef>
            <a:spcAft>
              <a:spcPct val="35000"/>
            </a:spcAft>
            <a:buNone/>
          </a:pPr>
          <a:r>
            <a:rPr lang="lv-LV" sz="1200" kern="1200" dirty="0"/>
            <a:t>Clients</a:t>
          </a:r>
        </a:p>
      </dsp:txBody>
      <dsp:txXfrm>
        <a:off x="119301" y="3173136"/>
        <a:ext cx="1279533" cy="648001"/>
      </dsp:txXfrm>
    </dsp:sp>
    <dsp:sp modelId="{2602C0DF-AB9F-49C0-AD6A-019B88F97789}">
      <dsp:nvSpPr>
        <dsp:cNvPr id="0" name=""/>
        <dsp:cNvSpPr/>
      </dsp:nvSpPr>
      <dsp:spPr>
        <a:xfrm>
          <a:off x="1118928" y="3711859"/>
          <a:ext cx="359997" cy="18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None/>
          </a:pPr>
          <a:r>
            <a:rPr lang="lv-LV" sz="1200" kern="1200" dirty="0"/>
            <a:t>10</a:t>
          </a:r>
        </a:p>
      </dsp:txBody>
      <dsp:txXfrm>
        <a:off x="1118928" y="3711859"/>
        <a:ext cx="359997" cy="180000"/>
      </dsp:txXfrm>
    </dsp:sp>
    <dsp:sp modelId="{A4004D77-C73F-435E-A805-FFFC77C118E8}">
      <dsp:nvSpPr>
        <dsp:cNvPr id="0" name=""/>
        <dsp:cNvSpPr/>
      </dsp:nvSpPr>
      <dsp:spPr>
        <a:xfrm>
          <a:off x="1541683" y="3173136"/>
          <a:ext cx="1279533" cy="648001"/>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43195" numCol="1" spcCol="1270" anchor="ctr" anchorCtr="0">
          <a:noAutofit/>
        </a:bodyPr>
        <a:lstStyle/>
        <a:p>
          <a:pPr marL="0" lvl="0" indent="0" algn="ctr" defTabSz="533400">
            <a:lnSpc>
              <a:spcPct val="90000"/>
            </a:lnSpc>
            <a:spcBef>
              <a:spcPct val="0"/>
            </a:spcBef>
            <a:spcAft>
              <a:spcPct val="35000"/>
            </a:spcAft>
            <a:buNone/>
          </a:pPr>
          <a:r>
            <a:rPr lang="lv-LV" sz="1200" kern="1200" dirty="0"/>
            <a:t>Feasibility study</a:t>
          </a:r>
        </a:p>
      </dsp:txBody>
      <dsp:txXfrm>
        <a:off x="1541683" y="3173136"/>
        <a:ext cx="1279533" cy="648001"/>
      </dsp:txXfrm>
    </dsp:sp>
    <dsp:sp modelId="{45713CEB-967C-4F47-9DF7-2561516FEA1A}">
      <dsp:nvSpPr>
        <dsp:cNvPr id="0" name=""/>
        <dsp:cNvSpPr/>
      </dsp:nvSpPr>
      <dsp:spPr>
        <a:xfrm>
          <a:off x="2541310" y="3711859"/>
          <a:ext cx="359997" cy="18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None/>
          </a:pPr>
          <a:r>
            <a:rPr lang="lv-LV" sz="1200" kern="1200" dirty="0"/>
            <a:t>10</a:t>
          </a:r>
        </a:p>
      </dsp:txBody>
      <dsp:txXfrm>
        <a:off x="2541310" y="3711859"/>
        <a:ext cx="359997" cy="180000"/>
      </dsp:txXfrm>
    </dsp:sp>
    <dsp:sp modelId="{0620915D-EF82-4C50-BDED-AEFC8F91A57D}">
      <dsp:nvSpPr>
        <dsp:cNvPr id="0" name=""/>
        <dsp:cNvSpPr/>
      </dsp:nvSpPr>
      <dsp:spPr>
        <a:xfrm>
          <a:off x="2964831" y="1787483"/>
          <a:ext cx="1278002" cy="6480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43195" numCol="1" spcCol="1270" anchor="ctr" anchorCtr="0">
          <a:noAutofit/>
        </a:bodyPr>
        <a:lstStyle/>
        <a:p>
          <a:pPr marL="0" lvl="0" indent="0" algn="ctr" defTabSz="533400">
            <a:lnSpc>
              <a:spcPct val="90000"/>
            </a:lnSpc>
            <a:spcBef>
              <a:spcPct val="0"/>
            </a:spcBef>
            <a:spcAft>
              <a:spcPct val="35000"/>
            </a:spcAft>
            <a:buNone/>
          </a:pPr>
          <a:r>
            <a:rPr lang="lv-LV" sz="1200" kern="1200" dirty="0"/>
            <a:t>Designing</a:t>
          </a:r>
        </a:p>
      </dsp:txBody>
      <dsp:txXfrm>
        <a:off x="2964831" y="1787483"/>
        <a:ext cx="1278002" cy="648001"/>
      </dsp:txXfrm>
    </dsp:sp>
    <dsp:sp modelId="{ADF5148C-9D8F-47F9-9835-5B1F939A7F1B}">
      <dsp:nvSpPr>
        <dsp:cNvPr id="0" name=""/>
        <dsp:cNvSpPr/>
      </dsp:nvSpPr>
      <dsp:spPr>
        <a:xfrm>
          <a:off x="4009660" y="2321053"/>
          <a:ext cx="359997" cy="18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None/>
          </a:pPr>
          <a:r>
            <a:rPr lang="lv-LV" sz="1200" kern="1200" dirty="0"/>
            <a:t>40</a:t>
          </a:r>
        </a:p>
      </dsp:txBody>
      <dsp:txXfrm>
        <a:off x="4009660" y="2321053"/>
        <a:ext cx="359997" cy="180000"/>
      </dsp:txXfrm>
    </dsp:sp>
    <dsp:sp modelId="{F94087E0-914B-43FF-BEF7-6821B2A3E234}">
      <dsp:nvSpPr>
        <dsp:cNvPr id="0" name=""/>
        <dsp:cNvSpPr/>
      </dsp:nvSpPr>
      <dsp:spPr>
        <a:xfrm>
          <a:off x="2964065" y="3173136"/>
          <a:ext cx="1279533" cy="648001"/>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43195" numCol="1" spcCol="1270" anchor="ctr" anchorCtr="0">
          <a:noAutofit/>
        </a:bodyPr>
        <a:lstStyle/>
        <a:p>
          <a:pPr marL="0" lvl="0" indent="0" algn="ctr" defTabSz="533400">
            <a:lnSpc>
              <a:spcPct val="90000"/>
            </a:lnSpc>
            <a:spcBef>
              <a:spcPct val="0"/>
            </a:spcBef>
            <a:spcAft>
              <a:spcPct val="35000"/>
            </a:spcAft>
            <a:buNone/>
          </a:pPr>
          <a:r>
            <a:rPr lang="lv-LV" sz="1200" kern="1200" dirty="0"/>
            <a:t>Designing</a:t>
          </a:r>
        </a:p>
      </dsp:txBody>
      <dsp:txXfrm>
        <a:off x="2964065" y="3173136"/>
        <a:ext cx="1279533" cy="648001"/>
      </dsp:txXfrm>
    </dsp:sp>
    <dsp:sp modelId="{DC067B7D-A495-4D16-BC10-160747DB3101}">
      <dsp:nvSpPr>
        <dsp:cNvPr id="0" name=""/>
        <dsp:cNvSpPr/>
      </dsp:nvSpPr>
      <dsp:spPr>
        <a:xfrm>
          <a:off x="3963692" y="3711859"/>
          <a:ext cx="359997" cy="18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None/>
          </a:pPr>
          <a:r>
            <a:rPr lang="lv-LV" sz="1200" kern="1200" dirty="0"/>
            <a:t>40</a:t>
          </a:r>
        </a:p>
      </dsp:txBody>
      <dsp:txXfrm>
        <a:off x="3963692" y="3711859"/>
        <a:ext cx="359997" cy="180000"/>
      </dsp:txXfrm>
    </dsp:sp>
    <dsp:sp modelId="{65C154AB-B2A5-486F-91A4-96AE27EB0B70}">
      <dsp:nvSpPr>
        <dsp:cNvPr id="0" name=""/>
        <dsp:cNvSpPr/>
      </dsp:nvSpPr>
      <dsp:spPr>
        <a:xfrm>
          <a:off x="4584886" y="2303888"/>
          <a:ext cx="591213" cy="306104"/>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43195" numCol="1" spcCol="1270" anchor="ctr" anchorCtr="0">
          <a:noAutofit/>
        </a:bodyPr>
        <a:lstStyle/>
        <a:p>
          <a:pPr marL="0" lvl="0" indent="0" algn="ctr" defTabSz="533400">
            <a:lnSpc>
              <a:spcPct val="90000"/>
            </a:lnSpc>
            <a:spcBef>
              <a:spcPct val="0"/>
            </a:spcBef>
            <a:spcAft>
              <a:spcPct val="35000"/>
            </a:spcAft>
            <a:buNone/>
          </a:pPr>
          <a:endParaRPr lang="lv-LV" sz="1200" kern="1200" dirty="0"/>
        </a:p>
      </dsp:txBody>
      <dsp:txXfrm>
        <a:off x="4584886" y="2303888"/>
        <a:ext cx="591213" cy="306104"/>
      </dsp:txXfrm>
    </dsp:sp>
    <dsp:sp modelId="{9959A49E-834F-45AE-9933-C504E60238F9}">
      <dsp:nvSpPr>
        <dsp:cNvPr id="0" name=""/>
        <dsp:cNvSpPr/>
      </dsp:nvSpPr>
      <dsp:spPr>
        <a:xfrm>
          <a:off x="3396908" y="4548296"/>
          <a:ext cx="532092" cy="102034"/>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endParaRPr lang="lv-LV" sz="1200" kern="1200"/>
        </a:p>
      </dsp:txBody>
      <dsp:txXfrm>
        <a:off x="3396908" y="4548296"/>
        <a:ext cx="532092" cy="102034"/>
      </dsp:txXfrm>
    </dsp:sp>
    <dsp:sp modelId="{A34852F9-62C6-4042-B57C-17ED9B61B64B}">
      <dsp:nvSpPr>
        <dsp:cNvPr id="0" name=""/>
        <dsp:cNvSpPr/>
      </dsp:nvSpPr>
      <dsp:spPr>
        <a:xfrm>
          <a:off x="5809596" y="1787483"/>
          <a:ext cx="1278002" cy="6480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43195" numCol="1" spcCol="1270" anchor="ctr" anchorCtr="0">
          <a:noAutofit/>
        </a:bodyPr>
        <a:lstStyle/>
        <a:p>
          <a:pPr marL="0" lvl="0" indent="0" algn="ctr" defTabSz="533400">
            <a:lnSpc>
              <a:spcPct val="90000"/>
            </a:lnSpc>
            <a:spcBef>
              <a:spcPct val="0"/>
            </a:spcBef>
            <a:spcAft>
              <a:spcPct val="35000"/>
            </a:spcAft>
            <a:buNone/>
          </a:pPr>
          <a:r>
            <a:rPr lang="lv-LV" sz="1200" kern="1200" dirty="0"/>
            <a:t>Construction works</a:t>
          </a:r>
        </a:p>
      </dsp:txBody>
      <dsp:txXfrm>
        <a:off x="5809596" y="1787483"/>
        <a:ext cx="1278002" cy="648001"/>
      </dsp:txXfrm>
    </dsp:sp>
    <dsp:sp modelId="{F3A40872-4078-4968-A253-E843B068A08F}">
      <dsp:nvSpPr>
        <dsp:cNvPr id="0" name=""/>
        <dsp:cNvSpPr/>
      </dsp:nvSpPr>
      <dsp:spPr>
        <a:xfrm>
          <a:off x="6854425" y="2321053"/>
          <a:ext cx="359997" cy="18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None/>
          </a:pPr>
          <a:r>
            <a:rPr lang="lv-LV" sz="1200" kern="1200" dirty="0"/>
            <a:t>30</a:t>
          </a:r>
        </a:p>
      </dsp:txBody>
      <dsp:txXfrm>
        <a:off x="6854425" y="2321053"/>
        <a:ext cx="359997" cy="180000"/>
      </dsp:txXfrm>
    </dsp:sp>
    <dsp:sp modelId="{7B0C4F57-57BC-499C-9956-6FCB5663D10F}">
      <dsp:nvSpPr>
        <dsp:cNvPr id="0" name=""/>
        <dsp:cNvSpPr/>
      </dsp:nvSpPr>
      <dsp:spPr>
        <a:xfrm>
          <a:off x="4386448" y="3173136"/>
          <a:ext cx="1279533" cy="648001"/>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43195" numCol="1" spcCol="1270" anchor="ctr" anchorCtr="0">
          <a:noAutofit/>
        </a:bodyPr>
        <a:lstStyle/>
        <a:p>
          <a:pPr marL="0" lvl="0" indent="0" algn="ctr" defTabSz="533400">
            <a:lnSpc>
              <a:spcPct val="90000"/>
            </a:lnSpc>
            <a:spcBef>
              <a:spcPct val="0"/>
            </a:spcBef>
            <a:spcAft>
              <a:spcPct val="35000"/>
            </a:spcAft>
            <a:buNone/>
          </a:pPr>
          <a:r>
            <a:rPr lang="lv-LV" sz="1200" kern="1200" dirty="0"/>
            <a:t>Management of construction projects</a:t>
          </a:r>
        </a:p>
      </dsp:txBody>
      <dsp:txXfrm>
        <a:off x="4386448" y="3173136"/>
        <a:ext cx="1279533" cy="648001"/>
      </dsp:txXfrm>
    </dsp:sp>
    <dsp:sp modelId="{C92FB39C-19BA-4493-84ED-5EB6D3EAFA4D}">
      <dsp:nvSpPr>
        <dsp:cNvPr id="0" name=""/>
        <dsp:cNvSpPr/>
      </dsp:nvSpPr>
      <dsp:spPr>
        <a:xfrm>
          <a:off x="5386075" y="3711859"/>
          <a:ext cx="359997" cy="18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None/>
          </a:pPr>
          <a:r>
            <a:rPr lang="lv-LV" sz="1200" kern="1200" dirty="0"/>
            <a:t>12</a:t>
          </a:r>
        </a:p>
      </dsp:txBody>
      <dsp:txXfrm>
        <a:off x="5386075" y="3711859"/>
        <a:ext cx="359997" cy="180000"/>
      </dsp:txXfrm>
    </dsp:sp>
    <dsp:sp modelId="{CDA061AC-D4A7-4C79-BF15-002E41E40193}">
      <dsp:nvSpPr>
        <dsp:cNvPr id="0" name=""/>
        <dsp:cNvSpPr/>
      </dsp:nvSpPr>
      <dsp:spPr>
        <a:xfrm>
          <a:off x="5808830" y="3173136"/>
          <a:ext cx="1279533" cy="648001"/>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43195" numCol="1" spcCol="1270" anchor="ctr" anchorCtr="0">
          <a:noAutofit/>
        </a:bodyPr>
        <a:lstStyle/>
        <a:p>
          <a:pPr marL="0" lvl="0" indent="0" algn="ctr" defTabSz="533400">
            <a:lnSpc>
              <a:spcPct val="90000"/>
            </a:lnSpc>
            <a:spcBef>
              <a:spcPct val="0"/>
            </a:spcBef>
            <a:spcAft>
              <a:spcPct val="35000"/>
            </a:spcAft>
            <a:buNone/>
          </a:pPr>
          <a:r>
            <a:rPr lang="en-US" sz="1200" kern="1200" dirty="0"/>
            <a:t>Management and realization of construction works</a:t>
          </a:r>
          <a:endParaRPr lang="lv-LV" sz="1200" kern="1200" dirty="0"/>
        </a:p>
      </dsp:txBody>
      <dsp:txXfrm>
        <a:off x="5808830" y="3173136"/>
        <a:ext cx="1279533" cy="648001"/>
      </dsp:txXfrm>
    </dsp:sp>
    <dsp:sp modelId="{3CA76D7E-6630-4D0F-9862-4C7712E28A7F}">
      <dsp:nvSpPr>
        <dsp:cNvPr id="0" name=""/>
        <dsp:cNvSpPr/>
      </dsp:nvSpPr>
      <dsp:spPr>
        <a:xfrm>
          <a:off x="6808457" y="3711859"/>
          <a:ext cx="359997" cy="18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None/>
          </a:pPr>
          <a:r>
            <a:rPr lang="lv-LV" sz="1200" kern="1200" dirty="0"/>
            <a:t>14,4</a:t>
          </a:r>
        </a:p>
      </dsp:txBody>
      <dsp:txXfrm>
        <a:off x="6808457" y="3711859"/>
        <a:ext cx="359997" cy="180000"/>
      </dsp:txXfrm>
    </dsp:sp>
    <dsp:sp modelId="{5F1D1A56-3D78-41BA-889A-2BD5250D303C}">
      <dsp:nvSpPr>
        <dsp:cNvPr id="0" name=""/>
        <dsp:cNvSpPr/>
      </dsp:nvSpPr>
      <dsp:spPr>
        <a:xfrm>
          <a:off x="7231213" y="3173136"/>
          <a:ext cx="1279533" cy="648001"/>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43195" numCol="1" spcCol="1270" anchor="ctr" anchorCtr="0">
          <a:noAutofit/>
        </a:bodyPr>
        <a:lstStyle/>
        <a:p>
          <a:pPr marL="0" lvl="0" indent="0" algn="ctr" defTabSz="533400">
            <a:lnSpc>
              <a:spcPct val="90000"/>
            </a:lnSpc>
            <a:spcBef>
              <a:spcPct val="0"/>
            </a:spcBef>
            <a:spcAft>
              <a:spcPct val="35000"/>
            </a:spcAft>
            <a:buNone/>
          </a:pPr>
          <a:r>
            <a:rPr lang="lv-LV" sz="1200" kern="1200" dirty="0"/>
            <a:t>Construction materials (producers, sellers)</a:t>
          </a:r>
        </a:p>
      </dsp:txBody>
      <dsp:txXfrm>
        <a:off x="7231213" y="3173136"/>
        <a:ext cx="1279533" cy="648001"/>
      </dsp:txXfrm>
    </dsp:sp>
    <dsp:sp modelId="{88F6B5B7-15FD-41D3-80B1-98B0D3006DD7}">
      <dsp:nvSpPr>
        <dsp:cNvPr id="0" name=""/>
        <dsp:cNvSpPr/>
      </dsp:nvSpPr>
      <dsp:spPr>
        <a:xfrm>
          <a:off x="8230840" y="3711859"/>
          <a:ext cx="359997" cy="18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None/>
          </a:pPr>
          <a:r>
            <a:rPr lang="lv-LV" sz="1200" kern="1200" dirty="0"/>
            <a:t>3,6</a:t>
          </a:r>
        </a:p>
      </dsp:txBody>
      <dsp:txXfrm>
        <a:off x="8230840" y="3711859"/>
        <a:ext cx="359997" cy="180000"/>
      </dsp:txXfrm>
    </dsp:sp>
    <dsp:sp modelId="{2BD1F1B5-C15F-484A-8BCC-BE1632C712EB}">
      <dsp:nvSpPr>
        <dsp:cNvPr id="0" name=""/>
        <dsp:cNvSpPr/>
      </dsp:nvSpPr>
      <dsp:spPr>
        <a:xfrm>
          <a:off x="9365552" y="1787483"/>
          <a:ext cx="1278002" cy="6480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43195" numCol="1" spcCol="1270" anchor="ctr" anchorCtr="0">
          <a:noAutofit/>
        </a:bodyPr>
        <a:lstStyle/>
        <a:p>
          <a:pPr marL="0" lvl="0" indent="0" algn="ctr" defTabSz="533400">
            <a:lnSpc>
              <a:spcPct val="90000"/>
            </a:lnSpc>
            <a:spcBef>
              <a:spcPct val="0"/>
            </a:spcBef>
            <a:spcAft>
              <a:spcPct val="35000"/>
            </a:spcAft>
            <a:buNone/>
          </a:pPr>
          <a:r>
            <a:rPr lang="lv-LV" sz="1200" kern="1200" dirty="0"/>
            <a:t>Supervision</a:t>
          </a:r>
        </a:p>
      </dsp:txBody>
      <dsp:txXfrm>
        <a:off x="9365552" y="1787483"/>
        <a:ext cx="1278002" cy="648001"/>
      </dsp:txXfrm>
    </dsp:sp>
    <dsp:sp modelId="{8FE6BCEA-1672-4085-862B-A12B82F6BA27}">
      <dsp:nvSpPr>
        <dsp:cNvPr id="0" name=""/>
        <dsp:cNvSpPr/>
      </dsp:nvSpPr>
      <dsp:spPr>
        <a:xfrm>
          <a:off x="10410381" y="2321053"/>
          <a:ext cx="359997" cy="18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None/>
          </a:pPr>
          <a:r>
            <a:rPr lang="lv-LV" sz="1200" kern="1200" dirty="0"/>
            <a:t>10</a:t>
          </a:r>
        </a:p>
      </dsp:txBody>
      <dsp:txXfrm>
        <a:off x="10410381" y="2321053"/>
        <a:ext cx="359997" cy="180000"/>
      </dsp:txXfrm>
    </dsp:sp>
    <dsp:sp modelId="{D09B9460-7E64-46EF-B9F3-433EE7E9C789}">
      <dsp:nvSpPr>
        <dsp:cNvPr id="0" name=""/>
        <dsp:cNvSpPr/>
      </dsp:nvSpPr>
      <dsp:spPr>
        <a:xfrm>
          <a:off x="8653595" y="3173136"/>
          <a:ext cx="1279533" cy="648001"/>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43195" numCol="1" spcCol="1270" anchor="ctr" anchorCtr="0">
          <a:noAutofit/>
        </a:bodyPr>
        <a:lstStyle/>
        <a:p>
          <a:pPr marL="0" lvl="0" indent="0" algn="ctr" defTabSz="533400">
            <a:lnSpc>
              <a:spcPct val="90000"/>
            </a:lnSpc>
            <a:spcBef>
              <a:spcPct val="0"/>
            </a:spcBef>
            <a:spcAft>
              <a:spcPct val="35000"/>
            </a:spcAft>
            <a:buNone/>
          </a:pPr>
          <a:r>
            <a:rPr lang="lv-LV" sz="1200" kern="1200" dirty="0"/>
            <a:t>Supervision</a:t>
          </a:r>
        </a:p>
      </dsp:txBody>
      <dsp:txXfrm>
        <a:off x="8653595" y="3173136"/>
        <a:ext cx="1279533" cy="648001"/>
      </dsp:txXfrm>
    </dsp:sp>
    <dsp:sp modelId="{140DF891-10A4-4C24-A202-680F010C98C8}">
      <dsp:nvSpPr>
        <dsp:cNvPr id="0" name=""/>
        <dsp:cNvSpPr/>
      </dsp:nvSpPr>
      <dsp:spPr>
        <a:xfrm>
          <a:off x="9653222" y="3711859"/>
          <a:ext cx="359997" cy="18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None/>
          </a:pPr>
          <a:r>
            <a:rPr lang="lv-LV" sz="1200" kern="1200" dirty="0"/>
            <a:t>5</a:t>
          </a:r>
        </a:p>
      </dsp:txBody>
      <dsp:txXfrm>
        <a:off x="9653222" y="3711859"/>
        <a:ext cx="359997" cy="180000"/>
      </dsp:txXfrm>
    </dsp:sp>
    <dsp:sp modelId="{DDBF3AD7-B7A9-4066-8DE2-71ADBADC8341}">
      <dsp:nvSpPr>
        <dsp:cNvPr id="0" name=""/>
        <dsp:cNvSpPr/>
      </dsp:nvSpPr>
      <dsp:spPr>
        <a:xfrm>
          <a:off x="10075978" y="3173136"/>
          <a:ext cx="1279533" cy="648001"/>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43195" numCol="1" spcCol="1270" anchor="ctr" anchorCtr="0">
          <a:noAutofit/>
        </a:bodyPr>
        <a:lstStyle/>
        <a:p>
          <a:pPr marL="0" lvl="0" indent="0" algn="ctr" defTabSz="533400">
            <a:lnSpc>
              <a:spcPct val="90000"/>
            </a:lnSpc>
            <a:spcBef>
              <a:spcPct val="0"/>
            </a:spcBef>
            <a:spcAft>
              <a:spcPct val="35000"/>
            </a:spcAft>
            <a:buNone/>
          </a:pPr>
          <a:r>
            <a:rPr lang="lv-LV" sz="1200" kern="1200" dirty="0"/>
            <a:t>Construction authority, SCCB</a:t>
          </a:r>
        </a:p>
      </dsp:txBody>
      <dsp:txXfrm>
        <a:off x="10075978" y="3173136"/>
        <a:ext cx="1279533" cy="648001"/>
      </dsp:txXfrm>
    </dsp:sp>
    <dsp:sp modelId="{0808D610-A2A4-40F0-837B-53E0267BECFF}">
      <dsp:nvSpPr>
        <dsp:cNvPr id="0" name=""/>
        <dsp:cNvSpPr/>
      </dsp:nvSpPr>
      <dsp:spPr>
        <a:xfrm>
          <a:off x="11052672" y="3711859"/>
          <a:ext cx="359997" cy="18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None/>
          </a:pPr>
          <a:r>
            <a:rPr lang="lv-LV" sz="1200" kern="1200" dirty="0"/>
            <a:t>5</a:t>
          </a:r>
        </a:p>
      </dsp:txBody>
      <dsp:txXfrm>
        <a:off x="11052672" y="3711859"/>
        <a:ext cx="359997" cy="180000"/>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AAC5B1-F58D-4268-BB75-9856A9D794A6}" type="datetimeFigureOut">
              <a:rPr lang="en-GB" smtClean="0"/>
              <a:t>08/10/2019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900C33-90AE-4963-9AD8-3B07939F57E9}" type="slidenum">
              <a:rPr lang="en-GB" smtClean="0"/>
              <a:t>‹#›</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5900C33-90AE-4963-9AD8-3B07939F57E9}" type="slidenum">
              <a:rPr lang="en-GB" smtClean="0"/>
              <a:t>14</a:t>
            </a:fld>
            <a:endParaRPr lang="en-GB"/>
          </a:p>
        </p:txBody>
      </p:sp>
    </p:spTree>
    <p:extLst>
      <p:ext uri="{BB962C8B-B14F-4D97-AF65-F5344CB8AC3E}">
        <p14:creationId xmlns:p14="http://schemas.microsoft.com/office/powerpoint/2010/main" val="438296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62799" y="1138238"/>
            <a:ext cx="4665663" cy="1787237"/>
          </a:xfrm>
        </p:spPr>
        <p:txBody>
          <a:bodyPr anchor="b">
            <a:noAutofit/>
          </a:bodyPr>
          <a:lstStyle>
            <a:lvl1pPr algn="l">
              <a:defRPr sz="2400" b="1">
                <a:solidFill>
                  <a:schemeClr val="tx1"/>
                </a:solidFill>
              </a:defRPr>
            </a:lvl1pPr>
          </a:lstStyle>
          <a:p>
            <a:r>
              <a:rPr lang="en-GB"/>
              <a:t>Click to edit Master title style</a:t>
            </a:r>
            <a:endParaRPr lang="en-GB" dirty="0"/>
          </a:p>
        </p:txBody>
      </p:sp>
      <p:sp>
        <p:nvSpPr>
          <p:cNvPr id="3" name="Subtitle 2"/>
          <p:cNvSpPr>
            <a:spLocks noGrp="1"/>
          </p:cNvSpPr>
          <p:nvPr>
            <p:ph type="subTitle" idx="1"/>
          </p:nvPr>
        </p:nvSpPr>
        <p:spPr>
          <a:xfrm>
            <a:off x="7162799" y="3146902"/>
            <a:ext cx="4665663" cy="1882298"/>
          </a:xfr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830" y="561243"/>
            <a:ext cx="2052000" cy="417127"/>
          </a:xfrm>
          <a:prstGeom prst="rect">
            <a:avLst/>
          </a:prstGeom>
        </p:spPr>
      </p:pic>
    </p:spTree>
    <p:extLst>
      <p:ext uri="{BB962C8B-B14F-4D97-AF65-F5344CB8AC3E}">
        <p14:creationId xmlns:p14="http://schemas.microsoft.com/office/powerpoint/2010/main" val="8485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363862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Black)">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7162800" y="1137600"/>
            <a:ext cx="4666800" cy="1789200"/>
          </a:xfrm>
        </p:spPr>
        <p:txBody>
          <a:bodyPr anchor="b">
            <a:noAutofit/>
          </a:bodyPr>
          <a:lstStyle>
            <a:lvl1pPr algn="l">
              <a:defRPr sz="2400" b="1">
                <a:solidFill>
                  <a:schemeClr val="bg1"/>
                </a:solidFill>
              </a:defRPr>
            </a:lvl1pPr>
          </a:lstStyle>
          <a:p>
            <a:r>
              <a:rPr lang="en-GB"/>
              <a:t>Click to edit Master title style</a:t>
            </a:r>
            <a:endParaRPr lang="en-GB" dirty="0"/>
          </a:p>
        </p:txBody>
      </p:sp>
      <p:sp>
        <p:nvSpPr>
          <p:cNvPr id="8" name="Subtitle 2"/>
          <p:cNvSpPr>
            <a:spLocks noGrp="1"/>
          </p:cNvSpPr>
          <p:nvPr>
            <p:ph type="subTitle" idx="1"/>
          </p:nvPr>
        </p:nvSpPr>
        <p:spPr>
          <a:xfrm>
            <a:off x="7162800" y="3146400"/>
            <a:ext cx="4666800" cy="1882800"/>
          </a:xfr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337830" y="561242"/>
            <a:ext cx="2052000" cy="417129"/>
          </a:xfrm>
          <a:prstGeom prst="rect">
            <a:avLst/>
          </a:prstGeom>
        </p:spPr>
      </p:pic>
    </p:spTree>
    <p:extLst>
      <p:ext uri="{BB962C8B-B14F-4D97-AF65-F5344CB8AC3E}">
        <p14:creationId xmlns:p14="http://schemas.microsoft.com/office/powerpoint/2010/main" val="414856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Black)">
    <p:bg>
      <p:bgPr>
        <a:solidFill>
          <a:srgbClr val="000000"/>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p:spPr>
        <p:txBody>
          <a:bodyPr anchor="ctr"/>
          <a:lstStyle>
            <a:lvl1pPr algn="ctr">
              <a:defRPr>
                <a:solidFill>
                  <a:schemeClr val="bg1"/>
                </a:solidFill>
              </a:defRPr>
            </a:lvl1pPr>
          </a:lstStyle>
          <a:p>
            <a:r>
              <a:rPr lang="en-GB"/>
              <a:t>Drag picture to placeholder or click icon to add</a:t>
            </a:r>
            <a:endParaRPr lang="en-GB" dirty="0"/>
          </a:p>
        </p:txBody>
      </p:sp>
      <p:sp>
        <p:nvSpPr>
          <p:cNvPr id="8" name="Title 1"/>
          <p:cNvSpPr>
            <a:spLocks noGrp="1"/>
          </p:cNvSpPr>
          <p:nvPr>
            <p:ph type="ctrTitle"/>
          </p:nvPr>
        </p:nvSpPr>
        <p:spPr>
          <a:xfrm>
            <a:off x="360000" y="3846097"/>
            <a:ext cx="11466875" cy="1143000"/>
          </a:xfrm>
        </p:spPr>
        <p:txBody>
          <a:bodyPr anchor="b">
            <a:noAutofit/>
          </a:bodyPr>
          <a:lstStyle>
            <a:lvl1pPr algn="l">
              <a:defRPr sz="2400" b="1">
                <a:solidFill>
                  <a:schemeClr val="bg1"/>
                </a:solidFill>
              </a:defRPr>
            </a:lvl1pPr>
          </a:lstStyle>
          <a:p>
            <a:r>
              <a:rPr lang="en-GB"/>
              <a:t>Click to edit Master title style</a:t>
            </a:r>
            <a:endParaRPr lang="en-GB" dirty="0"/>
          </a:p>
        </p:txBody>
      </p:sp>
      <p:sp>
        <p:nvSpPr>
          <p:cNvPr id="9" name="Subtitle 2"/>
          <p:cNvSpPr>
            <a:spLocks noGrp="1"/>
          </p:cNvSpPr>
          <p:nvPr>
            <p:ph type="subTitle" idx="1"/>
          </p:nvPr>
        </p:nvSpPr>
        <p:spPr>
          <a:xfrm>
            <a:off x="360000" y="4989097"/>
            <a:ext cx="11466875" cy="1125748"/>
          </a:xfrm>
        </p:spPr>
        <p:txBody>
          <a:bodyPr anchor="t">
            <a:noAutofit/>
          </a:bodyPr>
          <a:lstStyle>
            <a:lvl1pPr marL="0" indent="0" algn="l">
              <a:spcBef>
                <a:spcPts val="2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31409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p:nvPr>
        </p:nvSpPr>
        <p:spPr>
          <a:xfrm>
            <a:off x="359998" y="2984855"/>
            <a:ext cx="11468465" cy="1585557"/>
          </a:xfr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GB"/>
              <a:t>Click to edit Master text styles</a:t>
            </a:r>
          </a:p>
          <a:p>
            <a:pPr lvl="1"/>
            <a:r>
              <a:rPr lang="en-GB"/>
              <a:t>Second level</a:t>
            </a:r>
          </a:p>
        </p:txBody>
      </p:sp>
      <p:sp>
        <p:nvSpPr>
          <p:cNvPr id="7" name="Text Placeholder 2"/>
          <p:cNvSpPr>
            <a:spLocks noGrp="1"/>
          </p:cNvSpPr>
          <p:nvPr>
            <p:ph type="body" sz="quarter" idx="16" hasCustomPrompt="1"/>
          </p:nvPr>
        </p:nvSpPr>
        <p:spPr>
          <a:xfrm>
            <a:off x="360363" y="2564672"/>
            <a:ext cx="976312" cy="411163"/>
          </a:xfr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dirty="0"/>
              <a:t>No.</a:t>
            </a:r>
          </a:p>
        </p:txBody>
      </p:sp>
      <p:sp>
        <p:nvSpPr>
          <p:cNvPr id="10"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bg1"/>
                </a:solidFill>
              </a:defRPr>
            </a:lvl1pPr>
          </a:lstStyle>
          <a:p>
            <a:fld id="{4034BEE3-566C-4068-A777-C3A4762E861B}" type="slidenum">
              <a:rPr lang="en-GB" smtClean="0"/>
              <a:pPr/>
              <a:t>‹#›</a:t>
            </a:fld>
            <a:endParaRPr lang="en-GB" dirty="0"/>
          </a:p>
        </p:txBody>
      </p:sp>
      <p:sp>
        <p:nvSpPr>
          <p:cNvPr id="11" name="Text Placeholder 17"/>
          <p:cNvSpPr>
            <a:spLocks noGrp="1"/>
          </p:cNvSpPr>
          <p:nvPr>
            <p:ph type="body" sz="quarter" idx="17" hasCustomPrompt="1"/>
          </p:nvPr>
        </p:nvSpPr>
        <p:spPr>
          <a:xfrm>
            <a:off x="354012" y="6399213"/>
            <a:ext cx="5741987" cy="182562"/>
          </a:xfrm>
        </p:spPr>
        <p:txBody>
          <a:bodyPr anchor="ctr">
            <a:noAutofit/>
          </a:bodyPr>
          <a:lstStyle>
            <a:lvl1pPr>
              <a:defRPr sz="800">
                <a:solidFill>
                  <a:schemeClr val="bg1"/>
                </a:solidFill>
              </a:defRPr>
            </a:lvl1pPr>
          </a:lstStyle>
          <a:p>
            <a:pPr lvl="0"/>
            <a:r>
              <a:rPr lang="en-US" dirty="0"/>
              <a:t>Click to add footer text</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with image)">
    <p:bg>
      <p:bgPr>
        <a:solidFill>
          <a:schemeClr val="tx1"/>
        </a:solidFill>
        <a:effectLst/>
      </p:bgPr>
    </p:bg>
    <p:spTree>
      <p:nvGrpSpPr>
        <p:cNvPr id="1" name=""/>
        <p:cNvGrpSpPr/>
        <p:nvPr/>
      </p:nvGrpSpPr>
      <p:grpSpPr>
        <a:xfrm>
          <a:off x="0" y="0"/>
          <a:ext cx="0" cy="0"/>
          <a:chOff x="0" y="0"/>
          <a:chExt cx="0" cy="0"/>
        </a:xfrm>
      </p:grpSpPr>
      <p:pic>
        <p:nvPicPr>
          <p:cNvPr id="5" name="Picture Placeholder 10"/>
          <p:cNvPicPr>
            <a:picLocks noChangeAspect="1"/>
          </p:cNvPicPr>
          <p:nvPr userDrawn="1"/>
        </p:nvPicPr>
        <p:blipFill>
          <a:blip r:embed="rId2">
            <a:extLst>
              <a:ext uri="{28A0092B-C50C-407E-A947-70E740481C1C}">
                <a14:useLocalDpi xmlns:a14="http://schemas.microsoft.com/office/drawing/2010/main" val="0"/>
              </a:ext>
            </a:extLst>
          </a:blip>
          <a:srcRect l="38" r="38"/>
          <a:stretch>
            <a:fillRect/>
          </a:stretch>
        </p:blipFill>
        <p:spPr>
          <a:xfrm>
            <a:off x="0" y="0"/>
            <a:ext cx="12192000" cy="6858000"/>
          </a:xfrm>
          <a:prstGeom prst="rect">
            <a:avLst/>
          </a:prstGeom>
        </p:spPr>
      </p:pic>
      <p:sp>
        <p:nvSpPr>
          <p:cNvPr id="7" name="Text Placeholder 2"/>
          <p:cNvSpPr>
            <a:spLocks noGrp="1"/>
          </p:cNvSpPr>
          <p:nvPr>
            <p:ph type="body" sz="quarter" idx="15"/>
          </p:nvPr>
        </p:nvSpPr>
        <p:spPr>
          <a:xfrm>
            <a:off x="359998" y="2984855"/>
            <a:ext cx="11466875" cy="1585557"/>
          </a:xfr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GB"/>
              <a:t>Click to edit Master text styles</a:t>
            </a:r>
          </a:p>
          <a:p>
            <a:pPr lvl="1"/>
            <a:r>
              <a:rPr lang="en-GB"/>
              <a:t>Second level</a:t>
            </a:r>
          </a:p>
        </p:txBody>
      </p:sp>
      <p:sp>
        <p:nvSpPr>
          <p:cNvPr id="9" name="Text Placeholder 2"/>
          <p:cNvSpPr>
            <a:spLocks noGrp="1"/>
          </p:cNvSpPr>
          <p:nvPr>
            <p:ph type="body" sz="quarter" idx="16" hasCustomPrompt="1"/>
          </p:nvPr>
        </p:nvSpPr>
        <p:spPr>
          <a:xfrm>
            <a:off x="359999" y="2564672"/>
            <a:ext cx="976676" cy="411163"/>
          </a:xfr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dirty="0"/>
              <a:t>No.</a:t>
            </a:r>
          </a:p>
        </p:txBody>
      </p:sp>
      <p:sp>
        <p:nvSpPr>
          <p:cNvPr id="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bg1"/>
                </a:solidFill>
              </a:defRPr>
            </a:lvl1pPr>
          </a:lstStyle>
          <a:p>
            <a:fld id="{4034BEE3-566C-4068-A777-C3A4762E861B}" type="slidenum">
              <a:rPr lang="en-GB" smtClean="0"/>
              <a:pPr/>
              <a:t>‹#›</a:t>
            </a:fld>
            <a:endParaRPr lang="en-GB" dirty="0"/>
          </a:p>
        </p:txBody>
      </p:sp>
      <p:sp>
        <p:nvSpPr>
          <p:cNvPr id="8" name="Text Placeholder 17"/>
          <p:cNvSpPr>
            <a:spLocks noGrp="1"/>
          </p:cNvSpPr>
          <p:nvPr>
            <p:ph type="body" sz="quarter" idx="17" hasCustomPrompt="1"/>
          </p:nvPr>
        </p:nvSpPr>
        <p:spPr>
          <a:xfrm>
            <a:off x="354012" y="6399213"/>
            <a:ext cx="5741987" cy="182562"/>
          </a:xfrm>
        </p:spPr>
        <p:txBody>
          <a:bodyPr anchor="ctr">
            <a:noAutofit/>
          </a:bodyPr>
          <a:lstStyle>
            <a:lvl1pPr>
              <a:defRPr sz="800">
                <a:solidFill>
                  <a:schemeClr val="bg1"/>
                </a:solidFill>
              </a:defRPr>
            </a:lvl1pPr>
          </a:lstStyle>
          <a:p>
            <a:pPr lvl="0"/>
            <a:r>
              <a:rPr lang="en-US" dirty="0"/>
              <a:t>Click to add footer text</a:t>
            </a:r>
          </a:p>
        </p:txBody>
      </p:sp>
    </p:spTree>
    <p:extLst>
      <p:ext uri="{BB962C8B-B14F-4D97-AF65-F5344CB8AC3E}">
        <p14:creationId xmlns:p14="http://schemas.microsoft.com/office/powerpoint/2010/main" val="63198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Title Slide 1 (White)">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4034BEE3-566C-4068-A777-C3A4762E861B}" type="slidenum">
              <a:rPr lang="en-GB" smtClean="0"/>
              <a:pPr/>
              <a:t>‹#›</a:t>
            </a:fld>
            <a:endParaRPr lang="en-GB"/>
          </a:p>
        </p:txBody>
      </p:sp>
      <p:sp>
        <p:nvSpPr>
          <p:cNvPr id="32" name="Picture Placeholder 31"/>
          <p:cNvSpPr>
            <a:spLocks noGrp="1"/>
          </p:cNvSpPr>
          <p:nvPr>
            <p:ph type="pic" sz="quarter" idx="13"/>
          </p:nvPr>
        </p:nvSpPr>
        <p:spPr>
          <a:xfrm>
            <a:off x="-6650" y="857"/>
            <a:ext cx="12200176" cy="6857143"/>
          </a:xfrm>
        </p:spPr>
        <p:txBody>
          <a:bodyPr anchor="ctr"/>
          <a:lstStyle>
            <a:lvl1pPr algn="ctr">
              <a:defRPr>
                <a:solidFill>
                  <a:schemeClr val="tx1"/>
                </a:solidFill>
              </a:defRPr>
            </a:lvl1pPr>
          </a:lstStyle>
          <a:p>
            <a:r>
              <a:rPr lang="en-GB" dirty="0"/>
              <a:t>Drag picture to placeholder or click icon to add</a:t>
            </a:r>
          </a:p>
        </p:txBody>
      </p:sp>
      <p:sp>
        <p:nvSpPr>
          <p:cNvPr id="2" name="Title 1"/>
          <p:cNvSpPr>
            <a:spLocks noGrp="1"/>
          </p:cNvSpPr>
          <p:nvPr>
            <p:ph type="ctrTitle"/>
          </p:nvPr>
        </p:nvSpPr>
        <p:spPr>
          <a:xfrm>
            <a:off x="360000" y="3846097"/>
            <a:ext cx="11466875" cy="1143000"/>
          </a:xfrm>
        </p:spPr>
        <p:txBody>
          <a:bodyPr anchor="b">
            <a:noAutofit/>
          </a:bodyPr>
          <a:lstStyle>
            <a:lvl1pPr algn="l">
              <a:defRPr sz="2400" b="1">
                <a:solidFill>
                  <a:schemeClr val="tx1"/>
                </a:solidFill>
              </a:defRPr>
            </a:lvl1pPr>
          </a:lstStyle>
          <a:p>
            <a:r>
              <a:rPr lang="en-GB" dirty="0"/>
              <a:t>Click to edit Master title style</a:t>
            </a:r>
          </a:p>
        </p:txBody>
      </p:sp>
      <p:sp>
        <p:nvSpPr>
          <p:cNvPr id="3" name="Subtitle 2"/>
          <p:cNvSpPr>
            <a:spLocks noGrp="1"/>
          </p:cNvSpPr>
          <p:nvPr>
            <p:ph type="subTitle" idx="1"/>
          </p:nvPr>
        </p:nvSpPr>
        <p:spPr>
          <a:xfrm>
            <a:off x="360000" y="4989097"/>
            <a:ext cx="11466875" cy="1125748"/>
          </a:xfrm>
        </p:spPr>
        <p:txBody>
          <a:bodyPr anchor="t">
            <a:noAutofit/>
          </a:bodyPr>
          <a:lstStyle>
            <a:lvl1pPr marL="0" indent="0" algn="l">
              <a:spcBef>
                <a:spcPts val="2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7" name="Text Placeholder 17"/>
          <p:cNvSpPr>
            <a:spLocks noGrp="1"/>
          </p:cNvSpPr>
          <p:nvPr>
            <p:ph type="body" sz="quarter" idx="14" hasCustomPrompt="1"/>
          </p:nvPr>
        </p:nvSpPr>
        <p:spPr>
          <a:xfrm>
            <a:off x="359999" y="6286500"/>
            <a:ext cx="11466875" cy="264675"/>
          </a:xfrm>
        </p:spPr>
        <p:txBody>
          <a:bodyPr anchor="b">
            <a:noAutofit/>
          </a:bodyPr>
          <a:lstStyle>
            <a:lvl1pPr>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152919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1 (White)">
    <p:bg>
      <p:bgPr>
        <a:solidFill>
          <a:schemeClr val="bg1"/>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p:spPr>
        <p:txBody>
          <a:bodyPr anchor="ctr"/>
          <a:lstStyle>
            <a:lvl1pPr algn="ctr">
              <a:defRPr>
                <a:solidFill>
                  <a:schemeClr val="tx1"/>
                </a:solidFill>
              </a:defRPr>
            </a:lvl1pPr>
          </a:lstStyle>
          <a:p>
            <a:r>
              <a:rPr lang="en-GB"/>
              <a:t>Drag picture to placeholder or click icon to add</a:t>
            </a:r>
            <a:endParaRPr lang="en-GB" dirty="0"/>
          </a:p>
        </p:txBody>
      </p:sp>
      <p:sp>
        <p:nvSpPr>
          <p:cNvPr id="2" name="Title 1"/>
          <p:cNvSpPr>
            <a:spLocks noGrp="1"/>
          </p:cNvSpPr>
          <p:nvPr>
            <p:ph type="ctrTitle"/>
          </p:nvPr>
        </p:nvSpPr>
        <p:spPr>
          <a:xfrm>
            <a:off x="360000" y="3846097"/>
            <a:ext cx="11466875" cy="1143000"/>
          </a:xfrm>
        </p:spPr>
        <p:txBody>
          <a:bodyPr anchor="b">
            <a:noAutofit/>
          </a:bodyPr>
          <a:lstStyle>
            <a:lvl1pPr algn="l">
              <a:defRPr sz="2400" b="1">
                <a:solidFill>
                  <a:schemeClr val="tx1"/>
                </a:solidFill>
              </a:defRPr>
            </a:lvl1pPr>
          </a:lstStyle>
          <a:p>
            <a:r>
              <a:rPr lang="en-GB"/>
              <a:t>Click to edit Master title style</a:t>
            </a:r>
            <a:endParaRPr lang="en-GB" dirty="0"/>
          </a:p>
        </p:txBody>
      </p:sp>
      <p:sp>
        <p:nvSpPr>
          <p:cNvPr id="3" name="Subtitle 2"/>
          <p:cNvSpPr>
            <a:spLocks noGrp="1"/>
          </p:cNvSpPr>
          <p:nvPr>
            <p:ph type="subTitle" idx="1"/>
          </p:nvPr>
        </p:nvSpPr>
        <p:spPr>
          <a:xfrm>
            <a:off x="360000" y="4989097"/>
            <a:ext cx="11466875" cy="1125748"/>
          </a:xfrm>
        </p:spPr>
        <p:txBody>
          <a:bodyPr anchor="t">
            <a:noAutofit/>
          </a:bodyPr>
          <a:lstStyle>
            <a:lvl1pPr marL="0" indent="0" algn="l">
              <a:spcBef>
                <a:spcPts val="2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142239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60362" y="2984855"/>
            <a:ext cx="11466511" cy="1585557"/>
          </a:xfr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GB"/>
              <a:t>Click to edit Master text styles</a:t>
            </a:r>
          </a:p>
          <a:p>
            <a:pPr lvl="1"/>
            <a:r>
              <a:rPr lang="en-GB"/>
              <a:t>Second level</a:t>
            </a:r>
          </a:p>
        </p:txBody>
      </p:sp>
      <p:sp>
        <p:nvSpPr>
          <p:cNvPr id="5" name="Text Placeholder 2"/>
          <p:cNvSpPr>
            <a:spLocks noGrp="1"/>
          </p:cNvSpPr>
          <p:nvPr>
            <p:ph type="body" sz="quarter" idx="16" hasCustomPrompt="1"/>
          </p:nvPr>
        </p:nvSpPr>
        <p:spPr>
          <a:xfrm>
            <a:off x="359999" y="2564672"/>
            <a:ext cx="976676" cy="411163"/>
          </a:xfr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dirty="0"/>
              <a:t>No.</a:t>
            </a:r>
          </a:p>
        </p:txBody>
      </p:sp>
      <p:sp>
        <p:nvSpPr>
          <p:cNvPr id="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8" name="Text Placeholder 17"/>
          <p:cNvSpPr>
            <a:spLocks noGrp="1"/>
          </p:cNvSpPr>
          <p:nvPr>
            <p:ph type="body" sz="quarter" idx="17" hasCustomPrompt="1"/>
          </p:nvPr>
        </p:nvSpPr>
        <p:spPr>
          <a:xfrm>
            <a:off x="354012" y="6399213"/>
            <a:ext cx="5741987" cy="182562"/>
          </a:xfrm>
        </p:spPr>
        <p:txBody>
          <a:bodyPr anchor="ctr">
            <a:noAutofit/>
          </a:bodyPr>
          <a:lstStyle>
            <a:lvl1pPr>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with image)">
    <p:bg>
      <p:bgPr>
        <a:solidFill>
          <a:schemeClr val="bg1"/>
        </a:solidFill>
        <a:effectLst/>
      </p:bgPr>
    </p:bg>
    <p:spTree>
      <p:nvGrpSpPr>
        <p:cNvPr id="1" name=""/>
        <p:cNvGrpSpPr/>
        <p:nvPr/>
      </p:nvGrpSpPr>
      <p:grpSpPr>
        <a:xfrm>
          <a:off x="0" y="0"/>
          <a:ext cx="0" cy="0"/>
          <a:chOff x="0" y="0"/>
          <a:chExt cx="0" cy="0"/>
        </a:xfrm>
      </p:grpSpPr>
      <p:pic>
        <p:nvPicPr>
          <p:cNvPr id="5" name="Picture Placeholder 3"/>
          <p:cNvPicPr>
            <a:picLocks noChangeAspect="1"/>
          </p:cNvPicPr>
          <p:nvPr userDrawn="1"/>
        </p:nvPicPr>
        <p:blipFill>
          <a:blip r:embed="rId2">
            <a:extLst>
              <a:ext uri="{28A0092B-C50C-407E-A947-70E740481C1C}">
                <a14:useLocalDpi xmlns:a14="http://schemas.microsoft.com/office/drawing/2010/main" val="0"/>
              </a:ext>
            </a:extLst>
          </a:blip>
          <a:srcRect t="7802" b="7802"/>
          <a:stretch>
            <a:fillRect/>
          </a:stretch>
        </p:blipFill>
        <p:spPr>
          <a:xfrm>
            <a:off x="0" y="0"/>
            <a:ext cx="12192000" cy="6858000"/>
          </a:xfrm>
          <a:prstGeom prst="rect">
            <a:avLst/>
          </a:prstGeom>
        </p:spPr>
      </p:pic>
      <p:sp>
        <p:nvSpPr>
          <p:cNvPr id="7" name="Text Placeholder 2"/>
          <p:cNvSpPr>
            <a:spLocks noGrp="1"/>
          </p:cNvSpPr>
          <p:nvPr>
            <p:ph type="body" sz="quarter" idx="15"/>
          </p:nvPr>
        </p:nvSpPr>
        <p:spPr>
          <a:xfrm>
            <a:off x="359998" y="2984855"/>
            <a:ext cx="11466875" cy="1585557"/>
          </a:xfr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GB"/>
              <a:t>Click to edit Master text styles</a:t>
            </a:r>
          </a:p>
          <a:p>
            <a:pPr lvl="1"/>
            <a:r>
              <a:rPr lang="en-GB"/>
              <a:t>Second level</a:t>
            </a:r>
          </a:p>
        </p:txBody>
      </p:sp>
      <p:sp>
        <p:nvSpPr>
          <p:cNvPr id="9" name="Text Placeholder 2"/>
          <p:cNvSpPr>
            <a:spLocks noGrp="1"/>
          </p:cNvSpPr>
          <p:nvPr>
            <p:ph type="body" sz="quarter" idx="16" hasCustomPrompt="1"/>
          </p:nvPr>
        </p:nvSpPr>
        <p:spPr>
          <a:xfrm>
            <a:off x="359999" y="2564672"/>
            <a:ext cx="976676" cy="411163"/>
          </a:xfr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dirty="0"/>
              <a:t>No.</a:t>
            </a:r>
          </a:p>
        </p:txBody>
      </p:sp>
      <p:sp>
        <p:nvSpPr>
          <p:cNvPr id="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8" name="Text Placeholder 17"/>
          <p:cNvSpPr>
            <a:spLocks noGrp="1"/>
          </p:cNvSpPr>
          <p:nvPr>
            <p:ph type="body" sz="quarter" idx="17" hasCustomPrompt="1"/>
          </p:nvPr>
        </p:nvSpPr>
        <p:spPr>
          <a:xfrm>
            <a:off x="354012" y="6399213"/>
            <a:ext cx="5741987" cy="182562"/>
          </a:xfrm>
        </p:spPr>
        <p:txBody>
          <a:bodyPr anchor="ctr">
            <a:noAutofit/>
          </a:bodyPr>
          <a:lstStyle>
            <a:lvl1pPr>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204986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7"/>
          <p:cNvSpPr>
            <a:spLocks noGrp="1"/>
          </p:cNvSpPr>
          <p:nvPr>
            <p:ph type="body" sz="quarter" idx="13"/>
          </p:nvPr>
        </p:nvSpPr>
        <p:spPr>
          <a:xfrm>
            <a:off x="360362" y="1708149"/>
            <a:ext cx="11466511" cy="4018119"/>
          </a:xfrm>
        </p:spPr>
        <p:txBody>
          <a:bodyPr>
            <a:noAutofit/>
          </a:bodyPr>
          <a:lstStyle>
            <a:lvl1pPr>
              <a:defRPr sz="140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3" name="Text Placeholder 17"/>
          <p:cNvSpPr>
            <a:spLocks noGrp="1"/>
          </p:cNvSpPr>
          <p:nvPr>
            <p:ph type="body" sz="quarter" idx="15"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GB"/>
              <a:t>Click to edit Master title style</a:t>
            </a:r>
            <a:endParaRPr lang="en-GB" dirty="0"/>
          </a:p>
        </p:txBody>
      </p:sp>
      <p:sp>
        <p:nvSpPr>
          <p:cNvPr id="3" name="Text Placeholder 2"/>
          <p:cNvSpPr>
            <a:spLocks noGrp="1"/>
          </p:cNvSpPr>
          <p:nvPr>
            <p:ph type="body" sz="quarter" idx="16"/>
          </p:nvPr>
        </p:nvSpPr>
        <p:spPr>
          <a:xfrm>
            <a:off x="357188" y="909635"/>
            <a:ext cx="11477331" cy="396875"/>
          </a:xfrm>
        </p:spPr>
        <p:txBody>
          <a:bodyPr/>
          <a:lstStyle>
            <a:lvl1pPr>
              <a:defRPr sz="1800"/>
            </a:lvl1pPr>
          </a:lstStyle>
          <a:p>
            <a:pPr lvl="0"/>
            <a:r>
              <a:rPr lang="en-GB"/>
              <a:t>Click to edit Master text styles</a:t>
            </a:r>
          </a:p>
        </p:txBody>
      </p:sp>
      <p:sp>
        <p:nvSpPr>
          <p:cNvPr id="7"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136020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 x Conten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708150"/>
            <a:ext cx="56268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8" name="Content Placeholder 35"/>
          <p:cNvSpPr>
            <a:spLocks noGrp="1"/>
          </p:cNvSpPr>
          <p:nvPr>
            <p:ph sz="quarter" idx="14"/>
          </p:nvPr>
        </p:nvSpPr>
        <p:spPr>
          <a:xfrm>
            <a:off x="6191574" y="1708150"/>
            <a:ext cx="5628408" cy="4003676"/>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0"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GB"/>
              <a:t>Click to edit Master title style</a:t>
            </a:r>
            <a:endParaRPr lang="en-GB" dirty="0"/>
          </a:p>
        </p:txBody>
      </p:sp>
      <p:sp>
        <p:nvSpPr>
          <p:cNvPr id="11" name="Text Placeholder 2"/>
          <p:cNvSpPr>
            <a:spLocks noGrp="1"/>
          </p:cNvSpPr>
          <p:nvPr>
            <p:ph type="body" sz="quarter" idx="16"/>
          </p:nvPr>
        </p:nvSpPr>
        <p:spPr>
          <a:xfrm>
            <a:off x="357188" y="909635"/>
            <a:ext cx="11477331" cy="396875"/>
          </a:xfrm>
        </p:spPr>
        <p:txBody>
          <a:bodyPr/>
          <a:lstStyle>
            <a:lvl1pPr>
              <a:defRPr sz="1800"/>
            </a:lvl1pPr>
          </a:lstStyle>
          <a:p>
            <a:pPr lvl="0"/>
            <a:r>
              <a:rPr lang="en-GB"/>
              <a:t>Click to edit Master text styles</a:t>
            </a:r>
          </a:p>
        </p:txBody>
      </p:sp>
      <p:sp>
        <p:nvSpPr>
          <p:cNvPr id="10" name="Text Placeholder 17"/>
          <p:cNvSpPr>
            <a:spLocks noGrp="1"/>
          </p:cNvSpPr>
          <p:nvPr>
            <p:ph type="body" sz="quarter" idx="15"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122512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3 x Content (7)">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8"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Content Placeholder 2"/>
          <p:cNvSpPr>
            <a:spLocks noGrp="1"/>
          </p:cNvSpPr>
          <p:nvPr>
            <p:ph idx="14"/>
          </p:nvPr>
        </p:nvSpPr>
        <p:spPr>
          <a:xfrm>
            <a:off x="4251325"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3" name="Content Placeholder 2"/>
          <p:cNvSpPr>
            <a:spLocks noGrp="1"/>
          </p:cNvSpPr>
          <p:nvPr>
            <p:ph idx="15"/>
          </p:nvPr>
        </p:nvSpPr>
        <p:spPr>
          <a:xfrm>
            <a:off x="8142653" y="1708150"/>
            <a:ext cx="3677328"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GB"/>
              <a:t>Click to edit Master title style</a:t>
            </a:r>
            <a:endParaRPr lang="en-GB" dirty="0"/>
          </a:p>
        </p:txBody>
      </p:sp>
      <p:sp>
        <p:nvSpPr>
          <p:cNvPr id="15" name="Text Placeholder 2"/>
          <p:cNvSpPr>
            <a:spLocks noGrp="1"/>
          </p:cNvSpPr>
          <p:nvPr>
            <p:ph type="body" sz="quarter" idx="17"/>
          </p:nvPr>
        </p:nvSpPr>
        <p:spPr>
          <a:xfrm>
            <a:off x="357188" y="909635"/>
            <a:ext cx="11477331" cy="396875"/>
          </a:xfrm>
        </p:spPr>
        <p:txBody>
          <a:bodyPr/>
          <a:lstStyle>
            <a:lvl1pPr>
              <a:defRPr sz="1800"/>
            </a:lvl1pPr>
          </a:lstStyle>
          <a:p>
            <a:pPr lvl="0"/>
            <a:r>
              <a:rPr lang="en-GB"/>
              <a:t>Click to edit Master text styles</a:t>
            </a:r>
          </a:p>
        </p:txBody>
      </p:sp>
      <p:sp>
        <p:nvSpPr>
          <p:cNvPr id="10"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297238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8"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4" name="Content Placeholder 2"/>
          <p:cNvSpPr>
            <a:spLocks noGrp="1"/>
          </p:cNvSpPr>
          <p:nvPr>
            <p:ph idx="14"/>
          </p:nvPr>
        </p:nvSpPr>
        <p:spPr>
          <a:xfrm>
            <a:off x="3279775"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5" name="Content Placeholder 2"/>
          <p:cNvSpPr>
            <a:spLocks noGrp="1"/>
          </p:cNvSpPr>
          <p:nvPr>
            <p:ph idx="15"/>
          </p:nvPr>
        </p:nvSpPr>
        <p:spPr>
          <a:xfrm>
            <a:off x="6199553"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6" name="Content Placeholder 2"/>
          <p:cNvSpPr>
            <a:spLocks noGrp="1"/>
          </p:cNvSpPr>
          <p:nvPr>
            <p:ph idx="16"/>
          </p:nvPr>
        </p:nvSpPr>
        <p:spPr>
          <a:xfrm>
            <a:off x="9105580"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3"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GB"/>
              <a:t>Click to edit Master title style</a:t>
            </a:r>
            <a:endParaRPr lang="en-GB" dirty="0"/>
          </a:p>
        </p:txBody>
      </p:sp>
      <p:sp>
        <p:nvSpPr>
          <p:cNvPr id="17" name="Text Placeholder 2"/>
          <p:cNvSpPr>
            <a:spLocks noGrp="1"/>
          </p:cNvSpPr>
          <p:nvPr>
            <p:ph type="body" sz="quarter" idx="18"/>
          </p:nvPr>
        </p:nvSpPr>
        <p:spPr>
          <a:xfrm>
            <a:off x="357188" y="909635"/>
            <a:ext cx="11477331" cy="396875"/>
          </a:xfrm>
        </p:spPr>
        <p:txBody>
          <a:bodyPr/>
          <a:lstStyle>
            <a:lvl1pPr>
              <a:defRPr sz="1800"/>
            </a:lvl1pPr>
          </a:lstStyle>
          <a:p>
            <a:pPr lvl="0"/>
            <a:r>
              <a:rPr lang="en-GB"/>
              <a:t>Click to edit Master text styles</a:t>
            </a:r>
          </a:p>
        </p:txBody>
      </p:sp>
      <p:sp>
        <p:nvSpPr>
          <p:cNvPr id="1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8"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327980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GB"/>
              <a:t>Click to edit Master title style</a:t>
            </a:r>
            <a:endParaRPr lang="en-GB" dirty="0"/>
          </a:p>
        </p:txBody>
      </p:sp>
      <p:sp>
        <p:nvSpPr>
          <p:cNvPr id="9" name="Text Placeholder 2"/>
          <p:cNvSpPr>
            <a:spLocks noGrp="1"/>
          </p:cNvSpPr>
          <p:nvPr>
            <p:ph type="body" sz="quarter" idx="16"/>
          </p:nvPr>
        </p:nvSpPr>
        <p:spPr>
          <a:xfrm>
            <a:off x="357188" y="909635"/>
            <a:ext cx="11477331" cy="396875"/>
          </a:xfrm>
        </p:spPr>
        <p:txBody>
          <a:bodyPr/>
          <a:lstStyle>
            <a:lvl1pPr>
              <a:defRPr sz="1800"/>
            </a:lvl1pPr>
          </a:lstStyle>
          <a:p>
            <a:pPr lvl="0"/>
            <a:r>
              <a:rPr lang="en-GB"/>
              <a:t>Click to edit Master text styles</a:t>
            </a:r>
          </a:p>
        </p:txBody>
      </p:sp>
      <p:sp>
        <p:nvSpPr>
          <p:cNvPr id="8" name="Text Placeholder 17"/>
          <p:cNvSpPr>
            <a:spLocks noGrp="1"/>
          </p:cNvSpPr>
          <p:nvPr>
            <p:ph type="body" sz="quarter" idx="15"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170820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GB"/>
              <a:t>Click to edit Master title style</a:t>
            </a:r>
            <a:endParaRPr lang="en-GB" dirty="0"/>
          </a:p>
        </p:txBody>
      </p:sp>
      <p:sp>
        <p:nvSpPr>
          <p:cNvPr id="3"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cxnSp>
        <p:nvCxnSpPr>
          <p:cNvPr id="9" name="Straight Connector 8"/>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143000" y="-438330"/>
            <a:ext cx="13716000" cy="6744832"/>
            <a:chOff x="-1143000" y="-438330"/>
            <a:chExt cx="13716000" cy="6744832"/>
          </a:xfrm>
        </p:grpSpPr>
        <p:cxnSp>
          <p:nvCxnSpPr>
            <p:cNvPr id="12" name="Straight Connector 11"/>
            <p:cNvCxnSpPr/>
            <p:nvPr userDrawn="1"/>
          </p:nvCxnSpPr>
          <p:spPr>
            <a:xfrm>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56200" y="1138238"/>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747711" y="1075580"/>
              <a:ext cx="438671" cy="123111"/>
            </a:xfrm>
            <a:prstGeom prst="rect">
              <a:avLst/>
            </a:prstGeom>
            <a:noFill/>
          </p:spPr>
          <p:txBody>
            <a:bodyPr wrap="square" lIns="0" tIns="0" rIns="0" bIns="0" rtlCol="0">
              <a:spAutoFit/>
            </a:bodyPr>
            <a:lstStyle/>
            <a:p>
              <a:pPr algn="r"/>
              <a:r>
                <a:rPr lang="en-GB" sz="800" dirty="0">
                  <a:solidFill>
                    <a:schemeClr val="tx1"/>
                  </a:solidFill>
                </a:rPr>
                <a:t>3.16cm</a:t>
              </a:r>
            </a:p>
          </p:txBody>
        </p:sp>
        <p:cxnSp>
          <p:nvCxnSpPr>
            <p:cNvPr id="21" name="Straight Connector 20"/>
            <p:cNvCxnSpPr/>
            <p:nvPr userDrawn="1"/>
          </p:nvCxnSpPr>
          <p:spPr>
            <a:xfrm>
              <a:off x="-256200" y="2282296"/>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56200" y="2854325"/>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256200" y="3998383"/>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256200" y="4570412"/>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56200" y="5142441"/>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114935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212003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309071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406140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503208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600277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697345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794413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891482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988550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1085619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11049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1007727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9105543"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813381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71620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21863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424690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327518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230345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1331727"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4.75cm</a:t>
              </a:r>
            </a:p>
          </p:txBody>
        </p:sp>
        <p:sp>
          <p:nvSpPr>
            <p:cNvPr id="52" name="TextBox 51"/>
            <p:cNvSpPr txBox="1"/>
            <p:nvPr userDrawn="1"/>
          </p:nvSpPr>
          <p:spPr>
            <a:xfrm>
              <a:off x="-747711" y="2216732"/>
              <a:ext cx="438671" cy="123111"/>
            </a:xfrm>
            <a:prstGeom prst="rect">
              <a:avLst/>
            </a:prstGeom>
            <a:noFill/>
          </p:spPr>
          <p:txBody>
            <a:bodyPr wrap="square" lIns="0" tIns="0" rIns="0" bIns="0" rtlCol="0">
              <a:spAutoFit/>
            </a:bodyPr>
            <a:lstStyle/>
            <a:p>
              <a:pPr algn="r"/>
              <a:r>
                <a:rPr lang="en-GB" sz="800" dirty="0">
                  <a:solidFill>
                    <a:schemeClr val="tx1"/>
                  </a:solidFill>
                </a:rPr>
                <a:t>6.34cm</a:t>
              </a:r>
            </a:p>
          </p:txBody>
        </p:sp>
        <p:sp>
          <p:nvSpPr>
            <p:cNvPr id="53" name="TextBox 52"/>
            <p:cNvSpPr txBox="1"/>
            <p:nvPr userDrawn="1"/>
          </p:nvSpPr>
          <p:spPr>
            <a:xfrm>
              <a:off x="-747711" y="2787308"/>
              <a:ext cx="438671" cy="123111"/>
            </a:xfrm>
            <a:prstGeom prst="rect">
              <a:avLst/>
            </a:prstGeom>
            <a:noFill/>
          </p:spPr>
          <p:txBody>
            <a:bodyPr wrap="square" lIns="0" tIns="0" rIns="0" bIns="0" rtlCol="0">
              <a:spAutoFit/>
            </a:bodyPr>
            <a:lstStyle/>
            <a:p>
              <a:pPr algn="r"/>
              <a:r>
                <a:rPr lang="en-GB" sz="800" dirty="0">
                  <a:solidFill>
                    <a:schemeClr val="tx1"/>
                  </a:solidFill>
                </a:rPr>
                <a:t>7.93cm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9.52cm</a:t>
              </a:r>
            </a:p>
          </p:txBody>
        </p:sp>
        <p:sp>
          <p:nvSpPr>
            <p:cNvPr id="55" name="TextBox 54"/>
            <p:cNvSpPr txBox="1"/>
            <p:nvPr userDrawn="1"/>
          </p:nvSpPr>
          <p:spPr>
            <a:xfrm>
              <a:off x="-747711" y="3928460"/>
              <a:ext cx="438671" cy="123111"/>
            </a:xfrm>
            <a:prstGeom prst="rect">
              <a:avLst/>
            </a:prstGeom>
            <a:noFill/>
          </p:spPr>
          <p:txBody>
            <a:bodyPr wrap="square" lIns="0" tIns="0" rIns="0" bIns="0" rtlCol="0">
              <a:spAutoFit/>
            </a:bodyPr>
            <a:lstStyle/>
            <a:p>
              <a:pPr algn="r"/>
              <a:r>
                <a:rPr lang="en-GB" sz="800" dirty="0">
                  <a:solidFill>
                    <a:schemeClr val="tx1"/>
                  </a:solidFill>
                </a:rPr>
                <a:t>11.11cm</a:t>
              </a:r>
            </a:p>
          </p:txBody>
        </p:sp>
        <p:sp>
          <p:nvSpPr>
            <p:cNvPr id="56" name="TextBox 55"/>
            <p:cNvSpPr txBox="1"/>
            <p:nvPr userDrawn="1"/>
          </p:nvSpPr>
          <p:spPr>
            <a:xfrm>
              <a:off x="-747711" y="4499036"/>
              <a:ext cx="438671" cy="123111"/>
            </a:xfrm>
            <a:prstGeom prst="rect">
              <a:avLst/>
            </a:prstGeom>
            <a:noFill/>
          </p:spPr>
          <p:txBody>
            <a:bodyPr wrap="square" lIns="0" tIns="0" rIns="0" bIns="0" rtlCol="0">
              <a:spAutoFit/>
            </a:bodyPr>
            <a:lstStyle/>
            <a:p>
              <a:pPr algn="r"/>
              <a:r>
                <a:rPr lang="en-GB" sz="800" dirty="0">
                  <a:solidFill>
                    <a:schemeClr val="tx1"/>
                  </a:solidFill>
                </a:rPr>
                <a:t>12.70cm</a:t>
              </a:r>
            </a:p>
          </p:txBody>
        </p:sp>
        <p:sp>
          <p:nvSpPr>
            <p:cNvPr id="57" name="TextBox 56"/>
            <p:cNvSpPr txBox="1"/>
            <p:nvPr userDrawn="1"/>
          </p:nvSpPr>
          <p:spPr>
            <a:xfrm>
              <a:off x="-747711" y="5069612"/>
              <a:ext cx="438671" cy="123111"/>
            </a:xfrm>
            <a:prstGeom prst="rect">
              <a:avLst/>
            </a:prstGeom>
            <a:noFill/>
          </p:spPr>
          <p:txBody>
            <a:bodyPr wrap="square" lIns="0" tIns="0" rIns="0" bIns="0" rtlCol="0">
              <a:spAutoFit/>
            </a:bodyPr>
            <a:lstStyle/>
            <a:p>
              <a:pPr algn="r"/>
              <a:r>
                <a:rPr lang="en-GB" sz="800" dirty="0">
                  <a:solidFill>
                    <a:schemeClr val="tx1"/>
                  </a:solidFill>
                </a:rPr>
                <a:t>14.29cm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15.87cm</a:t>
              </a:r>
            </a:p>
          </p:txBody>
        </p:sp>
        <p:sp>
          <p:nvSpPr>
            <p:cNvPr id="59" name="TextBox 58"/>
            <p:cNvSpPr txBox="1"/>
            <p:nvPr userDrawn="1"/>
          </p:nvSpPr>
          <p:spPr>
            <a:xfrm>
              <a:off x="-747711" y="6060280"/>
              <a:ext cx="438671" cy="123111"/>
            </a:xfrm>
            <a:prstGeom prst="rect">
              <a:avLst/>
            </a:prstGeom>
            <a:noFill/>
          </p:spPr>
          <p:txBody>
            <a:bodyPr wrap="square" lIns="0" tIns="0" rIns="0" bIns="0" rtlCol="0">
              <a:spAutoFit/>
            </a:bodyPr>
            <a:lstStyle/>
            <a:p>
              <a:pPr algn="r"/>
              <a:r>
                <a:rPr lang="en-GB" sz="800" dirty="0">
                  <a:solidFill>
                    <a:schemeClr val="tx1"/>
                  </a:solidFill>
                </a:rPr>
                <a:t>17.00cm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1.00cm</a:t>
              </a:r>
            </a:p>
          </p:txBody>
        </p:sp>
        <p:sp>
          <p:nvSpPr>
            <p:cNvPr id="61" name="TextBox 60"/>
            <p:cNvSpPr txBox="1"/>
            <p:nvPr userDrawn="1"/>
          </p:nvSpPr>
          <p:spPr>
            <a:xfrm>
              <a:off x="1276838" y="-437436"/>
              <a:ext cx="438671" cy="123111"/>
            </a:xfrm>
            <a:prstGeom prst="rect">
              <a:avLst/>
            </a:prstGeom>
            <a:noFill/>
          </p:spPr>
          <p:txBody>
            <a:bodyPr wrap="square" lIns="0" tIns="0" rIns="0" bIns="0" rtlCol="0">
              <a:spAutoFit/>
            </a:bodyPr>
            <a:lstStyle/>
            <a:p>
              <a:pPr algn="l"/>
              <a:r>
                <a:rPr lang="en-GB" sz="800" dirty="0">
                  <a:solidFill>
                    <a:schemeClr val="tx1"/>
                  </a:solidFill>
                </a:rPr>
                <a:t>3.70cm</a:t>
              </a:r>
            </a:p>
          </p:txBody>
        </p:sp>
        <p:sp>
          <p:nvSpPr>
            <p:cNvPr id="62" name="TextBox 61"/>
            <p:cNvSpPr txBox="1"/>
            <p:nvPr userDrawn="1"/>
          </p:nvSpPr>
          <p:spPr>
            <a:xfrm>
              <a:off x="2248876" y="-437436"/>
              <a:ext cx="438671" cy="123111"/>
            </a:xfrm>
            <a:prstGeom prst="rect">
              <a:avLst/>
            </a:prstGeom>
            <a:noFill/>
          </p:spPr>
          <p:txBody>
            <a:bodyPr wrap="square" lIns="0" tIns="0" rIns="0" bIns="0" rtlCol="0">
              <a:spAutoFit/>
            </a:bodyPr>
            <a:lstStyle/>
            <a:p>
              <a:pPr algn="l"/>
              <a:r>
                <a:rPr lang="en-GB" sz="800" dirty="0">
                  <a:solidFill>
                    <a:schemeClr val="tx1"/>
                  </a:solidFill>
                </a:rPr>
                <a:t>6.40cm</a:t>
              </a:r>
            </a:p>
          </p:txBody>
        </p:sp>
        <p:sp>
          <p:nvSpPr>
            <p:cNvPr id="63" name="TextBox 62"/>
            <p:cNvSpPr txBox="1"/>
            <p:nvPr userDrawn="1"/>
          </p:nvSpPr>
          <p:spPr>
            <a:xfrm>
              <a:off x="3220914" y="-437436"/>
              <a:ext cx="438671" cy="123111"/>
            </a:xfrm>
            <a:prstGeom prst="rect">
              <a:avLst/>
            </a:prstGeom>
            <a:noFill/>
          </p:spPr>
          <p:txBody>
            <a:bodyPr wrap="square" lIns="0" tIns="0" rIns="0" bIns="0" rtlCol="0">
              <a:spAutoFit/>
            </a:bodyPr>
            <a:lstStyle/>
            <a:p>
              <a:pPr algn="l"/>
              <a:r>
                <a:rPr lang="en-GB" sz="800" dirty="0">
                  <a:solidFill>
                    <a:schemeClr val="tx1"/>
                  </a:solidFill>
                </a:rPr>
                <a:t>9.10cm</a:t>
              </a:r>
            </a:p>
          </p:txBody>
        </p:sp>
        <p:sp>
          <p:nvSpPr>
            <p:cNvPr id="64" name="TextBox 63"/>
            <p:cNvSpPr txBox="1"/>
            <p:nvPr userDrawn="1"/>
          </p:nvSpPr>
          <p:spPr>
            <a:xfrm>
              <a:off x="4192952" y="-437436"/>
              <a:ext cx="438671" cy="123111"/>
            </a:xfrm>
            <a:prstGeom prst="rect">
              <a:avLst/>
            </a:prstGeom>
            <a:noFill/>
          </p:spPr>
          <p:txBody>
            <a:bodyPr wrap="square" lIns="0" tIns="0" rIns="0" bIns="0" rtlCol="0">
              <a:spAutoFit/>
            </a:bodyPr>
            <a:lstStyle/>
            <a:p>
              <a:pPr algn="l"/>
              <a:r>
                <a:rPr lang="en-GB" sz="800" dirty="0">
                  <a:solidFill>
                    <a:schemeClr val="tx1"/>
                  </a:solidFill>
                </a:rPr>
                <a:t>11.80cm</a:t>
              </a:r>
            </a:p>
          </p:txBody>
        </p:sp>
        <p:sp>
          <p:nvSpPr>
            <p:cNvPr id="65" name="TextBox 64"/>
            <p:cNvSpPr txBox="1"/>
            <p:nvPr userDrawn="1"/>
          </p:nvSpPr>
          <p:spPr>
            <a:xfrm>
              <a:off x="5164990" y="-437436"/>
              <a:ext cx="438671" cy="123111"/>
            </a:xfrm>
            <a:prstGeom prst="rect">
              <a:avLst/>
            </a:prstGeom>
            <a:noFill/>
          </p:spPr>
          <p:txBody>
            <a:bodyPr wrap="square" lIns="0" tIns="0" rIns="0" bIns="0" rtlCol="0">
              <a:spAutoFit/>
            </a:bodyPr>
            <a:lstStyle/>
            <a:p>
              <a:pPr algn="l"/>
              <a:r>
                <a:rPr lang="en-GB" sz="800" dirty="0">
                  <a:solidFill>
                    <a:schemeClr val="tx1"/>
                  </a:solidFill>
                </a:rPr>
                <a:t>14.50cm</a:t>
              </a:r>
            </a:p>
          </p:txBody>
        </p:sp>
        <p:sp>
          <p:nvSpPr>
            <p:cNvPr id="66" name="TextBox 65"/>
            <p:cNvSpPr txBox="1"/>
            <p:nvPr userDrawn="1"/>
          </p:nvSpPr>
          <p:spPr>
            <a:xfrm>
              <a:off x="6137028" y="-437436"/>
              <a:ext cx="438671" cy="123111"/>
            </a:xfrm>
            <a:prstGeom prst="rect">
              <a:avLst/>
            </a:prstGeom>
            <a:noFill/>
          </p:spPr>
          <p:txBody>
            <a:bodyPr wrap="square" lIns="0" tIns="0" rIns="0" bIns="0" rtlCol="0">
              <a:spAutoFit/>
            </a:bodyPr>
            <a:lstStyle/>
            <a:p>
              <a:pPr algn="l"/>
              <a:r>
                <a:rPr lang="en-GB" sz="800" dirty="0">
                  <a:solidFill>
                    <a:schemeClr val="tx1"/>
                  </a:solidFill>
                </a:rPr>
                <a:t>17.20cm</a:t>
              </a:r>
            </a:p>
          </p:txBody>
        </p:sp>
        <p:sp>
          <p:nvSpPr>
            <p:cNvPr id="67" name="TextBox 66"/>
            <p:cNvSpPr txBox="1"/>
            <p:nvPr userDrawn="1"/>
          </p:nvSpPr>
          <p:spPr>
            <a:xfrm>
              <a:off x="7109066" y="-437436"/>
              <a:ext cx="438671" cy="123111"/>
            </a:xfrm>
            <a:prstGeom prst="rect">
              <a:avLst/>
            </a:prstGeom>
            <a:noFill/>
          </p:spPr>
          <p:txBody>
            <a:bodyPr wrap="square" lIns="0" tIns="0" rIns="0" bIns="0" rtlCol="0">
              <a:spAutoFit/>
            </a:bodyPr>
            <a:lstStyle/>
            <a:p>
              <a:pPr algn="l"/>
              <a:r>
                <a:rPr lang="en-GB" sz="800" dirty="0">
                  <a:solidFill>
                    <a:schemeClr val="tx1"/>
                  </a:solidFill>
                </a:rPr>
                <a:t>9.90cm</a:t>
              </a:r>
            </a:p>
          </p:txBody>
        </p:sp>
        <p:sp>
          <p:nvSpPr>
            <p:cNvPr id="68" name="TextBox 67"/>
            <p:cNvSpPr txBox="1"/>
            <p:nvPr userDrawn="1"/>
          </p:nvSpPr>
          <p:spPr>
            <a:xfrm>
              <a:off x="8081104" y="-437436"/>
              <a:ext cx="438671" cy="123111"/>
            </a:xfrm>
            <a:prstGeom prst="rect">
              <a:avLst/>
            </a:prstGeom>
            <a:noFill/>
          </p:spPr>
          <p:txBody>
            <a:bodyPr wrap="square" lIns="0" tIns="0" rIns="0" bIns="0" rtlCol="0">
              <a:spAutoFit/>
            </a:bodyPr>
            <a:lstStyle/>
            <a:p>
              <a:pPr algn="l"/>
              <a:r>
                <a:rPr lang="en-GB" sz="800" dirty="0">
                  <a:solidFill>
                    <a:schemeClr val="tx1"/>
                  </a:solidFill>
                </a:rPr>
                <a:t>22.60cm</a:t>
              </a:r>
            </a:p>
          </p:txBody>
        </p:sp>
        <p:sp>
          <p:nvSpPr>
            <p:cNvPr id="69" name="TextBox 68"/>
            <p:cNvSpPr txBox="1"/>
            <p:nvPr userDrawn="1"/>
          </p:nvSpPr>
          <p:spPr>
            <a:xfrm>
              <a:off x="9053142" y="-437436"/>
              <a:ext cx="438671" cy="123111"/>
            </a:xfrm>
            <a:prstGeom prst="rect">
              <a:avLst/>
            </a:prstGeom>
            <a:noFill/>
          </p:spPr>
          <p:txBody>
            <a:bodyPr wrap="square" lIns="0" tIns="0" rIns="0" bIns="0" rtlCol="0">
              <a:spAutoFit/>
            </a:bodyPr>
            <a:lstStyle/>
            <a:p>
              <a:pPr algn="l"/>
              <a:r>
                <a:rPr lang="en-GB" sz="800" dirty="0">
                  <a:solidFill>
                    <a:schemeClr val="tx1"/>
                  </a:solidFill>
                </a:rPr>
                <a:t>25.30cm</a:t>
              </a:r>
            </a:p>
          </p:txBody>
        </p:sp>
        <p:sp>
          <p:nvSpPr>
            <p:cNvPr id="70" name="TextBox 69"/>
            <p:cNvSpPr txBox="1"/>
            <p:nvPr userDrawn="1"/>
          </p:nvSpPr>
          <p:spPr>
            <a:xfrm>
              <a:off x="10025180" y="-437436"/>
              <a:ext cx="438671" cy="123111"/>
            </a:xfrm>
            <a:prstGeom prst="rect">
              <a:avLst/>
            </a:prstGeom>
            <a:noFill/>
          </p:spPr>
          <p:txBody>
            <a:bodyPr wrap="square" lIns="0" tIns="0" rIns="0" bIns="0" rtlCol="0">
              <a:spAutoFit/>
            </a:bodyPr>
            <a:lstStyle/>
            <a:p>
              <a:pPr algn="l"/>
              <a:r>
                <a:rPr lang="en-GB" sz="800" dirty="0">
                  <a:solidFill>
                    <a:schemeClr val="tx1"/>
                  </a:solidFill>
                </a:rPr>
                <a:t>27.99cm</a:t>
              </a:r>
            </a:p>
          </p:txBody>
        </p:sp>
        <p:sp>
          <p:nvSpPr>
            <p:cNvPr id="71" name="TextBox 70"/>
            <p:cNvSpPr txBox="1"/>
            <p:nvPr userDrawn="1"/>
          </p:nvSpPr>
          <p:spPr>
            <a:xfrm>
              <a:off x="10997215" y="-437436"/>
              <a:ext cx="438671" cy="123111"/>
            </a:xfrm>
            <a:prstGeom prst="rect">
              <a:avLst/>
            </a:prstGeom>
            <a:noFill/>
          </p:spPr>
          <p:txBody>
            <a:bodyPr wrap="square" lIns="0" tIns="0" rIns="0" bIns="0" rtlCol="0">
              <a:spAutoFit/>
            </a:bodyPr>
            <a:lstStyle/>
            <a:p>
              <a:pPr algn="l"/>
              <a:r>
                <a:rPr lang="en-GB" sz="800" dirty="0">
                  <a:solidFill>
                    <a:schemeClr val="tx1"/>
                  </a:solidFill>
                </a:rPr>
                <a:t>30.69cm</a:t>
              </a:r>
            </a:p>
          </p:txBody>
        </p:sp>
        <p:sp>
          <p:nvSpPr>
            <p:cNvPr id="72" name="TextBox 71"/>
            <p:cNvSpPr txBox="1"/>
            <p:nvPr userDrawn="1"/>
          </p:nvSpPr>
          <p:spPr>
            <a:xfrm>
              <a:off x="11461750" y="-437436"/>
              <a:ext cx="438671" cy="123111"/>
            </a:xfrm>
            <a:prstGeom prst="rect">
              <a:avLst/>
            </a:prstGeom>
            <a:noFill/>
          </p:spPr>
          <p:txBody>
            <a:bodyPr wrap="square" lIns="0" tIns="0" rIns="0" bIns="0" rtlCol="0">
              <a:spAutoFit/>
            </a:bodyPr>
            <a:lstStyle/>
            <a:p>
              <a:pPr algn="r"/>
              <a:r>
                <a:rPr lang="en-GB" sz="800" dirty="0">
                  <a:solidFill>
                    <a:schemeClr val="tx1"/>
                  </a:solidFill>
                </a:rPr>
                <a:t>32.85cm</a:t>
              </a:r>
            </a:p>
          </p:txBody>
        </p:sp>
        <p:sp>
          <p:nvSpPr>
            <p:cNvPr id="74" name="TextBox 73"/>
            <p:cNvSpPr txBox="1"/>
            <p:nvPr userDrawn="1"/>
          </p:nvSpPr>
          <p:spPr>
            <a:xfrm>
              <a:off x="10490780" y="-437436"/>
              <a:ext cx="438671" cy="123111"/>
            </a:xfrm>
            <a:prstGeom prst="rect">
              <a:avLst/>
            </a:prstGeom>
            <a:noFill/>
          </p:spPr>
          <p:txBody>
            <a:bodyPr wrap="square" lIns="0" tIns="0" rIns="0" bIns="0" rtlCol="0">
              <a:spAutoFit/>
            </a:bodyPr>
            <a:lstStyle/>
            <a:p>
              <a:pPr algn="r"/>
              <a:r>
                <a:rPr lang="en-GB" sz="800" dirty="0">
                  <a:solidFill>
                    <a:schemeClr val="tx1"/>
                  </a:solidFill>
                </a:rPr>
                <a:t>30.16cm</a:t>
              </a:r>
            </a:p>
          </p:txBody>
        </p:sp>
        <p:sp>
          <p:nvSpPr>
            <p:cNvPr id="75" name="TextBox 74"/>
            <p:cNvSpPr txBox="1"/>
            <p:nvPr userDrawn="1"/>
          </p:nvSpPr>
          <p:spPr>
            <a:xfrm>
              <a:off x="9519807" y="-437436"/>
              <a:ext cx="438671" cy="123111"/>
            </a:xfrm>
            <a:prstGeom prst="rect">
              <a:avLst/>
            </a:prstGeom>
            <a:noFill/>
          </p:spPr>
          <p:txBody>
            <a:bodyPr wrap="square" lIns="0" tIns="0" rIns="0" bIns="0" rtlCol="0">
              <a:spAutoFit/>
            </a:bodyPr>
            <a:lstStyle/>
            <a:p>
              <a:pPr algn="r"/>
              <a:r>
                <a:rPr lang="en-GB" sz="800" dirty="0">
                  <a:solidFill>
                    <a:schemeClr val="tx1"/>
                  </a:solidFill>
                </a:rPr>
                <a:t>27.46cm</a:t>
              </a:r>
            </a:p>
          </p:txBody>
        </p:sp>
        <p:sp>
          <p:nvSpPr>
            <p:cNvPr id="76" name="TextBox 75"/>
            <p:cNvSpPr txBox="1"/>
            <p:nvPr userDrawn="1"/>
          </p:nvSpPr>
          <p:spPr>
            <a:xfrm>
              <a:off x="8548834" y="-437436"/>
              <a:ext cx="438671" cy="123111"/>
            </a:xfrm>
            <a:prstGeom prst="rect">
              <a:avLst/>
            </a:prstGeom>
            <a:noFill/>
          </p:spPr>
          <p:txBody>
            <a:bodyPr wrap="square" lIns="0" tIns="0" rIns="0" bIns="0" rtlCol="0">
              <a:spAutoFit/>
            </a:bodyPr>
            <a:lstStyle/>
            <a:p>
              <a:pPr algn="r"/>
              <a:r>
                <a:rPr lang="en-GB" sz="800" dirty="0">
                  <a:solidFill>
                    <a:schemeClr val="tx1"/>
                  </a:solidFill>
                </a:rPr>
                <a:t>24.76cm</a:t>
              </a:r>
            </a:p>
          </p:txBody>
        </p:sp>
        <p:sp>
          <p:nvSpPr>
            <p:cNvPr id="77" name="TextBox 76"/>
            <p:cNvSpPr txBox="1"/>
            <p:nvPr userDrawn="1"/>
          </p:nvSpPr>
          <p:spPr>
            <a:xfrm>
              <a:off x="7577861" y="-437436"/>
              <a:ext cx="438671" cy="123111"/>
            </a:xfrm>
            <a:prstGeom prst="rect">
              <a:avLst/>
            </a:prstGeom>
            <a:noFill/>
          </p:spPr>
          <p:txBody>
            <a:bodyPr wrap="square" lIns="0" tIns="0" rIns="0" bIns="0" rtlCol="0">
              <a:spAutoFit/>
            </a:bodyPr>
            <a:lstStyle/>
            <a:p>
              <a:pPr algn="r"/>
              <a:r>
                <a:rPr lang="en-GB" sz="800" dirty="0">
                  <a:solidFill>
                    <a:schemeClr val="tx1"/>
                  </a:solidFill>
                </a:rPr>
                <a:t>22.07cm</a:t>
              </a:r>
            </a:p>
          </p:txBody>
        </p:sp>
        <p:sp>
          <p:nvSpPr>
            <p:cNvPr id="78" name="TextBox 77"/>
            <p:cNvSpPr txBox="1"/>
            <p:nvPr userDrawn="1"/>
          </p:nvSpPr>
          <p:spPr>
            <a:xfrm>
              <a:off x="6606888" y="-437436"/>
              <a:ext cx="438671" cy="123111"/>
            </a:xfrm>
            <a:prstGeom prst="rect">
              <a:avLst/>
            </a:prstGeom>
            <a:noFill/>
          </p:spPr>
          <p:txBody>
            <a:bodyPr wrap="square" lIns="0" tIns="0" rIns="0" bIns="0" rtlCol="0">
              <a:spAutoFit/>
            </a:bodyPr>
            <a:lstStyle/>
            <a:p>
              <a:pPr algn="r"/>
              <a:r>
                <a:rPr lang="en-GB" sz="800" dirty="0">
                  <a:solidFill>
                    <a:schemeClr val="tx1"/>
                  </a:solidFill>
                </a:rPr>
                <a:t>19.37cm</a:t>
              </a:r>
            </a:p>
          </p:txBody>
        </p:sp>
        <p:sp>
          <p:nvSpPr>
            <p:cNvPr id="79" name="TextBox 78"/>
            <p:cNvSpPr txBox="1"/>
            <p:nvPr userDrawn="1"/>
          </p:nvSpPr>
          <p:spPr>
            <a:xfrm>
              <a:off x="5635915" y="-437436"/>
              <a:ext cx="438671" cy="123111"/>
            </a:xfrm>
            <a:prstGeom prst="rect">
              <a:avLst/>
            </a:prstGeom>
            <a:noFill/>
          </p:spPr>
          <p:txBody>
            <a:bodyPr wrap="square" lIns="0" tIns="0" rIns="0" bIns="0" rtlCol="0">
              <a:spAutoFit/>
            </a:bodyPr>
            <a:lstStyle/>
            <a:p>
              <a:pPr algn="r"/>
              <a:r>
                <a:rPr lang="en-GB" sz="800" dirty="0">
                  <a:solidFill>
                    <a:schemeClr val="tx1"/>
                  </a:solidFill>
                </a:rPr>
                <a:t>16.67cm</a:t>
              </a:r>
            </a:p>
          </p:txBody>
        </p:sp>
        <p:sp>
          <p:nvSpPr>
            <p:cNvPr id="80" name="TextBox 79"/>
            <p:cNvSpPr txBox="1"/>
            <p:nvPr userDrawn="1"/>
          </p:nvSpPr>
          <p:spPr>
            <a:xfrm>
              <a:off x="4664942" y="-437436"/>
              <a:ext cx="438671" cy="123111"/>
            </a:xfrm>
            <a:prstGeom prst="rect">
              <a:avLst/>
            </a:prstGeom>
            <a:noFill/>
          </p:spPr>
          <p:txBody>
            <a:bodyPr wrap="square" lIns="0" tIns="0" rIns="0" bIns="0" rtlCol="0">
              <a:spAutoFit/>
            </a:bodyPr>
            <a:lstStyle/>
            <a:p>
              <a:pPr algn="r"/>
              <a:r>
                <a:rPr lang="en-GB" sz="800" dirty="0">
                  <a:solidFill>
                    <a:schemeClr val="tx1"/>
                  </a:solidFill>
                </a:rPr>
                <a:t>13.98cm</a:t>
              </a:r>
            </a:p>
          </p:txBody>
        </p:sp>
        <p:sp>
          <p:nvSpPr>
            <p:cNvPr id="81" name="TextBox 80"/>
            <p:cNvSpPr txBox="1"/>
            <p:nvPr userDrawn="1"/>
          </p:nvSpPr>
          <p:spPr>
            <a:xfrm>
              <a:off x="3693969" y="-437436"/>
              <a:ext cx="438671" cy="123111"/>
            </a:xfrm>
            <a:prstGeom prst="rect">
              <a:avLst/>
            </a:prstGeom>
            <a:noFill/>
          </p:spPr>
          <p:txBody>
            <a:bodyPr wrap="square" lIns="0" tIns="0" rIns="0" bIns="0" rtlCol="0">
              <a:spAutoFit/>
            </a:bodyPr>
            <a:lstStyle/>
            <a:p>
              <a:pPr algn="r"/>
              <a:r>
                <a:rPr lang="en-GB" sz="800" dirty="0">
                  <a:solidFill>
                    <a:schemeClr val="tx1"/>
                  </a:solidFill>
                </a:rPr>
                <a:t>11.28cm</a:t>
              </a:r>
            </a:p>
          </p:txBody>
        </p:sp>
        <p:sp>
          <p:nvSpPr>
            <p:cNvPr id="82" name="TextBox 81"/>
            <p:cNvSpPr txBox="1"/>
            <p:nvPr userDrawn="1"/>
          </p:nvSpPr>
          <p:spPr>
            <a:xfrm>
              <a:off x="2722996" y="-437436"/>
              <a:ext cx="438671" cy="123111"/>
            </a:xfrm>
            <a:prstGeom prst="rect">
              <a:avLst/>
            </a:prstGeom>
            <a:noFill/>
          </p:spPr>
          <p:txBody>
            <a:bodyPr wrap="square" lIns="0" tIns="0" rIns="0" bIns="0" rtlCol="0">
              <a:spAutoFit/>
            </a:bodyPr>
            <a:lstStyle/>
            <a:p>
              <a:pPr algn="r"/>
              <a:r>
                <a:rPr lang="en-GB" sz="800" dirty="0">
                  <a:solidFill>
                    <a:schemeClr val="tx1"/>
                  </a:solidFill>
                </a:rPr>
                <a:t>8.59cm</a:t>
              </a:r>
            </a:p>
          </p:txBody>
        </p:sp>
        <p:sp>
          <p:nvSpPr>
            <p:cNvPr id="83" name="TextBox 82"/>
            <p:cNvSpPr txBox="1"/>
            <p:nvPr userDrawn="1"/>
          </p:nvSpPr>
          <p:spPr>
            <a:xfrm>
              <a:off x="1752023" y="-437436"/>
              <a:ext cx="438671" cy="123111"/>
            </a:xfrm>
            <a:prstGeom prst="rect">
              <a:avLst/>
            </a:prstGeom>
            <a:noFill/>
          </p:spPr>
          <p:txBody>
            <a:bodyPr wrap="square" lIns="0" tIns="0" rIns="0" bIns="0" rtlCol="0">
              <a:spAutoFit/>
            </a:bodyPr>
            <a:lstStyle/>
            <a:p>
              <a:pPr algn="r"/>
              <a:r>
                <a:rPr lang="en-GB" sz="800" dirty="0">
                  <a:solidFill>
                    <a:schemeClr val="tx1"/>
                  </a:solidFill>
                </a:rPr>
                <a:t>5.89cm</a:t>
              </a:r>
            </a:p>
          </p:txBody>
        </p:sp>
        <p:sp>
          <p:nvSpPr>
            <p:cNvPr id="84" name="TextBox 83"/>
            <p:cNvSpPr txBox="1"/>
            <p:nvPr userDrawn="1"/>
          </p:nvSpPr>
          <p:spPr>
            <a:xfrm>
              <a:off x="781050" y="-437436"/>
              <a:ext cx="438671" cy="123111"/>
            </a:xfrm>
            <a:prstGeom prst="rect">
              <a:avLst/>
            </a:prstGeom>
            <a:noFill/>
          </p:spPr>
          <p:txBody>
            <a:bodyPr wrap="square" lIns="0" tIns="0" rIns="0" bIns="0" rtlCol="0">
              <a:spAutoFit/>
            </a:bodyPr>
            <a:lstStyle/>
            <a:p>
              <a:pPr algn="r"/>
              <a:r>
                <a:rPr lang="en-GB" sz="800" dirty="0">
                  <a:solidFill>
                    <a:schemeClr val="tx1"/>
                  </a:solidFill>
                </a:rPr>
                <a:t>3.19cm</a:t>
              </a:r>
            </a:p>
          </p:txBody>
        </p:sp>
        <p:cxnSp>
          <p:nvCxnSpPr>
            <p:cNvPr id="5" name="Straight Connector 4"/>
            <p:cNvCxnSpPr/>
            <p:nvPr userDrawn="1"/>
          </p:nvCxnSpPr>
          <p:spPr>
            <a:xfrm>
              <a:off x="360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6183391"/>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7" name="TextBox 86"/>
            <p:cNvSpPr txBox="1"/>
            <p:nvPr userDrawn="1"/>
          </p:nvSpPr>
          <p:spPr>
            <a:xfrm>
              <a:off x="-1143000" y="1198691"/>
              <a:ext cx="833960" cy="123111"/>
            </a:xfrm>
            <a:prstGeom prst="rect">
              <a:avLst/>
            </a:prstGeom>
            <a:noFill/>
          </p:spPr>
          <p:txBody>
            <a:bodyPr wrap="square" lIns="0" tIns="0" rIns="0" bIns="0" rtlCol="0">
              <a:spAutoFit/>
            </a:bodyPr>
            <a:lstStyle/>
            <a:p>
              <a:pPr algn="r"/>
              <a:r>
                <a:rPr lang="en-GB" sz="800" dirty="0">
                  <a:solidFill>
                    <a:schemeClr val="tx1"/>
                  </a:solidFill>
                </a:rPr>
                <a:t>Heading Baseline</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933758"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grpSp>
      <p:pic>
        <p:nvPicPr>
          <p:cNvPr id="90" name="Picture 89" descr="logo-04.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97773" y="6330950"/>
            <a:ext cx="4329415" cy="324431"/>
          </a:xfrm>
          <a:prstGeom prst="rect">
            <a:avLst/>
          </a:prstGeom>
        </p:spPr>
      </p:pic>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683" r:id="rId1"/>
    <p:sldLayoutId id="2147483727" r:id="rId2"/>
    <p:sldLayoutId id="2147483697" r:id="rId3"/>
    <p:sldLayoutId id="2147483730" r:id="rId4"/>
    <p:sldLayoutId id="2147483668" r:id="rId5"/>
    <p:sldLayoutId id="2147483659" r:id="rId6"/>
    <p:sldLayoutId id="2147483721" r:id="rId7"/>
    <p:sldLayoutId id="2147483722" r:id="rId8"/>
    <p:sldLayoutId id="2147483726" r:id="rId9"/>
    <p:sldLayoutId id="2147483725" r:id="rId10"/>
    <p:sldLayoutId id="2147483649" r:id="rId11"/>
    <p:sldLayoutId id="2147483728" r:id="rId12"/>
    <p:sldLayoutId id="2147483696" r:id="rId13"/>
    <p:sldLayoutId id="2147483731" r:id="rId14"/>
    <p:sldLayoutId id="2147483732"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7" userDrawn="1">
          <p15:clr>
            <a:srgbClr val="A4A3A4"/>
          </p15:clr>
        </p15:guide>
        <p15:guide id="2" orient="horz" pos="2159" userDrawn="1">
          <p15:clr>
            <a:srgbClr val="A4A3A4"/>
          </p15:clr>
        </p15:guide>
        <p15:guide id="3" pos="725" userDrawn="1">
          <p15:clr>
            <a:srgbClr val="A4A3A4"/>
          </p15:clr>
        </p15:guide>
        <p15:guide id="4" pos="842" userDrawn="1">
          <p15:clr>
            <a:srgbClr val="A4A3A4"/>
          </p15:clr>
        </p15:guide>
        <p15:guide id="5" pos="1335" userDrawn="1">
          <p15:clr>
            <a:srgbClr val="A4A3A4"/>
          </p15:clr>
        </p15:guide>
        <p15:guide id="6" pos="1454" userDrawn="1">
          <p15:clr>
            <a:srgbClr val="A4A3A4"/>
          </p15:clr>
        </p15:guide>
        <p15:guide id="7" pos="1947" userDrawn="1">
          <p15:clr>
            <a:srgbClr val="A4A3A4"/>
          </p15:clr>
        </p15:guide>
        <p15:guide id="8" pos="2064" userDrawn="1">
          <p15:clr>
            <a:srgbClr val="A4A3A4"/>
          </p15:clr>
        </p15:guide>
        <p15:guide id="9" pos="2558" userDrawn="1">
          <p15:clr>
            <a:srgbClr val="A4A3A4"/>
          </p15:clr>
        </p15:guide>
        <p15:guide id="10" pos="2678" userDrawn="1">
          <p15:clr>
            <a:srgbClr val="A4A3A4"/>
          </p15:clr>
        </p15:guide>
        <p15:guide id="11" pos="3170" userDrawn="1">
          <p15:clr>
            <a:srgbClr val="A4A3A4"/>
          </p15:clr>
        </p15:guide>
        <p15:guide id="12" pos="3288" userDrawn="1">
          <p15:clr>
            <a:srgbClr val="A4A3A4"/>
          </p15:clr>
        </p15:guide>
        <p15:guide id="13" pos="3780" userDrawn="1">
          <p15:clr>
            <a:srgbClr val="A4A3A4"/>
          </p15:clr>
        </p15:guide>
        <p15:guide id="14" pos="3900" userDrawn="1">
          <p15:clr>
            <a:srgbClr val="A4A3A4"/>
          </p15:clr>
        </p15:guide>
        <p15:guide id="15" pos="4392" userDrawn="1">
          <p15:clr>
            <a:srgbClr val="A4A3A4"/>
          </p15:clr>
        </p15:guide>
        <p15:guide id="16" pos="4512" userDrawn="1">
          <p15:clr>
            <a:srgbClr val="A4A3A4"/>
          </p15:clr>
        </p15:guide>
        <p15:guide id="17" pos="5124" userDrawn="1">
          <p15:clr>
            <a:srgbClr val="A4A3A4"/>
          </p15:clr>
        </p15:guide>
        <p15:guide id="18" pos="5004" userDrawn="1">
          <p15:clr>
            <a:srgbClr val="A4A3A4"/>
          </p15:clr>
        </p15:guide>
        <p15:guide id="19" pos="5616" userDrawn="1">
          <p15:clr>
            <a:srgbClr val="A4A3A4"/>
          </p15:clr>
        </p15:guide>
        <p15:guide id="20" pos="5736" userDrawn="1">
          <p15:clr>
            <a:srgbClr val="A4A3A4"/>
          </p15:clr>
        </p15:guide>
        <p15:guide id="21" pos="6227" userDrawn="1">
          <p15:clr>
            <a:srgbClr val="A4A3A4"/>
          </p15:clr>
        </p15:guide>
        <p15:guide id="22" pos="6348" userDrawn="1">
          <p15:clr>
            <a:srgbClr val="A4A3A4"/>
          </p15:clr>
        </p15:guide>
        <p15:guide id="23" pos="6839" userDrawn="1">
          <p15:clr>
            <a:srgbClr val="A4A3A4"/>
          </p15:clr>
        </p15:guide>
        <p15:guide id="24" pos="6960" userDrawn="1">
          <p15:clr>
            <a:srgbClr val="A4A3A4"/>
          </p15:clr>
        </p15:guide>
        <p15:guide id="25" pos="7451" userDrawn="1">
          <p15:clr>
            <a:srgbClr val="A4A3A4"/>
          </p15:clr>
        </p15:guide>
        <p15:guide id="26" orient="horz" pos="1799" userDrawn="1">
          <p15:clr>
            <a:srgbClr val="A4A3A4"/>
          </p15:clr>
        </p15:guide>
        <p15:guide id="27" orient="horz" pos="1437" userDrawn="1">
          <p15:clr>
            <a:srgbClr val="A4A3A4"/>
          </p15:clr>
        </p15:guide>
        <p15:guide id="28" orient="horz" pos="1077" userDrawn="1">
          <p15:clr>
            <a:srgbClr val="A4A3A4"/>
          </p15:clr>
        </p15:guide>
        <p15:guide id="29" orient="horz" pos="717" userDrawn="1">
          <p15:clr>
            <a:srgbClr val="A4A3A4"/>
          </p15:clr>
        </p15:guide>
        <p15:guide id="30" orient="horz" pos="2519" userDrawn="1">
          <p15:clr>
            <a:srgbClr val="A4A3A4"/>
          </p15:clr>
        </p15:guide>
        <p15:guide id="31" orient="horz" pos="2879" userDrawn="1">
          <p15:clr>
            <a:srgbClr val="A4A3A4"/>
          </p15:clr>
        </p15:guide>
        <p15:guide id="32" orient="horz" pos="3240" userDrawn="1">
          <p15:clr>
            <a:srgbClr val="A4A3A4"/>
          </p15:clr>
        </p15:guide>
        <p15:guide id="33" orient="horz" pos="3600" userDrawn="1">
          <p15:clr>
            <a:srgbClr val="A4A3A4"/>
          </p15:clr>
        </p15:guide>
        <p15:guide id="34" orient="horz" pos="3855"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5.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mailto:first.surname@tnsglobal.com" TargetMode="Externa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mailto:martins.traubergs@kantar.com" TargetMode="External"/><Relationship Id="rId5" Type="http://schemas.openxmlformats.org/officeDocument/2006/relationships/image" Target="../media/image8.pn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39">
            <a:extLst>
              <a:ext uri="{FF2B5EF4-FFF2-40B4-BE49-F238E27FC236}">
                <a16:creationId xmlns:a16="http://schemas.microsoft.com/office/drawing/2014/main" id="{B12FC9B9-6C6F-4087-B14B-040A38540B76}"/>
              </a:ext>
            </a:extLst>
          </p:cNvPr>
          <p:cNvPicPr>
            <a:picLocks noGrp="1" noChangeAspect="1"/>
          </p:cNvPicPr>
          <p:nvPr>
            <p:ph type="pic" sz="quarter" idx="13"/>
          </p:nvPr>
        </p:nvPicPr>
        <p:blipFill>
          <a:blip r:embed="rId3"/>
          <a:srcRect t="12523" b="12523"/>
          <a:stretch>
            <a:fillRect/>
          </a:stretch>
        </p:blipFill>
        <p:spPr>
          <a:xfrm>
            <a:off x="-6650" y="857"/>
            <a:ext cx="12200176" cy="6857143"/>
          </a:xfrm>
        </p:spPr>
      </p:pic>
      <p:sp>
        <p:nvSpPr>
          <p:cNvPr id="4" name="Title 3"/>
          <p:cNvSpPr>
            <a:spLocks noGrp="1"/>
          </p:cNvSpPr>
          <p:nvPr>
            <p:ph type="ctrTitle"/>
          </p:nvPr>
        </p:nvSpPr>
        <p:spPr/>
        <p:txBody>
          <a:bodyPr/>
          <a:lstStyle/>
          <a:p>
            <a:r>
              <a:rPr lang="en-GB" dirty="0">
                <a:solidFill>
                  <a:schemeClr val="bg1"/>
                </a:solidFill>
              </a:rPr>
              <a:t>Establishing quality index of Latvian construction sector by performing survey of participants involved in the construction process</a:t>
            </a:r>
            <a:br>
              <a:rPr lang="en-GB" dirty="0">
                <a:solidFill>
                  <a:schemeClr val="bg1"/>
                </a:solidFill>
              </a:rPr>
            </a:br>
            <a:r>
              <a:rPr lang="en-GB" dirty="0">
                <a:solidFill>
                  <a:schemeClr val="bg1"/>
                </a:solidFill>
              </a:rPr>
              <a:t> </a:t>
            </a:r>
            <a:br>
              <a:rPr lang="en-GB" dirty="0">
                <a:solidFill>
                  <a:schemeClr val="bg1"/>
                </a:solidFill>
              </a:rPr>
            </a:br>
            <a:r>
              <a:rPr lang="en-GB" dirty="0">
                <a:solidFill>
                  <a:schemeClr val="bg1"/>
                </a:solidFill>
              </a:rPr>
              <a:t>Presentation of key results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830" y="561243"/>
            <a:ext cx="2052000" cy="417127"/>
          </a:xfrm>
          <a:prstGeom prst="rect">
            <a:avLst/>
          </a:prstGeom>
        </p:spPr>
      </p:pic>
      <p:sp>
        <p:nvSpPr>
          <p:cNvPr id="7" name="Rectangle 6">
            <a:extLst>
              <a:ext uri="{FF2B5EF4-FFF2-40B4-BE49-F238E27FC236}">
                <a16:creationId xmlns:a16="http://schemas.microsoft.com/office/drawing/2014/main" id="{F0DD19B6-8E8E-4341-A347-4D2D30CE8308}"/>
              </a:ext>
            </a:extLst>
          </p:cNvPr>
          <p:cNvSpPr/>
          <p:nvPr>
            <p:custDataLst>
              <p:tags r:id="rId1"/>
            </p:custDataLst>
          </p:nvPr>
        </p:nvSpPr>
        <p:spPr>
          <a:xfrm>
            <a:off x="380223" y="6242242"/>
            <a:ext cx="8608292" cy="153888"/>
          </a:xfrm>
          <a:prstGeom prst="rect">
            <a:avLst/>
          </a:prstGeom>
        </p:spPr>
        <p:txBody>
          <a:bodyPr wrap="square" lIns="0" tIns="0" rIns="0" bIns="0">
            <a:spAutoFit/>
          </a:bodyPr>
          <a:lstStyle/>
          <a:p>
            <a:pPr>
              <a:spcBef>
                <a:spcPts val="0"/>
              </a:spcBef>
            </a:pPr>
            <a:r>
              <a:rPr lang="lv-LV" sz="1000" dirty="0">
                <a:solidFill>
                  <a:schemeClr val="bg1"/>
                </a:solidFill>
                <a:latin typeface="+mj-lt"/>
                <a:cs typeface="Verdana" pitchFamily="34" charset="0"/>
              </a:rPr>
              <a:t>TNS Latvia SIA, Kronvalda bulvāris 3-2, Rīga, LV-1010, Reģ. Nr. 40003162446, PVN Reģ. Nr. LV 40003162446</a:t>
            </a:r>
            <a:endParaRPr lang="en-US" sz="1100" b="0" dirty="0">
              <a:solidFill>
                <a:schemeClr val="bg1"/>
              </a:solidFill>
              <a:latin typeface="+mj-lt"/>
              <a:cs typeface="Verdana" pitchFamily="34" charset="0"/>
            </a:endParaRPr>
          </a:p>
        </p:txBody>
      </p:sp>
      <p:sp>
        <p:nvSpPr>
          <p:cNvPr id="3" name="Subtitle 2">
            <a:extLst>
              <a:ext uri="{FF2B5EF4-FFF2-40B4-BE49-F238E27FC236}">
                <a16:creationId xmlns:a16="http://schemas.microsoft.com/office/drawing/2014/main" id="{F2EE4C05-6A2C-4038-8FE2-491671FB6ED8}"/>
              </a:ext>
            </a:extLst>
          </p:cNvPr>
          <p:cNvSpPr>
            <a:spLocks noGrp="1"/>
          </p:cNvSpPr>
          <p:nvPr>
            <p:ph type="subTitle" idx="1"/>
          </p:nvPr>
        </p:nvSpPr>
        <p:spPr/>
        <p:txBody>
          <a:bodyPr/>
          <a:lstStyle/>
          <a:p>
            <a:r>
              <a:rPr lang="en-GB" dirty="0">
                <a:solidFill>
                  <a:schemeClr val="bg1"/>
                </a:solidFill>
              </a:rPr>
              <a:t>October 2019</a:t>
            </a:r>
          </a:p>
        </p:txBody>
      </p:sp>
      <p:sp>
        <p:nvSpPr>
          <p:cNvPr id="11" name="Slide Number Placeholder 10">
            <a:extLst>
              <a:ext uri="{FF2B5EF4-FFF2-40B4-BE49-F238E27FC236}">
                <a16:creationId xmlns:a16="http://schemas.microsoft.com/office/drawing/2014/main" id="{9D3FF134-A27D-4125-8ECF-B0AE8D085146}"/>
              </a:ext>
            </a:extLst>
          </p:cNvPr>
          <p:cNvSpPr>
            <a:spLocks noGrp="1"/>
          </p:cNvSpPr>
          <p:nvPr>
            <p:ph type="sldNum" sz="quarter" idx="12"/>
          </p:nvPr>
        </p:nvSpPr>
        <p:spPr/>
        <p:txBody>
          <a:bodyPr/>
          <a:lstStyle/>
          <a:p>
            <a:r>
              <a:rPr lang="en-GB"/>
              <a:t>1</a:t>
            </a:r>
          </a:p>
        </p:txBody>
      </p:sp>
    </p:spTree>
    <p:extLst>
      <p:ext uri="{BB962C8B-B14F-4D97-AF65-F5344CB8AC3E}">
        <p14:creationId xmlns:p14="http://schemas.microsoft.com/office/powerpoint/2010/main" val="332538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solidFill>
                  <a:schemeClr val="accent1"/>
                </a:solidFill>
              </a:rPr>
              <a:t>Quality index of the phase «Preparatory work</a:t>
            </a:r>
            <a:r>
              <a:rPr lang="lv-LV" dirty="0">
                <a:solidFill>
                  <a:schemeClr val="accent1"/>
                </a:solidFill>
              </a:rPr>
              <a:t>s</a:t>
            </a:r>
            <a:r>
              <a:rPr lang="en-GB" dirty="0">
                <a:solidFill>
                  <a:schemeClr val="accent1"/>
                </a:solidFill>
              </a:rPr>
              <a:t>»</a:t>
            </a:r>
            <a:endParaRPr lang="en-GB" dirty="0"/>
          </a:p>
        </p:txBody>
      </p:sp>
      <p:graphicFrame>
        <p:nvGraphicFramePr>
          <p:cNvPr id="13" name="Content Placeholder 10">
            <a:extLst>
              <a:ext uri="{FF2B5EF4-FFF2-40B4-BE49-F238E27FC236}">
                <a16:creationId xmlns:a16="http://schemas.microsoft.com/office/drawing/2014/main" id="{0CCA6E49-63BC-4DC0-BD7C-706D34E220E0}"/>
              </a:ext>
            </a:extLst>
          </p:cNvPr>
          <p:cNvGraphicFramePr>
            <a:graphicFrameLocks/>
          </p:cNvGraphicFramePr>
          <p:nvPr>
            <p:extLst>
              <p:ext uri="{D42A27DB-BD31-4B8C-83A1-F6EECF244321}">
                <p14:modId xmlns:p14="http://schemas.microsoft.com/office/powerpoint/2010/main" val="1104712941"/>
              </p:ext>
            </p:extLst>
          </p:nvPr>
        </p:nvGraphicFramePr>
        <p:xfrm>
          <a:off x="324140" y="814693"/>
          <a:ext cx="3473419" cy="4814820"/>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3D3E7703-2D8B-4D88-AC2F-02B4AC744E2F}"/>
              </a:ext>
            </a:extLst>
          </p:cNvPr>
          <p:cNvSpPr/>
          <p:nvPr/>
        </p:nvSpPr>
        <p:spPr>
          <a:xfrm>
            <a:off x="324140" y="1729091"/>
            <a:ext cx="1178089" cy="39748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lv-LV" sz="1600" dirty="0"/>
          </a:p>
        </p:txBody>
      </p:sp>
      <p:sp>
        <p:nvSpPr>
          <p:cNvPr id="15" name="Title 4">
            <a:extLst>
              <a:ext uri="{FF2B5EF4-FFF2-40B4-BE49-F238E27FC236}">
                <a16:creationId xmlns:a16="http://schemas.microsoft.com/office/drawing/2014/main" id="{1DFD7404-045E-4F9D-98D7-6C7AB3266A34}"/>
              </a:ext>
            </a:extLst>
          </p:cNvPr>
          <p:cNvSpPr txBox="1">
            <a:spLocks/>
          </p:cNvSpPr>
          <p:nvPr/>
        </p:nvSpPr>
        <p:spPr>
          <a:xfrm>
            <a:off x="359999" y="814693"/>
            <a:ext cx="11502734" cy="59939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r>
              <a:rPr lang="en-GB" sz="1800" b="0" dirty="0">
                <a:latin typeface="Arial" panose="020B0604020202020204" pitchFamily="34" charset="0"/>
                <a:ea typeface="Times New Roman" panose="02020603050405020304" pitchFamily="18" charset="0"/>
                <a:cs typeface="Times New Roman" panose="02020603050405020304" pitchFamily="18" charset="0"/>
              </a:rPr>
              <a:t>The group of services with the highest evaluation on the Preparatory work</a:t>
            </a:r>
            <a:r>
              <a:rPr lang="lv-LV" sz="1800" b="0" dirty="0">
                <a:latin typeface="Arial" panose="020B0604020202020204" pitchFamily="34" charset="0"/>
                <a:ea typeface="Times New Roman" panose="02020603050405020304" pitchFamily="18" charset="0"/>
                <a:cs typeface="Times New Roman" panose="02020603050405020304" pitchFamily="18" charset="0"/>
              </a:rPr>
              <a:t>s</a:t>
            </a:r>
            <a:r>
              <a:rPr lang="en-GB" sz="1800" b="0" dirty="0">
                <a:latin typeface="Arial" panose="020B0604020202020204" pitchFamily="34" charset="0"/>
                <a:ea typeface="Times New Roman" panose="02020603050405020304" pitchFamily="18" charset="0"/>
                <a:cs typeface="Times New Roman" panose="02020603050405020304" pitchFamily="18" charset="0"/>
              </a:rPr>
              <a:t> phase is feasibility study of the construction object (ground)</a:t>
            </a:r>
            <a:br>
              <a:rPr lang="en-GB" sz="1800" b="0" dirty="0">
                <a:latin typeface="Arial" panose="020B0604020202020204" pitchFamily="34" charset="0"/>
                <a:ea typeface="Times New Roman" panose="02020603050405020304" pitchFamily="18" charset="0"/>
                <a:cs typeface="Times New Roman" panose="02020603050405020304" pitchFamily="18" charset="0"/>
              </a:rPr>
            </a:br>
            <a:endParaRPr lang="en-GB" sz="1800" b="0" dirty="0"/>
          </a:p>
        </p:txBody>
      </p:sp>
      <p:graphicFrame>
        <p:nvGraphicFramePr>
          <p:cNvPr id="6" name="Table 5">
            <a:extLst>
              <a:ext uri="{FF2B5EF4-FFF2-40B4-BE49-F238E27FC236}">
                <a16:creationId xmlns:a16="http://schemas.microsoft.com/office/drawing/2014/main" id="{B9C5E1D8-4C11-48E3-9F92-C97A2508E7D1}"/>
              </a:ext>
            </a:extLst>
          </p:cNvPr>
          <p:cNvGraphicFramePr>
            <a:graphicFrameLocks noGrp="1"/>
          </p:cNvGraphicFramePr>
          <p:nvPr>
            <p:extLst>
              <p:ext uri="{D42A27DB-BD31-4B8C-83A1-F6EECF244321}">
                <p14:modId xmlns:p14="http://schemas.microsoft.com/office/powerpoint/2010/main" val="2209894761"/>
              </p:ext>
            </p:extLst>
          </p:nvPr>
        </p:nvGraphicFramePr>
        <p:xfrm>
          <a:off x="4017147" y="2416120"/>
          <a:ext cx="7809727" cy="2078676"/>
        </p:xfrm>
        <a:graphic>
          <a:graphicData uri="http://schemas.openxmlformats.org/drawingml/2006/table">
            <a:tbl>
              <a:tblPr firstRow="1" bandRow="1">
                <a:tableStyleId>{5C22544A-7EE6-4342-B048-85BDC9FD1C3A}</a:tableStyleId>
              </a:tblPr>
              <a:tblGrid>
                <a:gridCol w="1296955">
                  <a:extLst>
                    <a:ext uri="{9D8B030D-6E8A-4147-A177-3AD203B41FA5}">
                      <a16:colId xmlns:a16="http://schemas.microsoft.com/office/drawing/2014/main" val="2899715464"/>
                    </a:ext>
                  </a:extLst>
                </a:gridCol>
                <a:gridCol w="2626783">
                  <a:extLst>
                    <a:ext uri="{9D8B030D-6E8A-4147-A177-3AD203B41FA5}">
                      <a16:colId xmlns:a16="http://schemas.microsoft.com/office/drawing/2014/main" val="2229926143"/>
                    </a:ext>
                  </a:extLst>
                </a:gridCol>
                <a:gridCol w="3885989">
                  <a:extLst>
                    <a:ext uri="{9D8B030D-6E8A-4147-A177-3AD203B41FA5}">
                      <a16:colId xmlns:a16="http://schemas.microsoft.com/office/drawing/2014/main" val="475204240"/>
                    </a:ext>
                  </a:extLst>
                </a:gridCol>
              </a:tblGrid>
              <a:tr h="346446">
                <a:tc rowSpan="2">
                  <a:txBody>
                    <a:bodyPr/>
                    <a:lstStyle/>
                    <a:p>
                      <a:pPr algn="ctr" fontAlgn="t"/>
                      <a:r>
                        <a:rPr lang="en-GB" sz="1200" b="0" i="0" u="none" strike="noStrike" noProof="0" dirty="0">
                          <a:solidFill>
                            <a:schemeClr val="tx1"/>
                          </a:solidFill>
                          <a:effectLst/>
                          <a:latin typeface="Arial" panose="020B0604020202020204" pitchFamily="34" charset="0"/>
                        </a:rPr>
                        <a:t>Clients</a:t>
                      </a:r>
                    </a:p>
                  </a:txBody>
                  <a:tcPr marL="9525" marR="9525" marT="9525" marB="0" anchor="ctr">
                    <a:lnB w="9525" cap="flat" cmpd="sng" algn="ctr">
                      <a:solidFill>
                        <a:schemeClr val="tx1"/>
                      </a:solid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n=34</a:t>
                      </a:r>
                    </a:p>
                  </a:txBody>
                  <a:tcPr marL="9525" marR="9525" marT="9525" marB="0" anchor="ctr">
                    <a:lnB w="12700" cap="flat" cmpd="sng" algn="ctr">
                      <a:noFill/>
                      <a:prstDash val="sysDash"/>
                      <a:round/>
                      <a:headEnd type="none" w="med" len="med"/>
                      <a:tailEnd type="none" w="med" len="med"/>
                    </a:lnB>
                    <a:noFill/>
                  </a:tcPr>
                </a:tc>
                <a:tc rowSpan="2">
                  <a:txBody>
                    <a:bodyPr/>
                    <a:lstStyle/>
                    <a:p>
                      <a:endParaRPr lang="lv-LV" sz="1000" dirty="0"/>
                    </a:p>
                  </a:txBody>
                  <a:tcPr anchor="ctr">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661196356"/>
                  </a:ext>
                </a:extLst>
              </a:tr>
              <a:tr h="346446">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n=27</a:t>
                      </a:r>
                    </a:p>
                  </a:txBody>
                  <a:tcPr marL="9525" marR="9525" marT="9525" marB="0" anchor="ctr">
                    <a:lnT w="12700" cap="flat" cmpd="sng" algn="ctr">
                      <a:no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2178322668"/>
                  </a:ext>
                </a:extLst>
              </a:tr>
              <a:tr h="346446">
                <a:tc rowSpan="4">
                  <a:txBody>
                    <a:bodyPr/>
                    <a:lstStyle/>
                    <a:p>
                      <a:pPr algn="ctr" fontAlgn="t"/>
                      <a:r>
                        <a:rPr lang="en-GB" sz="1200" b="0" i="0" u="none" strike="noStrike" noProof="0" dirty="0">
                          <a:solidFill>
                            <a:schemeClr val="tx1"/>
                          </a:solidFill>
                          <a:effectLst/>
                          <a:latin typeface="Arial" panose="020B0604020202020204" pitchFamily="34" charset="0"/>
                        </a:rPr>
                        <a:t>Feasibility study</a:t>
                      </a:r>
                    </a:p>
                  </a:txBody>
                  <a:tcPr marL="9525" marR="9525" marT="9525" marB="0" anchor="ctr">
                    <a:lnT w="9525"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n=29</a:t>
                      </a:r>
                    </a:p>
                  </a:txBody>
                  <a:tcPr marL="9525" marR="9525" marT="9525" marB="0" anchor="ctr">
                    <a:lnT w="952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noFill/>
                  </a:tcPr>
                </a:tc>
                <a:tc rowSpan="2">
                  <a:txBody>
                    <a:bodyPr/>
                    <a:lstStyle/>
                    <a:p>
                      <a:endParaRPr lang="lv-LV" sz="1000" dirty="0"/>
                    </a:p>
                  </a:txBody>
                  <a:tcPr anchor="ctr">
                    <a:lnT w="952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48188840"/>
                  </a:ext>
                </a:extLst>
              </a:tr>
              <a:tr h="346446">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n=13</a:t>
                      </a:r>
                    </a:p>
                  </a:txBody>
                  <a:tcPr marL="9525" marR="9525" marT="9525" marB="0" anchor="ctr">
                    <a:lnT w="9525" cap="flat" cmpd="sng" algn="ctr">
                      <a:noFill/>
                      <a:prstDash val="sysDash"/>
                      <a:round/>
                      <a:headEnd type="none" w="med" len="med"/>
                      <a:tailEnd type="none" w="med" len="med"/>
                    </a:lnT>
                    <a:lnB w="12700" cap="flat" cmpd="sng" algn="ctr">
                      <a:noFill/>
                      <a:prstDash val="solid"/>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2590300850"/>
                  </a:ext>
                </a:extLst>
              </a:tr>
              <a:tr h="346446">
                <a:tc vMerge="1">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12700" cap="flat" cmpd="sng" algn="ctr">
                      <a:noFill/>
                      <a:prstDash val="solid"/>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n=22</a:t>
                      </a:r>
                    </a:p>
                  </a:txBody>
                  <a:tcPr marL="9525" marR="9525" marT="9525" marB="0"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tc rowSpan="2">
                  <a:txBody>
                    <a:bodyPr/>
                    <a:lstStyle/>
                    <a:p>
                      <a:endParaRPr lang="lv-LV" sz="1000" dirty="0"/>
                    </a:p>
                  </a:txBody>
                  <a:tcPr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2348762362"/>
                  </a:ext>
                </a:extLst>
              </a:tr>
              <a:tr h="346446">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n=36</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1234037818"/>
                  </a:ext>
                </a:extLst>
              </a:tr>
            </a:tbl>
          </a:graphicData>
        </a:graphic>
      </p:graphicFrame>
      <p:graphicFrame>
        <p:nvGraphicFramePr>
          <p:cNvPr id="7" name="Content Placeholder 4">
            <a:extLst>
              <a:ext uri="{FF2B5EF4-FFF2-40B4-BE49-F238E27FC236}">
                <a16:creationId xmlns:a16="http://schemas.microsoft.com/office/drawing/2014/main" id="{FA912172-EC8B-4E5A-9410-C64AF7456E84}"/>
              </a:ext>
            </a:extLst>
          </p:cNvPr>
          <p:cNvGraphicFramePr>
            <a:graphicFrameLocks/>
          </p:cNvGraphicFramePr>
          <p:nvPr>
            <p:extLst>
              <p:ext uri="{D42A27DB-BD31-4B8C-83A1-F6EECF244321}">
                <p14:modId xmlns:p14="http://schemas.microsoft.com/office/powerpoint/2010/main" val="1569189423"/>
              </p:ext>
            </p:extLst>
          </p:nvPr>
        </p:nvGraphicFramePr>
        <p:xfrm>
          <a:off x="5314101" y="2357443"/>
          <a:ext cx="6363477" cy="348096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8BFE2544-D731-45C9-899A-800F7E246E67}"/>
              </a:ext>
            </a:extLst>
          </p:cNvPr>
          <p:cNvSpPr txBox="1"/>
          <p:nvPr/>
        </p:nvSpPr>
        <p:spPr>
          <a:xfrm>
            <a:off x="7991988" y="1639546"/>
            <a:ext cx="3722914" cy="492443"/>
          </a:xfrm>
          <a:prstGeom prst="rect">
            <a:avLst/>
          </a:prstGeom>
          <a:noFill/>
        </p:spPr>
        <p:txBody>
          <a:bodyPr wrap="square" lIns="0" tIns="0" rIns="0" bIns="0" rtlCol="0">
            <a:spAutoFit/>
          </a:bodyPr>
          <a:lstStyle/>
          <a:p>
            <a:r>
              <a:rPr lang="en-GB" sz="1600" b="1" dirty="0">
                <a:solidFill>
                  <a:schemeClr val="accent1"/>
                </a:solidFill>
              </a:rPr>
              <a:t>Quality evaluation of preparatory works service groups</a:t>
            </a:r>
          </a:p>
        </p:txBody>
      </p:sp>
      <p:sp>
        <p:nvSpPr>
          <p:cNvPr id="4" name="Slide Number Placeholder 3">
            <a:extLst>
              <a:ext uri="{FF2B5EF4-FFF2-40B4-BE49-F238E27FC236}">
                <a16:creationId xmlns:a16="http://schemas.microsoft.com/office/drawing/2014/main" id="{4919D608-18D9-4D32-A2F8-9064F4F5163C}"/>
              </a:ext>
            </a:extLst>
          </p:cNvPr>
          <p:cNvSpPr>
            <a:spLocks noGrp="1"/>
          </p:cNvSpPr>
          <p:nvPr>
            <p:ph type="sldNum" sz="quarter" idx="4"/>
          </p:nvPr>
        </p:nvSpPr>
        <p:spPr/>
        <p:txBody>
          <a:bodyPr/>
          <a:lstStyle/>
          <a:p>
            <a:r>
              <a:rPr lang="en-GB"/>
              <a:t>10</a:t>
            </a:r>
            <a:endParaRPr lang="en-GB" dirty="0"/>
          </a:p>
        </p:txBody>
      </p:sp>
    </p:spTree>
    <p:extLst>
      <p:ext uri="{BB962C8B-B14F-4D97-AF65-F5344CB8AC3E}">
        <p14:creationId xmlns:p14="http://schemas.microsoft.com/office/powerpoint/2010/main" val="41441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4448" y="387887"/>
            <a:ext cx="6546662" cy="404119"/>
          </a:xfrm>
        </p:spPr>
        <p:txBody>
          <a:bodyPr/>
          <a:lstStyle/>
          <a:p>
            <a:r>
              <a:rPr lang="en-GB"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Quality index of the phase «Designing»</a:t>
            </a:r>
          </a:p>
        </p:txBody>
      </p:sp>
      <p:graphicFrame>
        <p:nvGraphicFramePr>
          <p:cNvPr id="13" name="Content Placeholder 10">
            <a:extLst>
              <a:ext uri="{FF2B5EF4-FFF2-40B4-BE49-F238E27FC236}">
                <a16:creationId xmlns:a16="http://schemas.microsoft.com/office/drawing/2014/main" id="{0CCA6E49-63BC-4DC0-BD7C-706D34E220E0}"/>
              </a:ext>
            </a:extLst>
          </p:cNvPr>
          <p:cNvGraphicFramePr>
            <a:graphicFrameLocks/>
          </p:cNvGraphicFramePr>
          <p:nvPr>
            <p:extLst>
              <p:ext uri="{D42A27DB-BD31-4B8C-83A1-F6EECF244321}">
                <p14:modId xmlns:p14="http://schemas.microsoft.com/office/powerpoint/2010/main" val="1476477069"/>
              </p:ext>
            </p:extLst>
          </p:nvPr>
        </p:nvGraphicFramePr>
        <p:xfrm>
          <a:off x="1224207" y="792006"/>
          <a:ext cx="2811284" cy="460226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4">
            <a:extLst>
              <a:ext uri="{FF2B5EF4-FFF2-40B4-BE49-F238E27FC236}">
                <a16:creationId xmlns:a16="http://schemas.microsoft.com/office/drawing/2014/main" id="{5BD7BFBC-B19F-494C-A403-D7C4831DDD55}"/>
              </a:ext>
            </a:extLst>
          </p:cNvPr>
          <p:cNvSpPr txBox="1">
            <a:spLocks/>
          </p:cNvSpPr>
          <p:nvPr/>
        </p:nvSpPr>
        <p:spPr>
          <a:xfrm>
            <a:off x="394448" y="863724"/>
            <a:ext cx="5838402"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r>
              <a:rPr lang="en-GB" sz="1800" b="0" dirty="0">
                <a:latin typeface="Arial" panose="020B0604020202020204" pitchFamily="34" charset="0"/>
                <a:ea typeface="Times New Roman" panose="02020603050405020304" pitchFamily="18" charset="0"/>
                <a:cs typeface="Times New Roman" panose="02020603050405020304" pitchFamily="18" charset="0"/>
              </a:rPr>
              <a:t>The service group with highest evaluation on designing phase is electricity network, low voltage networks</a:t>
            </a:r>
            <a:endParaRPr lang="en-GB" sz="1800" b="0" dirty="0"/>
          </a:p>
        </p:txBody>
      </p:sp>
      <p:graphicFrame>
        <p:nvGraphicFramePr>
          <p:cNvPr id="6" name="Table 5">
            <a:extLst>
              <a:ext uri="{FF2B5EF4-FFF2-40B4-BE49-F238E27FC236}">
                <a16:creationId xmlns:a16="http://schemas.microsoft.com/office/drawing/2014/main" id="{67252352-C8BD-4922-9F45-DA003E91DA1C}"/>
              </a:ext>
            </a:extLst>
          </p:cNvPr>
          <p:cNvGraphicFramePr>
            <a:graphicFrameLocks noGrp="1"/>
          </p:cNvGraphicFramePr>
          <p:nvPr>
            <p:extLst/>
          </p:nvPr>
        </p:nvGraphicFramePr>
        <p:xfrm>
          <a:off x="7315203" y="1697529"/>
          <a:ext cx="4385391" cy="4273686"/>
        </p:xfrm>
        <a:graphic>
          <a:graphicData uri="http://schemas.openxmlformats.org/drawingml/2006/table">
            <a:tbl>
              <a:tblPr firstRow="1" bandRow="1">
                <a:tableStyleId>{5C22544A-7EE6-4342-B048-85BDC9FD1C3A}</a:tableStyleId>
              </a:tblPr>
              <a:tblGrid>
                <a:gridCol w="499402">
                  <a:extLst>
                    <a:ext uri="{9D8B030D-6E8A-4147-A177-3AD203B41FA5}">
                      <a16:colId xmlns:a16="http://schemas.microsoft.com/office/drawing/2014/main" val="2229926143"/>
                    </a:ext>
                  </a:extLst>
                </a:gridCol>
                <a:gridCol w="3885989">
                  <a:extLst>
                    <a:ext uri="{9D8B030D-6E8A-4147-A177-3AD203B41FA5}">
                      <a16:colId xmlns:a16="http://schemas.microsoft.com/office/drawing/2014/main" val="475204240"/>
                    </a:ext>
                  </a:extLst>
                </a:gridCol>
              </a:tblGrid>
              <a:tr h="224601">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n=28</a:t>
                      </a:r>
                    </a:p>
                  </a:txBody>
                  <a:tcPr marL="9525" marR="9525" marT="9525" marB="0" anchor="ctr">
                    <a:lnB w="12700" cap="flat" cmpd="sng" algn="ctr">
                      <a:noFill/>
                      <a:prstDash val="sysDash"/>
                      <a:round/>
                      <a:headEnd type="none" w="med" len="med"/>
                      <a:tailEnd type="none" w="med" len="med"/>
                    </a:lnB>
                    <a:noFill/>
                  </a:tcPr>
                </a:tc>
                <a:tc rowSpan="2">
                  <a:txBody>
                    <a:bodyPr/>
                    <a:lstStyle/>
                    <a:p>
                      <a:endParaRPr lang="lv-LV" sz="1000" dirty="0"/>
                    </a:p>
                  </a:txBody>
                  <a:tcPr anchor="ctr">
                    <a:lnB w="12700" cap="flat" cmpd="sng" algn="ctr">
                      <a:noFill/>
                      <a:prstDash val="sysDash"/>
                      <a:round/>
                      <a:headEnd type="none" w="med" len="med"/>
                      <a:tailEnd type="none" w="med" len="med"/>
                    </a:lnB>
                    <a:noFill/>
                  </a:tcPr>
                </a:tc>
                <a:extLst>
                  <a:ext uri="{0D108BD9-81ED-4DB2-BD59-A6C34878D82A}">
                    <a16:rowId xmlns:a16="http://schemas.microsoft.com/office/drawing/2014/main" val="3661196356"/>
                  </a:ext>
                </a:extLst>
              </a:tr>
              <a:tr h="224601">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n=42</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2178322668"/>
                  </a:ext>
                </a:extLst>
              </a:tr>
              <a:tr h="224601">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n=19</a:t>
                      </a:r>
                    </a:p>
                  </a:txBody>
                  <a:tcPr marL="9525" marR="9525" marT="9525" marB="0" anchor="ctr">
                    <a:lnT w="12700" cap="flat" cmpd="sng" algn="ctr">
                      <a:noFill/>
                      <a:prstDash val="sysDash"/>
                      <a:round/>
                      <a:headEnd type="none" w="med" len="med"/>
                      <a:tailEnd type="none" w="med" len="med"/>
                    </a:lnT>
                    <a:lnB w="12700" cap="flat" cmpd="sng" algn="ctr">
                      <a:noFill/>
                      <a:prstDash val="solid"/>
                      <a:round/>
                      <a:headEnd type="none" w="med" len="med"/>
                      <a:tailEnd type="none" w="med" len="med"/>
                    </a:lnB>
                    <a:noFill/>
                  </a:tcPr>
                </a:tc>
                <a:tc rowSpan="2">
                  <a:txBody>
                    <a:bodyPr/>
                    <a:lstStyle/>
                    <a:p>
                      <a:endParaRPr lang="lv-LV" sz="1000" dirty="0"/>
                    </a:p>
                  </a:txBody>
                  <a:tcPr anchor="ctr">
                    <a:lnT w="12700" cap="flat" cmpd="sng" algn="ctr">
                      <a:noFill/>
                      <a:prstDash val="sysDash"/>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48188840"/>
                  </a:ext>
                </a:extLst>
              </a:tr>
              <a:tr h="224601">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n=25</a:t>
                      </a:r>
                    </a:p>
                  </a:txBody>
                  <a:tcPr marL="9525" marR="9525" marT="9525" marB="0" anchor="ctr">
                    <a:lnT w="9525" cap="flat" cmpd="sng" algn="ctr">
                      <a:noFill/>
                      <a:prstDash val="sysDash"/>
                      <a:round/>
                      <a:headEnd type="none" w="med" len="med"/>
                      <a:tailEnd type="none" w="med" len="med"/>
                    </a:lnT>
                    <a:lnB w="12700" cap="flat" cmpd="sng" algn="ctr">
                      <a:noFill/>
                      <a:prstDash val="solid"/>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2590300850"/>
                  </a:ext>
                </a:extLst>
              </a:tr>
              <a:tr h="224601">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n=16</a:t>
                      </a:r>
                    </a:p>
                  </a:txBody>
                  <a:tcPr marL="9525" marR="9525" marT="9525" marB="0"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tc rowSpan="2">
                  <a:txBody>
                    <a:bodyPr/>
                    <a:lstStyle/>
                    <a:p>
                      <a:endParaRPr lang="lv-LV" sz="1000" dirty="0"/>
                    </a:p>
                  </a:txBody>
                  <a:tcPr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2348762362"/>
                  </a:ext>
                </a:extLst>
              </a:tr>
              <a:tr h="224601">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n=28</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1234037818"/>
                  </a:ext>
                </a:extLst>
              </a:tr>
              <a:tr h="241936">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n=10</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endParaRPr lang="lv-LV" sz="1000" dirty="0"/>
                    </a:p>
                  </a:txBody>
                  <a:tcPr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900858904"/>
                  </a:ext>
                </a:extLst>
              </a:tr>
              <a:tr h="241936">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n=13</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endParaRPr lang="lv-LV" sz="1000" dirty="0"/>
                    </a:p>
                  </a:txBody>
                  <a:tcPr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593756790"/>
                  </a:ext>
                </a:extLst>
              </a:tr>
              <a:tr h="241936">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n=17</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endParaRPr lang="lv-LV" sz="1000" dirty="0"/>
                    </a:p>
                  </a:txBody>
                  <a:tcPr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1049678729"/>
                  </a:ext>
                </a:extLst>
              </a:tr>
              <a:tr h="241936">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n=20</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endParaRPr lang="lv-LV" sz="1000" dirty="0"/>
                    </a:p>
                  </a:txBody>
                  <a:tcPr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143093904"/>
                  </a:ext>
                </a:extLst>
              </a:tr>
              <a:tr h="241936">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n=14</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endParaRPr lang="lv-LV" sz="1000" dirty="0"/>
                    </a:p>
                  </a:txBody>
                  <a:tcPr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2220192651"/>
                  </a:ext>
                </a:extLst>
              </a:tr>
              <a:tr h="241936">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n=17</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endParaRPr lang="lv-LV" sz="1000" dirty="0"/>
                    </a:p>
                  </a:txBody>
                  <a:tcPr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411455735"/>
                  </a:ext>
                </a:extLst>
              </a:tr>
              <a:tr h="241936">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n=14</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endParaRPr lang="lv-LV" sz="1000" dirty="0"/>
                    </a:p>
                  </a:txBody>
                  <a:tcPr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1553233663"/>
                  </a:ext>
                </a:extLst>
              </a:tr>
              <a:tr h="241936">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n=25</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endParaRPr lang="lv-LV" sz="1000" dirty="0"/>
                    </a:p>
                  </a:txBody>
                  <a:tcPr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4241401575"/>
                  </a:ext>
                </a:extLst>
              </a:tr>
              <a:tr h="241936">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n=15</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endParaRPr lang="lv-LV" sz="1000" dirty="0"/>
                    </a:p>
                  </a:txBody>
                  <a:tcPr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2461324251"/>
                  </a:ext>
                </a:extLst>
              </a:tr>
              <a:tr h="241936">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n=21</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endParaRPr lang="lv-LV" sz="1000" dirty="0"/>
                    </a:p>
                  </a:txBody>
                  <a:tcPr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4040190223"/>
                  </a:ext>
                </a:extLst>
              </a:tr>
              <a:tr h="241936">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n=5</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endParaRPr lang="lv-LV" sz="1000" dirty="0"/>
                    </a:p>
                  </a:txBody>
                  <a:tcPr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1623957301"/>
                  </a:ext>
                </a:extLst>
              </a:tr>
              <a:tr h="241936">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n=6</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endParaRPr lang="lv-LV" sz="1000" dirty="0"/>
                    </a:p>
                  </a:txBody>
                  <a:tcPr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1097060453"/>
                  </a:ext>
                </a:extLst>
              </a:tr>
            </a:tbl>
          </a:graphicData>
        </a:graphic>
      </p:graphicFrame>
      <p:graphicFrame>
        <p:nvGraphicFramePr>
          <p:cNvPr id="7" name="Content Placeholder 4">
            <a:extLst>
              <a:ext uri="{FF2B5EF4-FFF2-40B4-BE49-F238E27FC236}">
                <a16:creationId xmlns:a16="http://schemas.microsoft.com/office/drawing/2014/main" id="{65253C79-7673-4DFB-89BE-A94412BFDDD7}"/>
              </a:ext>
            </a:extLst>
          </p:cNvPr>
          <p:cNvGraphicFramePr>
            <a:graphicFrameLocks/>
          </p:cNvGraphicFramePr>
          <p:nvPr>
            <p:extLst>
              <p:ext uri="{D42A27DB-BD31-4B8C-83A1-F6EECF244321}">
                <p14:modId xmlns:p14="http://schemas.microsoft.com/office/powerpoint/2010/main" val="3979653219"/>
              </p:ext>
            </p:extLst>
          </p:nvPr>
        </p:nvGraphicFramePr>
        <p:xfrm>
          <a:off x="4767943" y="1697529"/>
          <a:ext cx="6652727" cy="433004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782A6EF2-B435-4A95-AC2E-3084318F7812}"/>
              </a:ext>
            </a:extLst>
          </p:cNvPr>
          <p:cNvSpPr txBox="1"/>
          <p:nvPr/>
        </p:nvSpPr>
        <p:spPr>
          <a:xfrm>
            <a:off x="7697755" y="979633"/>
            <a:ext cx="3722914" cy="492443"/>
          </a:xfrm>
          <a:prstGeom prst="rect">
            <a:avLst/>
          </a:prstGeom>
          <a:noFill/>
        </p:spPr>
        <p:txBody>
          <a:bodyPr wrap="square" lIns="0" tIns="0" rIns="0" bIns="0" rtlCol="0">
            <a:spAutoFit/>
          </a:bodyPr>
          <a:lstStyle/>
          <a:p>
            <a:r>
              <a:rPr lang="en-GB" sz="1600" b="1" dirty="0">
                <a:solidFill>
                  <a:schemeClr val="accent1"/>
                </a:solidFill>
              </a:rPr>
              <a:t>Quality evaluation of designing service groups</a:t>
            </a:r>
          </a:p>
        </p:txBody>
      </p:sp>
      <p:sp>
        <p:nvSpPr>
          <p:cNvPr id="4" name="Slide Number Placeholder 3">
            <a:extLst>
              <a:ext uri="{FF2B5EF4-FFF2-40B4-BE49-F238E27FC236}">
                <a16:creationId xmlns:a16="http://schemas.microsoft.com/office/drawing/2014/main" id="{CB5E2EC8-7A87-4D1D-B7A9-D3C1C6B19C68}"/>
              </a:ext>
            </a:extLst>
          </p:cNvPr>
          <p:cNvSpPr>
            <a:spLocks noGrp="1"/>
          </p:cNvSpPr>
          <p:nvPr>
            <p:ph type="sldNum" sz="quarter" idx="4"/>
          </p:nvPr>
        </p:nvSpPr>
        <p:spPr/>
        <p:txBody>
          <a:bodyPr/>
          <a:lstStyle/>
          <a:p>
            <a:r>
              <a:rPr lang="en-GB"/>
              <a:t>11</a:t>
            </a:r>
            <a:endParaRPr lang="en-GB" dirty="0"/>
          </a:p>
        </p:txBody>
      </p:sp>
    </p:spTree>
    <p:extLst>
      <p:ext uri="{BB962C8B-B14F-4D97-AF65-F5344CB8AC3E}">
        <p14:creationId xmlns:p14="http://schemas.microsoft.com/office/powerpoint/2010/main" val="332343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B56AEB17-6C4E-4413-9021-245972646CA4}"/>
              </a:ext>
            </a:extLst>
          </p:cNvPr>
          <p:cNvGraphicFramePr>
            <a:graphicFrameLocks noGrp="1"/>
          </p:cNvGraphicFramePr>
          <p:nvPr>
            <p:extLst>
              <p:ext uri="{D42A27DB-BD31-4B8C-83A1-F6EECF244321}">
                <p14:modId xmlns:p14="http://schemas.microsoft.com/office/powerpoint/2010/main" val="2841996340"/>
              </p:ext>
            </p:extLst>
          </p:nvPr>
        </p:nvGraphicFramePr>
        <p:xfrm>
          <a:off x="3836395" y="1019296"/>
          <a:ext cx="8123957" cy="4970952"/>
        </p:xfrm>
        <a:graphic>
          <a:graphicData uri="http://schemas.openxmlformats.org/drawingml/2006/table">
            <a:tbl>
              <a:tblPr firstRow="1" bandRow="1">
                <a:tableStyleId>{5C22544A-7EE6-4342-B048-85BDC9FD1C3A}</a:tableStyleId>
              </a:tblPr>
              <a:tblGrid>
                <a:gridCol w="1170432">
                  <a:extLst>
                    <a:ext uri="{9D8B030D-6E8A-4147-A177-3AD203B41FA5}">
                      <a16:colId xmlns:a16="http://schemas.microsoft.com/office/drawing/2014/main" val="2899715464"/>
                    </a:ext>
                  </a:extLst>
                </a:gridCol>
                <a:gridCol w="3195721">
                  <a:extLst>
                    <a:ext uri="{9D8B030D-6E8A-4147-A177-3AD203B41FA5}">
                      <a16:colId xmlns:a16="http://schemas.microsoft.com/office/drawing/2014/main" val="2229926143"/>
                    </a:ext>
                  </a:extLst>
                </a:gridCol>
                <a:gridCol w="3757804">
                  <a:extLst>
                    <a:ext uri="{9D8B030D-6E8A-4147-A177-3AD203B41FA5}">
                      <a16:colId xmlns:a16="http://schemas.microsoft.com/office/drawing/2014/main" val="475204240"/>
                    </a:ext>
                  </a:extLst>
                </a:gridCol>
              </a:tblGrid>
              <a:tr h="207123">
                <a:tc rowSpan="4">
                  <a:txBody>
                    <a:bodyPr/>
                    <a:lstStyle/>
                    <a:p>
                      <a:pPr algn="ctr" fontAlgn="t"/>
                      <a:r>
                        <a:rPr lang="en-GB" sz="1100" b="0" i="0" u="none" strike="noStrike" noProof="0" dirty="0">
                          <a:solidFill>
                            <a:schemeClr val="tx1"/>
                          </a:solidFill>
                          <a:effectLst/>
                          <a:latin typeface="+mj-lt"/>
                        </a:rPr>
                        <a:t>Management of construction projects</a:t>
                      </a:r>
                    </a:p>
                  </a:txBody>
                  <a:tcPr marL="9525" marR="9525" marT="9525" marB="0" anchor="ctr">
                    <a:lnB w="12700" cap="flat" cmpd="sng" algn="ctr">
                      <a:solidFill>
                        <a:schemeClr val="bg1">
                          <a:lumMod val="65000"/>
                        </a:schemeClr>
                      </a:solidFill>
                      <a:prstDash val="sysDash"/>
                      <a:round/>
                      <a:headEnd type="none" w="med" len="med"/>
                      <a:tailEnd type="none" w="med" len="med"/>
                    </a:lnB>
                    <a:noFill/>
                  </a:tcPr>
                </a:tc>
                <a:tc>
                  <a:txBody>
                    <a:bodyPr/>
                    <a:lstStyle/>
                    <a:p>
                      <a:pPr algn="r" fontAlgn="b"/>
                      <a:r>
                        <a:rPr lang="en-GB" sz="1100" b="0" i="0" u="none" strike="noStrike" noProof="0" dirty="0">
                          <a:solidFill>
                            <a:schemeClr val="tx1"/>
                          </a:solidFill>
                          <a:effectLst/>
                          <a:latin typeface="+mj-lt"/>
                        </a:rPr>
                        <a:t>n=4</a:t>
                      </a:r>
                    </a:p>
                  </a:txBody>
                  <a:tcPr marL="9525" marR="9525" marT="9525" marB="0" anchor="ctr">
                    <a:lnB w="12700" cap="flat" cmpd="sng" algn="ctr">
                      <a:noFill/>
                      <a:prstDash val="sysDash"/>
                      <a:round/>
                      <a:headEnd type="none" w="med" len="med"/>
                      <a:tailEnd type="none" w="med" len="med"/>
                    </a:lnB>
                    <a:noFill/>
                  </a:tcPr>
                </a:tc>
                <a:tc rowSpan="2">
                  <a:txBody>
                    <a:bodyPr/>
                    <a:lstStyle/>
                    <a:p>
                      <a:endParaRPr lang="en-GB" sz="1100" noProof="0" dirty="0">
                        <a:latin typeface="+mj-lt"/>
                      </a:endParaRPr>
                    </a:p>
                  </a:txBody>
                  <a:tcPr>
                    <a:lnB w="12700" cap="flat" cmpd="sng" algn="ctr">
                      <a:noFill/>
                      <a:prstDash val="sysDash"/>
                      <a:round/>
                      <a:headEnd type="none" w="med" len="med"/>
                      <a:tailEnd type="none" w="med" len="med"/>
                    </a:lnB>
                    <a:noFill/>
                  </a:tcPr>
                </a:tc>
                <a:extLst>
                  <a:ext uri="{0D108BD9-81ED-4DB2-BD59-A6C34878D82A}">
                    <a16:rowId xmlns:a16="http://schemas.microsoft.com/office/drawing/2014/main" val="3661196356"/>
                  </a:ext>
                </a:extLst>
              </a:tr>
              <a:tr h="207123">
                <a:tc vMerge="1">
                  <a:txBody>
                    <a:bodyPr/>
                    <a:lstStyle/>
                    <a:p>
                      <a:endParaRPr lang="lv-LV"/>
                    </a:p>
                  </a:txBody>
                  <a:tcPr/>
                </a:tc>
                <a:tc>
                  <a:txBody>
                    <a:bodyPr/>
                    <a:lstStyle/>
                    <a:p>
                      <a:pPr algn="r" fontAlgn="b"/>
                      <a:r>
                        <a:rPr lang="en-GB" sz="1100" b="0" i="0" u="none" strike="noStrike" noProof="0" dirty="0">
                          <a:solidFill>
                            <a:schemeClr val="tx1"/>
                          </a:solidFill>
                          <a:effectLst/>
                          <a:latin typeface="+mj-lt"/>
                        </a:rPr>
                        <a:t>n=43</a:t>
                      </a:r>
                    </a:p>
                  </a:txBody>
                  <a:tcPr marL="9525" marR="9525" marT="9525" marB="0" anchor="ctr">
                    <a:lnT w="38100" cmpd="sng">
                      <a:noFill/>
                    </a:lnT>
                    <a:lnB w="12700"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1267986316"/>
                  </a:ext>
                </a:extLst>
              </a:tr>
              <a:tr h="207123">
                <a:tc vMerge="1">
                  <a:txBody>
                    <a:bodyPr/>
                    <a:lstStyle/>
                    <a:p>
                      <a:pPr algn="ctr" fontAlgn="t"/>
                      <a:endParaRPr lang="lv-LV" sz="12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r" fontAlgn="b"/>
                      <a:r>
                        <a:rPr lang="en-GB" sz="1100" b="0" i="0" u="none" strike="noStrike" noProof="0" dirty="0">
                          <a:solidFill>
                            <a:schemeClr val="tx1"/>
                          </a:solidFill>
                          <a:effectLst/>
                          <a:latin typeface="+mj-lt"/>
                        </a:rPr>
                        <a:t>n=3</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rowSpan="2">
                  <a:txBody>
                    <a:bodyPr/>
                    <a:lstStyle/>
                    <a:p>
                      <a:endParaRPr lang="en-GB" sz="1100" noProof="0" dirty="0">
                        <a:latin typeface="+mj-lt"/>
                      </a:endParaRPr>
                    </a:p>
                  </a:txBody>
                  <a:tcPr>
                    <a:lnT w="12700" cap="flat" cmpd="sng" algn="ctr">
                      <a:no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extLst>
                  <a:ext uri="{0D108BD9-81ED-4DB2-BD59-A6C34878D82A}">
                    <a16:rowId xmlns:a16="http://schemas.microsoft.com/office/drawing/2014/main" val="3448188840"/>
                  </a:ext>
                </a:extLst>
              </a:tr>
              <a:tr h="207123">
                <a:tc vMerge="1">
                  <a:txBody>
                    <a:bodyPr/>
                    <a:lstStyle/>
                    <a:p>
                      <a:endParaRPr lang="lv-LV"/>
                    </a:p>
                  </a:txBody>
                  <a:tcPr/>
                </a:tc>
                <a:tc>
                  <a:txBody>
                    <a:bodyPr/>
                    <a:lstStyle/>
                    <a:p>
                      <a:pPr algn="r" fontAlgn="b"/>
                      <a:r>
                        <a:rPr lang="en-GB" sz="1100" b="0" i="0" u="none" strike="noStrike" noProof="0" dirty="0">
                          <a:solidFill>
                            <a:schemeClr val="tx1"/>
                          </a:solidFill>
                          <a:effectLst/>
                          <a:latin typeface="+mj-lt"/>
                        </a:rPr>
                        <a:t>n=24</a:t>
                      </a:r>
                    </a:p>
                  </a:txBody>
                  <a:tcPr marL="9525" marR="9525" marT="9525" marB="0" anchor="ctr">
                    <a:lnT w="12700" cap="flat" cmpd="sng" algn="ctr">
                      <a:no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209580149"/>
                  </a:ext>
                </a:extLst>
              </a:tr>
              <a:tr h="207123">
                <a:tc rowSpan="16">
                  <a:txBody>
                    <a:bodyPr/>
                    <a:lstStyle/>
                    <a:p>
                      <a:pPr algn="ctr" fontAlgn="t"/>
                      <a:r>
                        <a:rPr lang="en-GB" sz="1100" b="0" i="0" u="none" strike="noStrike" noProof="0" dirty="0">
                          <a:solidFill>
                            <a:schemeClr val="tx1"/>
                          </a:solidFill>
                          <a:effectLst/>
                          <a:latin typeface="+mj-lt"/>
                        </a:rPr>
                        <a:t>Management</a:t>
                      </a:r>
                      <a:r>
                        <a:rPr lang="en-GB" sz="1100" b="0" i="0" u="none" strike="noStrike" baseline="0" noProof="0" dirty="0">
                          <a:solidFill>
                            <a:schemeClr val="tx1"/>
                          </a:solidFill>
                          <a:effectLst/>
                          <a:latin typeface="+mj-lt"/>
                        </a:rPr>
                        <a:t> and realization of construction works</a:t>
                      </a:r>
                      <a:endParaRPr lang="en-GB" sz="1100" b="0" i="0" u="none" strike="noStrike" noProof="0" dirty="0">
                        <a:solidFill>
                          <a:schemeClr val="tx1"/>
                        </a:solidFill>
                        <a:effectLst/>
                        <a:latin typeface="+mj-lt"/>
                      </a:endParaRPr>
                    </a:p>
                  </a:txBody>
                  <a:tcPr marL="9525" marR="9525" marT="9525" marB="0" anchor="ctr">
                    <a:lnT w="12700" cap="flat" cmpd="sng" algn="ctr">
                      <a:solidFill>
                        <a:schemeClr val="bg1">
                          <a:lumMod val="65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noFill/>
                  </a:tcPr>
                </a:tc>
                <a:tc>
                  <a:txBody>
                    <a:bodyPr/>
                    <a:lstStyle/>
                    <a:p>
                      <a:pPr algn="r" fontAlgn="b"/>
                      <a:r>
                        <a:rPr lang="en-GB" sz="1100" b="0" i="0" u="none" strike="noStrike" noProof="0" dirty="0">
                          <a:solidFill>
                            <a:schemeClr val="tx1"/>
                          </a:solidFill>
                          <a:effectLst/>
                          <a:latin typeface="+mj-lt"/>
                        </a:rPr>
                        <a:t>n=19</a:t>
                      </a:r>
                    </a:p>
                  </a:txBody>
                  <a:tcPr marL="9525" marR="9525" marT="9525" marB="0" anchor="ctr">
                    <a:lnT w="12700" cap="flat" cmpd="sng" algn="ctr">
                      <a:solidFill>
                        <a:schemeClr val="bg1">
                          <a:lumMod val="65000"/>
                        </a:schemeClr>
                      </a:solidFill>
                      <a:prstDash val="sysDash"/>
                      <a:round/>
                      <a:headEnd type="none" w="med" len="med"/>
                      <a:tailEnd type="none" w="med" len="med"/>
                    </a:lnT>
                    <a:lnB w="9525" cap="flat" cmpd="sng" algn="ctr">
                      <a:noFill/>
                      <a:prstDash val="sysDash"/>
                      <a:round/>
                      <a:headEnd type="none" w="med" len="med"/>
                      <a:tailEnd type="none" w="med" len="med"/>
                    </a:lnB>
                    <a:noFill/>
                  </a:tcPr>
                </a:tc>
                <a:tc rowSpan="2">
                  <a:txBody>
                    <a:bodyPr/>
                    <a:lstStyle/>
                    <a:p>
                      <a:endParaRPr lang="en-GB" sz="1100" noProof="0" dirty="0">
                        <a:latin typeface="+mj-lt"/>
                      </a:endParaRPr>
                    </a:p>
                  </a:txBody>
                  <a:tcPr>
                    <a:lnT w="12700" cap="flat" cmpd="sng" algn="ctr">
                      <a:solidFill>
                        <a:schemeClr val="bg1">
                          <a:lumMod val="65000"/>
                        </a:schemeClr>
                      </a:solidFill>
                      <a:prstDash val="sysDash"/>
                      <a:round/>
                      <a:headEnd type="none" w="med" len="med"/>
                      <a:tailEnd type="none" w="med" len="med"/>
                    </a:lnT>
                    <a:lnB w="9525" cap="flat" cmpd="sng" algn="ctr">
                      <a:noFill/>
                      <a:prstDash val="sysDash"/>
                      <a:round/>
                      <a:headEnd type="none" w="med" len="med"/>
                      <a:tailEnd type="none" w="med" len="med"/>
                    </a:lnB>
                    <a:noFill/>
                  </a:tcPr>
                </a:tc>
                <a:extLst>
                  <a:ext uri="{0D108BD9-81ED-4DB2-BD59-A6C34878D82A}">
                    <a16:rowId xmlns:a16="http://schemas.microsoft.com/office/drawing/2014/main" val="2348762362"/>
                  </a:ext>
                </a:extLst>
              </a:tr>
              <a:tr h="207123">
                <a:tc vMerge="1">
                  <a:txBody>
                    <a:bodyPr/>
                    <a:lstStyle/>
                    <a:p>
                      <a:endParaRPr lang="lv-LV"/>
                    </a:p>
                  </a:txBody>
                  <a:tcPr/>
                </a:tc>
                <a:tc>
                  <a:txBody>
                    <a:bodyPr/>
                    <a:lstStyle/>
                    <a:p>
                      <a:pPr algn="r" fontAlgn="b"/>
                      <a:r>
                        <a:rPr lang="en-GB" sz="1100" b="0" i="0" u="none" strike="noStrike" noProof="0" dirty="0">
                          <a:solidFill>
                            <a:schemeClr val="tx1"/>
                          </a:solidFill>
                          <a:effectLst/>
                          <a:latin typeface="+mj-lt"/>
                        </a:rPr>
                        <a:t>n=47</a:t>
                      </a:r>
                    </a:p>
                  </a:txBody>
                  <a:tcPr marL="9525" marR="9525" marT="9525" marB="0" anchor="ctr">
                    <a:lnT w="12700" cap="flat" cmpd="sng" algn="ctr">
                      <a:noFill/>
                      <a:prstDash val="sysDash"/>
                      <a:round/>
                      <a:headEnd type="none" w="med" len="med"/>
                      <a:tailEnd type="none" w="med" len="med"/>
                    </a:lnT>
                    <a:lnB w="9525"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2967903693"/>
                  </a:ext>
                </a:extLst>
              </a:tr>
              <a:tr h="207123">
                <a:tc vMerge="1">
                  <a:txBody>
                    <a:bodyPr/>
                    <a:lstStyle/>
                    <a:p>
                      <a:pPr algn="ctr" fontAlgn="t"/>
                      <a:endParaRPr lang="lv-LV" sz="12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r" fontAlgn="b"/>
                      <a:r>
                        <a:rPr lang="en-GB" sz="1100" b="0" i="0" u="none" strike="noStrike" noProof="0" dirty="0">
                          <a:solidFill>
                            <a:schemeClr val="tx1"/>
                          </a:solidFill>
                          <a:effectLst/>
                          <a:latin typeface="+mj-lt"/>
                        </a:rPr>
                        <a:t>n=4</a:t>
                      </a:r>
                    </a:p>
                  </a:txBody>
                  <a:tcPr marL="9525" marR="9525" marT="9525" marB="0" anchor="ct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tc rowSpan="2">
                  <a:txBody>
                    <a:bodyPr/>
                    <a:lstStyle/>
                    <a:p>
                      <a:endParaRPr lang="en-GB" sz="1100" noProof="0" dirty="0">
                        <a:latin typeface="+mj-lt"/>
                      </a:endParaRPr>
                    </a:p>
                  </a:txBody>
                  <a:tcP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extLst>
                  <a:ext uri="{0D108BD9-81ED-4DB2-BD59-A6C34878D82A}">
                    <a16:rowId xmlns:a16="http://schemas.microsoft.com/office/drawing/2014/main" val="1336835591"/>
                  </a:ext>
                </a:extLst>
              </a:tr>
              <a:tr h="207123">
                <a:tc vMerge="1">
                  <a:txBody>
                    <a:bodyPr/>
                    <a:lstStyle/>
                    <a:p>
                      <a:endParaRPr lang="lv-LV"/>
                    </a:p>
                  </a:txBody>
                  <a:tcPr/>
                </a:tc>
                <a:tc>
                  <a:txBody>
                    <a:bodyPr/>
                    <a:lstStyle/>
                    <a:p>
                      <a:pPr algn="r" fontAlgn="b"/>
                      <a:r>
                        <a:rPr lang="en-GB" sz="1100" b="0" i="0" u="none" strike="noStrike" noProof="0" dirty="0">
                          <a:solidFill>
                            <a:schemeClr val="tx1"/>
                          </a:solidFill>
                          <a:effectLst/>
                          <a:latin typeface="+mj-lt"/>
                        </a:rPr>
                        <a:t>n=39</a:t>
                      </a:r>
                    </a:p>
                  </a:txBody>
                  <a:tcPr marL="9525" marR="9525" marT="9525" marB="0" anchor="ct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1749946699"/>
                  </a:ext>
                </a:extLst>
              </a:tr>
              <a:tr h="207123">
                <a:tc vMerge="1">
                  <a:txBody>
                    <a:bodyPr/>
                    <a:lstStyle/>
                    <a:p>
                      <a:pPr algn="ctr" fontAlgn="t"/>
                      <a:endParaRPr lang="lv-LV" sz="12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r" fontAlgn="b"/>
                      <a:r>
                        <a:rPr lang="en-GB" sz="1100" b="0" i="0" u="none" strike="noStrike" noProof="0" dirty="0">
                          <a:solidFill>
                            <a:schemeClr val="tx1"/>
                          </a:solidFill>
                          <a:effectLst/>
                          <a:latin typeface="+mj-lt"/>
                        </a:rPr>
                        <a:t>n=17</a:t>
                      </a:r>
                    </a:p>
                  </a:txBody>
                  <a:tcPr marL="9525" marR="9525" marT="9525" marB="0" anchor="ct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tc rowSpan="2">
                  <a:txBody>
                    <a:bodyPr/>
                    <a:lstStyle/>
                    <a:p>
                      <a:endParaRPr lang="en-GB" sz="1100" noProof="0" dirty="0">
                        <a:latin typeface="+mj-lt"/>
                      </a:endParaRPr>
                    </a:p>
                  </a:txBody>
                  <a:tcP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extLst>
                  <a:ext uri="{0D108BD9-81ED-4DB2-BD59-A6C34878D82A}">
                    <a16:rowId xmlns:a16="http://schemas.microsoft.com/office/drawing/2014/main" val="1366271401"/>
                  </a:ext>
                </a:extLst>
              </a:tr>
              <a:tr h="207123">
                <a:tc vMerge="1">
                  <a:txBody>
                    <a:bodyPr/>
                    <a:lstStyle/>
                    <a:p>
                      <a:endParaRPr lang="lv-LV"/>
                    </a:p>
                  </a:txBody>
                  <a:tcPr/>
                </a:tc>
                <a:tc>
                  <a:txBody>
                    <a:bodyPr/>
                    <a:lstStyle/>
                    <a:p>
                      <a:pPr algn="r" fontAlgn="b"/>
                      <a:r>
                        <a:rPr lang="en-GB" sz="1100" b="0" i="0" u="none" strike="noStrike" noProof="0" dirty="0">
                          <a:solidFill>
                            <a:schemeClr val="tx1"/>
                          </a:solidFill>
                          <a:effectLst/>
                          <a:latin typeface="+mj-lt"/>
                        </a:rPr>
                        <a:t>n=47</a:t>
                      </a:r>
                    </a:p>
                  </a:txBody>
                  <a:tcPr marL="9525" marR="9525" marT="9525" marB="0" anchor="ct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2553230377"/>
                  </a:ext>
                </a:extLst>
              </a:tr>
              <a:tr h="207123">
                <a:tc vMerge="1">
                  <a:txBody>
                    <a:bodyPr/>
                    <a:lstStyle/>
                    <a:p>
                      <a:pPr algn="ctr" fontAlgn="t"/>
                      <a:endParaRPr lang="lv-LV" sz="12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r" fontAlgn="b"/>
                      <a:r>
                        <a:rPr lang="en-GB" sz="1100" b="0" i="0" u="none" strike="noStrike" noProof="0" dirty="0">
                          <a:solidFill>
                            <a:schemeClr val="tx1"/>
                          </a:solidFill>
                          <a:effectLst/>
                          <a:latin typeface="+mj-lt"/>
                        </a:rPr>
                        <a:t>n=24</a:t>
                      </a:r>
                    </a:p>
                  </a:txBody>
                  <a:tcPr marL="9525" marR="9525" marT="9525" marB="0" anchor="ct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tc rowSpan="2">
                  <a:txBody>
                    <a:bodyPr/>
                    <a:lstStyle/>
                    <a:p>
                      <a:endParaRPr lang="en-GB" sz="1100" noProof="0" dirty="0">
                        <a:latin typeface="+mj-lt"/>
                      </a:endParaRPr>
                    </a:p>
                  </a:txBody>
                  <a:tcP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extLst>
                  <a:ext uri="{0D108BD9-81ED-4DB2-BD59-A6C34878D82A}">
                    <a16:rowId xmlns:a16="http://schemas.microsoft.com/office/drawing/2014/main" val="3816405749"/>
                  </a:ext>
                </a:extLst>
              </a:tr>
              <a:tr h="207123">
                <a:tc vMerge="1">
                  <a:txBody>
                    <a:bodyPr/>
                    <a:lstStyle/>
                    <a:p>
                      <a:endParaRPr lang="lv-LV"/>
                    </a:p>
                  </a:txBody>
                  <a:tcPr/>
                </a:tc>
                <a:tc>
                  <a:txBody>
                    <a:bodyPr/>
                    <a:lstStyle/>
                    <a:p>
                      <a:pPr algn="r" fontAlgn="b"/>
                      <a:r>
                        <a:rPr lang="en-GB" sz="1100" b="0" i="0" u="none" strike="noStrike" noProof="0" dirty="0">
                          <a:solidFill>
                            <a:schemeClr val="tx1"/>
                          </a:solidFill>
                          <a:effectLst/>
                          <a:latin typeface="+mj-lt"/>
                        </a:rPr>
                        <a:t>n=48</a:t>
                      </a:r>
                    </a:p>
                  </a:txBody>
                  <a:tcPr marL="9525" marR="9525" marT="9525" marB="0" anchor="ct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2325421714"/>
                  </a:ext>
                </a:extLst>
              </a:tr>
              <a:tr h="207123">
                <a:tc vMerge="1">
                  <a:txBody>
                    <a:bodyPr/>
                    <a:lstStyle/>
                    <a:p>
                      <a:pPr algn="ctr" fontAlgn="t"/>
                      <a:endParaRPr lang="lv-LV" sz="12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r" fontAlgn="b"/>
                      <a:r>
                        <a:rPr lang="en-GB" sz="1100" b="0" i="0" u="none" strike="noStrike" noProof="0" dirty="0">
                          <a:solidFill>
                            <a:schemeClr val="tx1"/>
                          </a:solidFill>
                          <a:effectLst/>
                          <a:latin typeface="+mj-lt"/>
                        </a:rPr>
                        <a:t>n=36</a:t>
                      </a:r>
                    </a:p>
                  </a:txBody>
                  <a:tcPr marL="9525" marR="9525" marT="9525" marB="0" anchor="ct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tc rowSpan="2">
                  <a:txBody>
                    <a:bodyPr/>
                    <a:lstStyle/>
                    <a:p>
                      <a:endParaRPr lang="en-GB" sz="1100" noProof="0" dirty="0">
                        <a:latin typeface="+mj-lt"/>
                      </a:endParaRPr>
                    </a:p>
                  </a:txBody>
                  <a:tcP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extLst>
                  <a:ext uri="{0D108BD9-81ED-4DB2-BD59-A6C34878D82A}">
                    <a16:rowId xmlns:a16="http://schemas.microsoft.com/office/drawing/2014/main" val="4271100216"/>
                  </a:ext>
                </a:extLst>
              </a:tr>
              <a:tr h="207123">
                <a:tc vMerge="1">
                  <a:txBody>
                    <a:bodyPr/>
                    <a:lstStyle/>
                    <a:p>
                      <a:endParaRPr lang="lv-LV"/>
                    </a:p>
                  </a:txBody>
                  <a:tcPr/>
                </a:tc>
                <a:tc>
                  <a:txBody>
                    <a:bodyPr/>
                    <a:lstStyle/>
                    <a:p>
                      <a:pPr algn="r" fontAlgn="b"/>
                      <a:r>
                        <a:rPr lang="en-GB" sz="1100" b="0" i="0" u="none" strike="noStrike" noProof="0" dirty="0">
                          <a:solidFill>
                            <a:schemeClr val="tx1"/>
                          </a:solidFill>
                          <a:effectLst/>
                          <a:latin typeface="+mj-lt"/>
                        </a:rPr>
                        <a:t>n=58</a:t>
                      </a:r>
                    </a:p>
                  </a:txBody>
                  <a:tcPr marL="9525" marR="9525" marT="9525" marB="0" anchor="ct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791089596"/>
                  </a:ext>
                </a:extLst>
              </a:tr>
              <a:tr h="207123">
                <a:tc vMerge="1">
                  <a:txBody>
                    <a:bodyPr/>
                    <a:lstStyle/>
                    <a:p>
                      <a:pPr algn="ctr" fontAlgn="t"/>
                      <a:endParaRPr lang="lv-LV" sz="12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r" fontAlgn="b"/>
                      <a:r>
                        <a:rPr lang="en-GB" sz="1100" b="0" i="0" u="none" strike="noStrike" noProof="0" dirty="0">
                          <a:solidFill>
                            <a:schemeClr val="tx1"/>
                          </a:solidFill>
                          <a:effectLst/>
                          <a:latin typeface="+mj-lt"/>
                        </a:rPr>
                        <a:t>n=21</a:t>
                      </a:r>
                    </a:p>
                  </a:txBody>
                  <a:tcPr marL="9525" marR="9525" marT="9525" marB="0" anchor="ct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tc rowSpan="2">
                  <a:txBody>
                    <a:bodyPr/>
                    <a:lstStyle/>
                    <a:p>
                      <a:endParaRPr lang="en-GB" sz="1100" noProof="0" dirty="0">
                        <a:latin typeface="+mj-lt"/>
                      </a:endParaRPr>
                    </a:p>
                  </a:txBody>
                  <a:tcP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extLst>
                  <a:ext uri="{0D108BD9-81ED-4DB2-BD59-A6C34878D82A}">
                    <a16:rowId xmlns:a16="http://schemas.microsoft.com/office/drawing/2014/main" val="1665061121"/>
                  </a:ext>
                </a:extLst>
              </a:tr>
              <a:tr h="207123">
                <a:tc vMerge="1">
                  <a:txBody>
                    <a:bodyPr/>
                    <a:lstStyle/>
                    <a:p>
                      <a:endParaRPr lang="lv-LV"/>
                    </a:p>
                  </a:txBody>
                  <a:tcPr/>
                </a:tc>
                <a:tc>
                  <a:txBody>
                    <a:bodyPr/>
                    <a:lstStyle/>
                    <a:p>
                      <a:pPr algn="r" fontAlgn="b"/>
                      <a:r>
                        <a:rPr lang="en-GB" sz="1100" b="0" i="0" u="none" strike="noStrike" noProof="0" dirty="0">
                          <a:solidFill>
                            <a:schemeClr val="tx1"/>
                          </a:solidFill>
                          <a:effectLst/>
                          <a:latin typeface="+mj-lt"/>
                        </a:rPr>
                        <a:t>n=36</a:t>
                      </a:r>
                    </a:p>
                  </a:txBody>
                  <a:tcPr marL="9525" marR="9525" marT="9525" marB="0" anchor="ct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3136900090"/>
                  </a:ext>
                </a:extLst>
              </a:tr>
              <a:tr h="207123">
                <a:tc vMerge="1">
                  <a:txBody>
                    <a:bodyPr/>
                    <a:lstStyle/>
                    <a:p>
                      <a:pPr algn="ctr" fontAlgn="t"/>
                      <a:endParaRPr lang="lv-LV" sz="12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r" fontAlgn="b"/>
                      <a:r>
                        <a:rPr lang="en-GB" sz="1100" b="0" i="0" u="none" strike="noStrike" noProof="0" dirty="0">
                          <a:solidFill>
                            <a:schemeClr val="tx1"/>
                          </a:solidFill>
                          <a:effectLst/>
                          <a:latin typeface="+mj-lt"/>
                        </a:rPr>
                        <a:t>n=13</a:t>
                      </a:r>
                    </a:p>
                  </a:txBody>
                  <a:tcPr marL="9525" marR="9525" marT="9525" marB="0" anchor="ct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tc rowSpan="2">
                  <a:txBody>
                    <a:bodyPr/>
                    <a:lstStyle/>
                    <a:p>
                      <a:endParaRPr lang="en-GB" sz="1100" noProof="0" dirty="0">
                        <a:latin typeface="+mj-lt"/>
                      </a:endParaRPr>
                    </a:p>
                  </a:txBody>
                  <a:tcP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extLst>
                  <a:ext uri="{0D108BD9-81ED-4DB2-BD59-A6C34878D82A}">
                    <a16:rowId xmlns:a16="http://schemas.microsoft.com/office/drawing/2014/main" val="1906490660"/>
                  </a:ext>
                </a:extLst>
              </a:tr>
              <a:tr h="207123">
                <a:tc vMerge="1">
                  <a:txBody>
                    <a:bodyPr/>
                    <a:lstStyle/>
                    <a:p>
                      <a:endParaRPr lang="lv-LV"/>
                    </a:p>
                  </a:txBody>
                  <a:tcPr/>
                </a:tc>
                <a:tc>
                  <a:txBody>
                    <a:bodyPr/>
                    <a:lstStyle/>
                    <a:p>
                      <a:pPr algn="r" fontAlgn="b"/>
                      <a:r>
                        <a:rPr lang="en-GB" sz="1100" b="0" i="0" u="none" strike="noStrike" noProof="0" dirty="0">
                          <a:solidFill>
                            <a:schemeClr val="tx1"/>
                          </a:solidFill>
                          <a:effectLst/>
                          <a:latin typeface="+mj-lt"/>
                        </a:rPr>
                        <a:t>n=38</a:t>
                      </a:r>
                    </a:p>
                  </a:txBody>
                  <a:tcPr marL="9525" marR="9525" marT="9525" marB="0" anchor="ct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244251693"/>
                  </a:ext>
                </a:extLst>
              </a:tr>
              <a:tr h="207123">
                <a:tc vMerge="1">
                  <a:txBody>
                    <a:bodyPr/>
                    <a:lstStyle/>
                    <a:p>
                      <a:pPr algn="ctr" fontAlgn="t"/>
                      <a:endParaRPr lang="lv-LV" sz="12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r" fontAlgn="b"/>
                      <a:r>
                        <a:rPr lang="en-GB" sz="1100" b="0" i="0" u="none" strike="noStrike" noProof="0" dirty="0">
                          <a:solidFill>
                            <a:schemeClr val="tx1"/>
                          </a:solidFill>
                          <a:effectLst/>
                          <a:latin typeface="+mj-lt"/>
                        </a:rPr>
                        <a:t>n=13</a:t>
                      </a:r>
                    </a:p>
                  </a:txBody>
                  <a:tcPr marL="9525" marR="9525" marT="9525" marB="0"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tc rowSpan="2">
                  <a:txBody>
                    <a:bodyPr/>
                    <a:lstStyle/>
                    <a:p>
                      <a:endParaRPr lang="en-GB" sz="1100" noProof="0" dirty="0">
                        <a:latin typeface="+mj-lt"/>
                      </a:endParaRPr>
                    </a:p>
                  </a:txBody>
                  <a:tcP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noFill/>
                  </a:tcPr>
                </a:tc>
                <a:extLst>
                  <a:ext uri="{0D108BD9-81ED-4DB2-BD59-A6C34878D82A}">
                    <a16:rowId xmlns:a16="http://schemas.microsoft.com/office/drawing/2014/main" val="810208379"/>
                  </a:ext>
                </a:extLst>
              </a:tr>
              <a:tr h="207123">
                <a:tc vMerge="1">
                  <a:txBody>
                    <a:bodyPr/>
                    <a:lstStyle/>
                    <a:p>
                      <a:endParaRPr lang="lv-LV"/>
                    </a:p>
                  </a:txBody>
                  <a:tcPr/>
                </a:tc>
                <a:tc>
                  <a:txBody>
                    <a:bodyPr/>
                    <a:lstStyle/>
                    <a:p>
                      <a:pPr algn="r" fontAlgn="b"/>
                      <a:r>
                        <a:rPr lang="en-GB" sz="1100" b="0" i="0" u="none" strike="noStrike" noProof="0" dirty="0">
                          <a:solidFill>
                            <a:schemeClr val="tx1"/>
                          </a:solidFill>
                          <a:effectLst/>
                          <a:latin typeface="+mj-lt"/>
                        </a:rPr>
                        <a:t>n=43</a:t>
                      </a:r>
                    </a:p>
                  </a:txBody>
                  <a:tcPr marL="9525" marR="9525" marT="9525" marB="0" anchor="ctr">
                    <a:lnT w="12700" cap="flat" cmpd="sng" algn="ctr">
                      <a:no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3154538706"/>
                  </a:ext>
                </a:extLst>
              </a:tr>
              <a:tr h="207123">
                <a:tc rowSpan="4">
                  <a:txBody>
                    <a:bodyPr/>
                    <a:lstStyle/>
                    <a:p>
                      <a:pPr algn="ctr" fontAlgn="t"/>
                      <a:r>
                        <a:rPr lang="en-GB" sz="1100" b="0" i="0" u="none" strike="noStrike" noProof="0" dirty="0">
                          <a:solidFill>
                            <a:schemeClr val="tx1"/>
                          </a:solidFill>
                          <a:effectLst/>
                          <a:latin typeface="+mj-lt"/>
                        </a:rPr>
                        <a:t>Construction materials (producers, sellers)</a:t>
                      </a:r>
                    </a:p>
                  </a:txBody>
                  <a:tcPr marL="9525" marR="9525" marT="9525" marB="0" anchor="ctr">
                    <a:lnT w="12700" cap="flat" cmpd="sng" algn="ctr">
                      <a:solidFill>
                        <a:schemeClr val="bg1">
                          <a:lumMod val="50000"/>
                        </a:schemeClr>
                      </a:solid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pPr algn="r" fontAlgn="b"/>
                      <a:r>
                        <a:rPr lang="en-GB" sz="1100" b="0" i="0" u="none" strike="noStrike" noProof="0" dirty="0">
                          <a:solidFill>
                            <a:schemeClr val="tx1"/>
                          </a:solidFill>
                          <a:effectLst/>
                          <a:latin typeface="+mj-lt"/>
                        </a:rPr>
                        <a:t>n=33</a:t>
                      </a:r>
                    </a:p>
                  </a:txBody>
                  <a:tcPr marL="9525" marR="9525" marT="9525" marB="0" anchor="ctr">
                    <a:lnT w="12700" cap="flat" cmpd="sng" algn="ctr">
                      <a:solidFill>
                        <a:schemeClr val="bg1">
                          <a:lumMod val="50000"/>
                        </a:schemeClr>
                      </a:solidFill>
                      <a:prstDash val="sysDash"/>
                      <a:round/>
                      <a:headEnd type="none" w="med" len="med"/>
                      <a:tailEnd type="none" w="med" len="med"/>
                    </a:lnT>
                    <a:lnB w="9525" cap="flat" cmpd="sng" algn="ctr">
                      <a:noFill/>
                      <a:prstDash val="sysDash"/>
                      <a:round/>
                      <a:headEnd type="none" w="med" len="med"/>
                      <a:tailEnd type="none" w="med" len="med"/>
                    </a:lnB>
                    <a:noFill/>
                  </a:tcPr>
                </a:tc>
                <a:tc rowSpan="2">
                  <a:txBody>
                    <a:bodyPr/>
                    <a:lstStyle/>
                    <a:p>
                      <a:endParaRPr lang="en-GB" sz="1100" noProof="0" dirty="0">
                        <a:latin typeface="+mj-lt"/>
                      </a:endParaRPr>
                    </a:p>
                  </a:txBody>
                  <a:tcPr>
                    <a:lnT w="12700" cap="flat" cmpd="sng" algn="ctr">
                      <a:solidFill>
                        <a:schemeClr val="bg1">
                          <a:lumMod val="50000"/>
                        </a:schemeClr>
                      </a:solidFill>
                      <a:prstDash val="sysDash"/>
                      <a:round/>
                      <a:headEnd type="none" w="med" len="med"/>
                      <a:tailEnd type="none" w="med" len="med"/>
                    </a:lnT>
                    <a:lnB w="9525" cap="flat" cmpd="sng" algn="ctr">
                      <a:noFill/>
                      <a:prstDash val="sysDash"/>
                      <a:round/>
                      <a:headEnd type="none" w="med" len="med"/>
                      <a:tailEnd type="none" w="med" len="med"/>
                    </a:lnB>
                    <a:noFill/>
                  </a:tcPr>
                </a:tc>
                <a:extLst>
                  <a:ext uri="{0D108BD9-81ED-4DB2-BD59-A6C34878D82A}">
                    <a16:rowId xmlns:a16="http://schemas.microsoft.com/office/drawing/2014/main" val="782820035"/>
                  </a:ext>
                </a:extLst>
              </a:tr>
              <a:tr h="207123">
                <a:tc vMerge="1">
                  <a:txBody>
                    <a:bodyPr/>
                    <a:lstStyle/>
                    <a:p>
                      <a:endParaRPr lang="lv-LV"/>
                    </a:p>
                  </a:txBody>
                  <a:tcPr/>
                </a:tc>
                <a:tc>
                  <a:txBody>
                    <a:bodyPr/>
                    <a:lstStyle/>
                    <a:p>
                      <a:pPr algn="r" fontAlgn="b"/>
                      <a:r>
                        <a:rPr lang="en-GB" sz="1100" b="0" i="0" u="none" strike="noStrike" noProof="0" dirty="0">
                          <a:solidFill>
                            <a:schemeClr val="tx1"/>
                          </a:solidFill>
                          <a:effectLst/>
                          <a:latin typeface="+mj-lt"/>
                        </a:rPr>
                        <a:t>n=32</a:t>
                      </a:r>
                    </a:p>
                  </a:txBody>
                  <a:tcPr marL="9525" marR="9525" marT="9525" marB="0" anchor="ctr">
                    <a:lnT w="12700" cap="flat" cmpd="sng" algn="ctr">
                      <a:noFill/>
                      <a:prstDash val="sysDash"/>
                      <a:round/>
                      <a:headEnd type="none" w="med" len="med"/>
                      <a:tailEnd type="none" w="med" len="med"/>
                    </a:lnT>
                    <a:lnB w="9525"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3853229780"/>
                  </a:ext>
                </a:extLst>
              </a:tr>
              <a:tr h="207123">
                <a:tc vMerge="1">
                  <a:txBody>
                    <a:bodyPr/>
                    <a:lstStyle/>
                    <a:p>
                      <a:pPr algn="ctr" fontAlgn="t"/>
                      <a:endParaRPr lang="lv-LV" sz="12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r" fontAlgn="b"/>
                      <a:r>
                        <a:rPr lang="en-GB" sz="1100" b="0" i="0" u="none" strike="noStrike" noProof="0" dirty="0">
                          <a:solidFill>
                            <a:schemeClr val="tx1"/>
                          </a:solidFill>
                          <a:effectLst/>
                          <a:latin typeface="+mj-lt"/>
                        </a:rPr>
                        <a:t>n=76</a:t>
                      </a:r>
                    </a:p>
                  </a:txBody>
                  <a:tcPr marL="9525" marR="9525" marT="9525" marB="0"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tc rowSpan="2">
                  <a:txBody>
                    <a:bodyPr/>
                    <a:lstStyle/>
                    <a:p>
                      <a:endParaRPr lang="en-GB" sz="1100" noProof="0" dirty="0">
                        <a:latin typeface="+mj-lt"/>
                      </a:endParaRPr>
                    </a:p>
                  </a:txBody>
                  <a:tcP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2590921634"/>
                  </a:ext>
                </a:extLst>
              </a:tr>
              <a:tr h="207123">
                <a:tc vMerge="1">
                  <a:txBody>
                    <a:bodyPr/>
                    <a:lstStyle/>
                    <a:p>
                      <a:endParaRPr lang="lv-LV"/>
                    </a:p>
                  </a:txBody>
                  <a:tcPr/>
                </a:tc>
                <a:tc>
                  <a:txBody>
                    <a:bodyPr/>
                    <a:lstStyle/>
                    <a:p>
                      <a:pPr algn="r" fontAlgn="b"/>
                      <a:r>
                        <a:rPr lang="en-GB" sz="1100" b="0" i="0" u="none" strike="noStrike" noProof="0" dirty="0">
                          <a:solidFill>
                            <a:schemeClr val="tx1"/>
                          </a:solidFill>
                          <a:effectLst/>
                          <a:latin typeface="+mj-lt"/>
                        </a:rPr>
                        <a:t>n=26</a:t>
                      </a:r>
                    </a:p>
                  </a:txBody>
                  <a:tcPr marL="9525" marR="9525" marT="9525" marB="0"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2806059851"/>
                  </a:ext>
                </a:extLst>
              </a:tr>
            </a:tbl>
          </a:graphicData>
        </a:graphic>
      </p:graphicFrame>
      <p:graphicFrame>
        <p:nvGraphicFramePr>
          <p:cNvPr id="16" name="Content Placeholder 4">
            <a:extLst>
              <a:ext uri="{FF2B5EF4-FFF2-40B4-BE49-F238E27FC236}">
                <a16:creationId xmlns:a16="http://schemas.microsoft.com/office/drawing/2014/main" id="{721CF7FB-9026-464D-9EF7-8B7F7F59AC95}"/>
              </a:ext>
            </a:extLst>
          </p:cNvPr>
          <p:cNvGraphicFramePr>
            <a:graphicFrameLocks/>
          </p:cNvGraphicFramePr>
          <p:nvPr>
            <p:extLst>
              <p:ext uri="{D42A27DB-BD31-4B8C-83A1-F6EECF244321}">
                <p14:modId xmlns:p14="http://schemas.microsoft.com/office/powerpoint/2010/main" val="1353099945"/>
              </p:ext>
            </p:extLst>
          </p:nvPr>
        </p:nvGraphicFramePr>
        <p:xfrm>
          <a:off x="4909312" y="1019296"/>
          <a:ext cx="7694646" cy="510292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a:xfrm>
            <a:off x="210162" y="263088"/>
            <a:ext cx="11466875" cy="404119"/>
          </a:xfrm>
        </p:spPr>
        <p:txBody>
          <a:bodyPr/>
          <a:lstStyle/>
          <a:p>
            <a:r>
              <a:rPr lang="en-GB"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Quality index of the phase «Construction works»</a:t>
            </a:r>
          </a:p>
        </p:txBody>
      </p:sp>
      <p:graphicFrame>
        <p:nvGraphicFramePr>
          <p:cNvPr id="13" name="Content Placeholder 10">
            <a:extLst>
              <a:ext uri="{FF2B5EF4-FFF2-40B4-BE49-F238E27FC236}">
                <a16:creationId xmlns:a16="http://schemas.microsoft.com/office/drawing/2014/main" id="{0CCA6E49-63BC-4DC0-BD7C-706D34E220E0}"/>
              </a:ext>
            </a:extLst>
          </p:cNvPr>
          <p:cNvGraphicFramePr>
            <a:graphicFrameLocks/>
          </p:cNvGraphicFramePr>
          <p:nvPr>
            <p:extLst>
              <p:ext uri="{D42A27DB-BD31-4B8C-83A1-F6EECF244321}">
                <p14:modId xmlns:p14="http://schemas.microsoft.com/office/powerpoint/2010/main" val="571784798"/>
              </p:ext>
            </p:extLst>
          </p:nvPr>
        </p:nvGraphicFramePr>
        <p:xfrm>
          <a:off x="230171" y="905187"/>
          <a:ext cx="3586216" cy="4902117"/>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3D3E7703-2D8B-4D88-AC2F-02B4AC744E2F}"/>
              </a:ext>
            </a:extLst>
          </p:cNvPr>
          <p:cNvSpPr/>
          <p:nvPr/>
        </p:nvSpPr>
        <p:spPr>
          <a:xfrm>
            <a:off x="210163" y="1892808"/>
            <a:ext cx="923694" cy="350630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10" name="Title 4">
            <a:extLst>
              <a:ext uri="{FF2B5EF4-FFF2-40B4-BE49-F238E27FC236}">
                <a16:creationId xmlns:a16="http://schemas.microsoft.com/office/drawing/2014/main" id="{D0A83208-AAF7-4EAD-ABEA-12565A7FEE10}"/>
              </a:ext>
            </a:extLst>
          </p:cNvPr>
          <p:cNvSpPr txBox="1">
            <a:spLocks/>
          </p:cNvSpPr>
          <p:nvPr/>
        </p:nvSpPr>
        <p:spPr>
          <a:xfrm>
            <a:off x="210163" y="710624"/>
            <a:ext cx="3586216" cy="1116712"/>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r>
              <a:rPr lang="en-GB" sz="1800" b="0" dirty="0">
                <a:latin typeface="Arial" panose="020B0604020202020204" pitchFamily="34" charset="0"/>
                <a:ea typeface="Times New Roman" panose="02020603050405020304" pitchFamily="18" charset="0"/>
                <a:cs typeface="Times New Roman" panose="02020603050405020304" pitchFamily="18" charset="0"/>
              </a:rPr>
              <a:t>The highest evaluation on construction works phase is that of territorial development, water supply and sewage</a:t>
            </a:r>
            <a:endParaRPr lang="en-GB" sz="1800" b="0" dirty="0"/>
          </a:p>
        </p:txBody>
      </p:sp>
      <p:sp>
        <p:nvSpPr>
          <p:cNvPr id="17" name="TextBox 16">
            <a:extLst>
              <a:ext uri="{FF2B5EF4-FFF2-40B4-BE49-F238E27FC236}">
                <a16:creationId xmlns:a16="http://schemas.microsoft.com/office/drawing/2014/main" id="{5CDCC86C-6443-41FD-A7F7-4C83C18556C2}"/>
              </a:ext>
            </a:extLst>
          </p:cNvPr>
          <p:cNvSpPr txBox="1"/>
          <p:nvPr/>
        </p:nvSpPr>
        <p:spPr>
          <a:xfrm>
            <a:off x="8258923" y="428202"/>
            <a:ext cx="3722914" cy="492443"/>
          </a:xfrm>
          <a:prstGeom prst="rect">
            <a:avLst/>
          </a:prstGeom>
          <a:noFill/>
        </p:spPr>
        <p:txBody>
          <a:bodyPr wrap="square" lIns="0" tIns="0" rIns="0" bIns="0" rtlCol="0">
            <a:spAutoFit/>
          </a:bodyPr>
          <a:lstStyle/>
          <a:p>
            <a:r>
              <a:rPr lang="en-GB" sz="1600" b="1" dirty="0">
                <a:solidFill>
                  <a:schemeClr val="accent1"/>
                </a:solidFill>
              </a:rPr>
              <a:t>Quality evaluation of construction works services group</a:t>
            </a:r>
          </a:p>
        </p:txBody>
      </p:sp>
      <p:sp>
        <p:nvSpPr>
          <p:cNvPr id="18" name="Oval 17">
            <a:extLst>
              <a:ext uri="{FF2B5EF4-FFF2-40B4-BE49-F238E27FC236}">
                <a16:creationId xmlns:a16="http://schemas.microsoft.com/office/drawing/2014/main" id="{CB46CFD7-8EF3-4E8E-86D2-35C2236D525B}"/>
              </a:ext>
            </a:extLst>
          </p:cNvPr>
          <p:cNvSpPr/>
          <p:nvPr/>
        </p:nvSpPr>
        <p:spPr>
          <a:xfrm>
            <a:off x="10209143" y="1827336"/>
            <a:ext cx="591671" cy="259976"/>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lv-LV" sz="1600" dirty="0"/>
          </a:p>
        </p:txBody>
      </p:sp>
      <p:sp>
        <p:nvSpPr>
          <p:cNvPr id="19" name="Oval 18">
            <a:extLst>
              <a:ext uri="{FF2B5EF4-FFF2-40B4-BE49-F238E27FC236}">
                <a16:creationId xmlns:a16="http://schemas.microsoft.com/office/drawing/2014/main" id="{632824B8-F0D0-4F32-A87B-AADA2EF28ADB}"/>
              </a:ext>
            </a:extLst>
          </p:cNvPr>
          <p:cNvSpPr/>
          <p:nvPr/>
        </p:nvSpPr>
        <p:spPr>
          <a:xfrm>
            <a:off x="10209143" y="4316415"/>
            <a:ext cx="591671" cy="259976"/>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lv-LV" sz="1600" dirty="0"/>
          </a:p>
        </p:txBody>
      </p:sp>
      <p:sp>
        <p:nvSpPr>
          <p:cNvPr id="3" name="Slide Number Placeholder 2">
            <a:extLst>
              <a:ext uri="{FF2B5EF4-FFF2-40B4-BE49-F238E27FC236}">
                <a16:creationId xmlns:a16="http://schemas.microsoft.com/office/drawing/2014/main" id="{5BEDC6F0-1504-4763-9AB0-57C4A92AB49F}"/>
              </a:ext>
            </a:extLst>
          </p:cNvPr>
          <p:cNvSpPr>
            <a:spLocks noGrp="1"/>
          </p:cNvSpPr>
          <p:nvPr>
            <p:ph type="sldNum" sz="quarter" idx="4"/>
          </p:nvPr>
        </p:nvSpPr>
        <p:spPr/>
        <p:txBody>
          <a:bodyPr/>
          <a:lstStyle/>
          <a:p>
            <a:r>
              <a:rPr lang="en-GB"/>
              <a:t>12</a:t>
            </a:r>
            <a:endParaRPr lang="en-GB" dirty="0"/>
          </a:p>
        </p:txBody>
      </p:sp>
    </p:spTree>
    <p:extLst>
      <p:ext uri="{BB962C8B-B14F-4D97-AF65-F5344CB8AC3E}">
        <p14:creationId xmlns:p14="http://schemas.microsoft.com/office/powerpoint/2010/main" val="124898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1A86BACA-7374-463F-B931-C7398CDE3F8B}"/>
              </a:ext>
            </a:extLst>
          </p:cNvPr>
          <p:cNvGraphicFramePr>
            <a:graphicFrameLocks noGrp="1"/>
          </p:cNvGraphicFramePr>
          <p:nvPr>
            <p:extLst>
              <p:ext uri="{D42A27DB-BD31-4B8C-83A1-F6EECF244321}">
                <p14:modId xmlns:p14="http://schemas.microsoft.com/office/powerpoint/2010/main" val="2363693374"/>
              </p:ext>
            </p:extLst>
          </p:nvPr>
        </p:nvGraphicFramePr>
        <p:xfrm>
          <a:off x="4820575" y="2653537"/>
          <a:ext cx="6516209" cy="1970680"/>
        </p:xfrm>
        <a:graphic>
          <a:graphicData uri="http://schemas.openxmlformats.org/drawingml/2006/table">
            <a:tbl>
              <a:tblPr firstRow="1" bandRow="1">
                <a:tableStyleId>{5C22544A-7EE6-4342-B048-85BDC9FD1C3A}</a:tableStyleId>
              </a:tblPr>
              <a:tblGrid>
                <a:gridCol w="1047567">
                  <a:extLst>
                    <a:ext uri="{9D8B030D-6E8A-4147-A177-3AD203B41FA5}">
                      <a16:colId xmlns:a16="http://schemas.microsoft.com/office/drawing/2014/main" val="2899715464"/>
                    </a:ext>
                  </a:extLst>
                </a:gridCol>
                <a:gridCol w="1970259">
                  <a:extLst>
                    <a:ext uri="{9D8B030D-6E8A-4147-A177-3AD203B41FA5}">
                      <a16:colId xmlns:a16="http://schemas.microsoft.com/office/drawing/2014/main" val="2229926143"/>
                    </a:ext>
                  </a:extLst>
                </a:gridCol>
                <a:gridCol w="3498383">
                  <a:extLst>
                    <a:ext uri="{9D8B030D-6E8A-4147-A177-3AD203B41FA5}">
                      <a16:colId xmlns:a16="http://schemas.microsoft.com/office/drawing/2014/main" val="475204240"/>
                    </a:ext>
                  </a:extLst>
                </a:gridCol>
              </a:tblGrid>
              <a:tr h="246335">
                <a:tc rowSpan="4">
                  <a:txBody>
                    <a:bodyPr/>
                    <a:lstStyle/>
                    <a:p>
                      <a:pPr algn="ctr" fontAlgn="t"/>
                      <a:r>
                        <a:rPr lang="en-GB" sz="1200" b="0" i="0" u="none" strike="noStrike" noProof="0" dirty="0">
                          <a:solidFill>
                            <a:schemeClr val="tx1"/>
                          </a:solidFill>
                          <a:effectLst/>
                          <a:latin typeface="Arial" panose="020B0604020202020204" pitchFamily="34" charset="0"/>
                        </a:rPr>
                        <a:t>Supervision</a:t>
                      </a:r>
                    </a:p>
                  </a:txBody>
                  <a:tcPr marL="9525" marR="9525" marT="9525" marB="0" anchor="ctr">
                    <a:lnB w="12700" cap="flat" cmpd="sng" algn="ctr">
                      <a:solidFill>
                        <a:schemeClr val="bg1">
                          <a:lumMod val="50000"/>
                        </a:schemeClr>
                      </a:solid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n=11</a:t>
                      </a:r>
                    </a:p>
                  </a:txBody>
                  <a:tcPr marL="9525" marR="9525" marT="9525" marB="0" anchor="ctr">
                    <a:lnB w="12700" cap="flat" cmpd="sng" algn="ctr">
                      <a:noFill/>
                      <a:prstDash val="sysDash"/>
                      <a:round/>
                      <a:headEnd type="none" w="med" len="med"/>
                      <a:tailEnd type="none" w="med" len="med"/>
                    </a:lnB>
                    <a:noFill/>
                  </a:tcPr>
                </a:tc>
                <a:tc rowSpan="2">
                  <a:txBody>
                    <a:bodyPr/>
                    <a:lstStyle/>
                    <a:p>
                      <a:endParaRPr lang="lv-LV" sz="1000" dirty="0"/>
                    </a:p>
                  </a:txBody>
                  <a:tcPr>
                    <a:lnB w="12700" cap="flat" cmpd="sng" algn="ctr">
                      <a:noFill/>
                      <a:prstDash val="sysDash"/>
                      <a:round/>
                      <a:headEnd type="none" w="med" len="med"/>
                      <a:tailEnd type="none" w="med" len="med"/>
                    </a:lnB>
                    <a:noFill/>
                  </a:tcPr>
                </a:tc>
                <a:extLst>
                  <a:ext uri="{0D108BD9-81ED-4DB2-BD59-A6C34878D82A}">
                    <a16:rowId xmlns:a16="http://schemas.microsoft.com/office/drawing/2014/main" val="3661196356"/>
                  </a:ext>
                </a:extLst>
              </a:tr>
              <a:tr h="246335">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n=33</a:t>
                      </a:r>
                    </a:p>
                  </a:txBody>
                  <a:tcPr marL="9525" marR="9525" marT="9525" marB="0" anchor="ctr">
                    <a:lnT w="38100" cmpd="sng">
                      <a:noFill/>
                    </a:lnT>
                    <a:lnB w="12700"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2708953611"/>
                  </a:ext>
                </a:extLst>
              </a:tr>
              <a:tr h="246335">
                <a:tc vMerge="1">
                  <a:txBody>
                    <a:bodyPr/>
                    <a:lstStyle/>
                    <a:p>
                      <a:pPr algn="ctr" fontAlgn="t"/>
                      <a:endParaRPr lang="lv-LV" sz="12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n=18</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rowSpan="2">
                  <a:txBody>
                    <a:bodyPr/>
                    <a:lstStyle/>
                    <a:p>
                      <a:endParaRPr lang="lv-LV" sz="1000" dirty="0"/>
                    </a:p>
                  </a:txBody>
                  <a:tcPr>
                    <a:lnT w="12700" cap="flat" cmpd="sng" algn="ctr">
                      <a:no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noFill/>
                  </a:tcPr>
                </a:tc>
                <a:extLst>
                  <a:ext uri="{0D108BD9-81ED-4DB2-BD59-A6C34878D82A}">
                    <a16:rowId xmlns:a16="http://schemas.microsoft.com/office/drawing/2014/main" val="3448188840"/>
                  </a:ext>
                </a:extLst>
              </a:tr>
              <a:tr h="246335">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n=31</a:t>
                      </a:r>
                    </a:p>
                  </a:txBody>
                  <a:tcPr marL="9525" marR="9525" marT="9525" marB="0" anchor="ctr">
                    <a:lnT w="12700" cap="flat" cmpd="sng" algn="ctr">
                      <a:no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1926527381"/>
                  </a:ext>
                </a:extLst>
              </a:tr>
              <a:tr h="246335">
                <a:tc rowSpan="4">
                  <a:txBody>
                    <a:bodyPr/>
                    <a:lstStyle/>
                    <a:p>
                      <a:pPr algn="ctr" fontAlgn="t"/>
                      <a:r>
                        <a:rPr lang="lv-LV" sz="1200" b="0" i="0" u="none" strike="noStrike" dirty="0">
                          <a:solidFill>
                            <a:schemeClr val="tx1"/>
                          </a:solidFill>
                          <a:effectLst/>
                          <a:latin typeface="Arial" panose="020B0604020202020204" pitchFamily="34" charset="0"/>
                        </a:rPr>
                        <a:t>Construction </a:t>
                      </a:r>
                      <a:r>
                        <a:rPr lang="lv-LV" sz="1200" b="0" i="0" u="none" strike="noStrike" dirty="0" err="1">
                          <a:solidFill>
                            <a:schemeClr val="tx1"/>
                          </a:solidFill>
                          <a:effectLst/>
                          <a:latin typeface="Arial" panose="020B0604020202020204" pitchFamily="34" charset="0"/>
                        </a:rPr>
                        <a:t>authority</a:t>
                      </a:r>
                      <a:r>
                        <a:rPr lang="lv-LV" sz="1200" b="0" i="0" u="none" strike="noStrike" dirty="0">
                          <a:solidFill>
                            <a:schemeClr val="tx1"/>
                          </a:solidFill>
                          <a:effectLst/>
                          <a:latin typeface="Arial" panose="020B0604020202020204" pitchFamily="34" charset="0"/>
                        </a:rPr>
                        <a:t>, </a:t>
                      </a:r>
                      <a:r>
                        <a:rPr lang="lv-LV" sz="1200" b="0" i="0" u="none" strike="noStrike" dirty="0" err="1">
                          <a:solidFill>
                            <a:schemeClr val="tx1"/>
                          </a:solidFill>
                          <a:effectLst/>
                          <a:latin typeface="Arial" panose="020B0604020202020204" pitchFamily="34" charset="0"/>
                        </a:rPr>
                        <a:t>SCCB</a:t>
                      </a:r>
                      <a:endParaRPr lang="lv-LV" sz="1200" b="0" i="0" u="none" strike="noStrike" dirty="0">
                        <a:solidFill>
                          <a:schemeClr val="tx1"/>
                        </a:solidFill>
                        <a:effectLst/>
                        <a:latin typeface="Arial" panose="020B0604020202020204" pitchFamily="34" charset="0"/>
                      </a:endParaRPr>
                    </a:p>
                  </a:txBody>
                  <a:tcPr marL="9525" marR="9525" marT="9525" marB="0" anchor="ctr">
                    <a:lnT w="12700" cap="flat" cmpd="sng" algn="ctr">
                      <a:solidFill>
                        <a:schemeClr val="bg1">
                          <a:lumMod val="50000"/>
                        </a:schemeClr>
                      </a:solid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n=31</a:t>
                      </a:r>
                    </a:p>
                  </a:txBody>
                  <a:tcPr marL="9525" marR="9525" marT="9525" marB="0" anchor="ctr">
                    <a:lnT w="12700" cap="flat" cmpd="sng" algn="ctr">
                      <a:solidFill>
                        <a:schemeClr val="bg1">
                          <a:lumMod val="50000"/>
                        </a:schemeClr>
                      </a:solidFill>
                      <a:prstDash val="sysDash"/>
                      <a:round/>
                      <a:headEnd type="none" w="med" len="med"/>
                      <a:tailEnd type="none" w="med" len="med"/>
                    </a:lnT>
                    <a:lnB w="9525" cap="flat" cmpd="sng" algn="ctr">
                      <a:noFill/>
                      <a:prstDash val="sysDash"/>
                      <a:round/>
                      <a:headEnd type="none" w="med" len="med"/>
                      <a:tailEnd type="none" w="med" len="med"/>
                    </a:lnB>
                    <a:noFill/>
                  </a:tcPr>
                </a:tc>
                <a:tc rowSpan="2">
                  <a:txBody>
                    <a:bodyPr/>
                    <a:lstStyle/>
                    <a:p>
                      <a:endParaRPr lang="lv-LV" sz="1000" dirty="0"/>
                    </a:p>
                  </a:txBody>
                  <a:tcPr>
                    <a:lnT w="12700" cap="flat" cmpd="sng" algn="ctr">
                      <a:solidFill>
                        <a:schemeClr val="bg1">
                          <a:lumMod val="50000"/>
                        </a:schemeClr>
                      </a:solidFill>
                      <a:prstDash val="sysDash"/>
                      <a:round/>
                      <a:headEnd type="none" w="med" len="med"/>
                      <a:tailEnd type="none" w="med" len="med"/>
                    </a:lnT>
                    <a:lnB w="9525" cap="flat" cmpd="sng" algn="ctr">
                      <a:noFill/>
                      <a:prstDash val="sysDash"/>
                      <a:round/>
                      <a:headEnd type="none" w="med" len="med"/>
                      <a:tailEnd type="none" w="med" len="med"/>
                    </a:lnB>
                    <a:noFill/>
                  </a:tcPr>
                </a:tc>
                <a:extLst>
                  <a:ext uri="{0D108BD9-81ED-4DB2-BD59-A6C34878D82A}">
                    <a16:rowId xmlns:a16="http://schemas.microsoft.com/office/drawing/2014/main" val="2348762362"/>
                  </a:ext>
                </a:extLst>
              </a:tr>
              <a:tr h="246335">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n=11</a:t>
                      </a:r>
                    </a:p>
                  </a:txBody>
                  <a:tcPr marL="9525" marR="9525" marT="9525" marB="0" anchor="ctr">
                    <a:lnT w="12700" cap="flat" cmpd="sng" algn="ctr">
                      <a:noFill/>
                      <a:prstDash val="sysDash"/>
                      <a:round/>
                      <a:headEnd type="none" w="med" len="med"/>
                      <a:tailEnd type="none" w="med" len="med"/>
                    </a:lnT>
                    <a:lnB w="9525"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3511403568"/>
                  </a:ext>
                </a:extLst>
              </a:tr>
              <a:tr h="246335">
                <a:tc vMerge="1">
                  <a:txBody>
                    <a:bodyPr/>
                    <a:lstStyle/>
                    <a:p>
                      <a:pPr algn="ctr" fontAlgn="t"/>
                      <a:endParaRPr lang="lv-LV" sz="12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n=10</a:t>
                      </a:r>
                    </a:p>
                  </a:txBody>
                  <a:tcPr marL="9525" marR="9525" marT="9525" marB="0"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tc rowSpan="2">
                  <a:txBody>
                    <a:bodyPr/>
                    <a:lstStyle/>
                    <a:p>
                      <a:endParaRPr lang="lv-LV" sz="1000" dirty="0"/>
                    </a:p>
                  </a:txBody>
                  <a:tcP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1336835591"/>
                  </a:ext>
                </a:extLst>
              </a:tr>
              <a:tr h="246335">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n=1</a:t>
                      </a:r>
                    </a:p>
                  </a:txBody>
                  <a:tcPr marL="9525" marR="9525" marT="9525" marB="0"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3255865711"/>
                  </a:ext>
                </a:extLst>
              </a:tr>
            </a:tbl>
          </a:graphicData>
        </a:graphic>
      </p:graphicFrame>
      <p:sp>
        <p:nvSpPr>
          <p:cNvPr id="5" name="Title 4"/>
          <p:cNvSpPr>
            <a:spLocks noGrp="1"/>
          </p:cNvSpPr>
          <p:nvPr>
            <p:ph type="title"/>
          </p:nvPr>
        </p:nvSpPr>
        <p:spPr/>
        <p:txBody>
          <a:bodyPr/>
          <a:lstStyle/>
          <a:p>
            <a:r>
              <a:rPr lang="en-GB" dirty="0">
                <a:solidFill>
                  <a:schemeClr val="accent1"/>
                </a:solidFill>
              </a:rPr>
              <a:t>Quality index of the phase «Supervision»</a:t>
            </a:r>
            <a:endParaRPr lang="en-GB" dirty="0"/>
          </a:p>
        </p:txBody>
      </p:sp>
      <p:graphicFrame>
        <p:nvGraphicFramePr>
          <p:cNvPr id="13" name="Content Placeholder 10">
            <a:extLst>
              <a:ext uri="{FF2B5EF4-FFF2-40B4-BE49-F238E27FC236}">
                <a16:creationId xmlns:a16="http://schemas.microsoft.com/office/drawing/2014/main" id="{0CCA6E49-63BC-4DC0-BD7C-706D34E220E0}"/>
              </a:ext>
            </a:extLst>
          </p:cNvPr>
          <p:cNvGraphicFramePr>
            <a:graphicFrameLocks/>
          </p:cNvGraphicFramePr>
          <p:nvPr>
            <p:extLst>
              <p:ext uri="{D42A27DB-BD31-4B8C-83A1-F6EECF244321}">
                <p14:modId xmlns:p14="http://schemas.microsoft.com/office/powerpoint/2010/main" val="2308600883"/>
              </p:ext>
            </p:extLst>
          </p:nvPr>
        </p:nvGraphicFramePr>
        <p:xfrm>
          <a:off x="357190" y="1515014"/>
          <a:ext cx="4154892" cy="4372096"/>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3D3E7703-2D8B-4D88-AC2F-02B4AC744E2F}"/>
              </a:ext>
            </a:extLst>
          </p:cNvPr>
          <p:cNvSpPr/>
          <p:nvPr/>
        </p:nvSpPr>
        <p:spPr>
          <a:xfrm>
            <a:off x="357188" y="1986688"/>
            <a:ext cx="1374371" cy="39748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600" dirty="0"/>
          </a:p>
        </p:txBody>
      </p:sp>
      <p:sp>
        <p:nvSpPr>
          <p:cNvPr id="4" name="Text Placeholder 3">
            <a:extLst>
              <a:ext uri="{FF2B5EF4-FFF2-40B4-BE49-F238E27FC236}">
                <a16:creationId xmlns:a16="http://schemas.microsoft.com/office/drawing/2014/main" id="{C590D990-4207-4CD6-89C4-3428560E23D2}"/>
              </a:ext>
            </a:extLst>
          </p:cNvPr>
          <p:cNvSpPr>
            <a:spLocks noGrp="1"/>
          </p:cNvSpPr>
          <p:nvPr>
            <p:ph type="body" sz="quarter" idx="16"/>
          </p:nvPr>
        </p:nvSpPr>
        <p:spPr/>
        <p:txBody>
          <a:bodyPr/>
          <a:lstStyle/>
          <a:p>
            <a:r>
              <a:rPr lang="lv-LV" dirty="0"/>
              <a:t>O</a:t>
            </a:r>
            <a:r>
              <a:rPr lang="en-GB" dirty="0"/>
              <a:t>n the supervision phase, the highest evaluation has been received by construction supervision</a:t>
            </a:r>
          </a:p>
        </p:txBody>
      </p:sp>
      <p:graphicFrame>
        <p:nvGraphicFramePr>
          <p:cNvPr id="8" name="Content Placeholder 4">
            <a:extLst>
              <a:ext uri="{FF2B5EF4-FFF2-40B4-BE49-F238E27FC236}">
                <a16:creationId xmlns:a16="http://schemas.microsoft.com/office/drawing/2014/main" id="{6BB58B87-B18F-4DC2-869F-4E3A6B131FAD}"/>
              </a:ext>
            </a:extLst>
          </p:cNvPr>
          <p:cNvGraphicFramePr>
            <a:graphicFrameLocks/>
          </p:cNvGraphicFramePr>
          <p:nvPr>
            <p:extLst>
              <p:ext uri="{D42A27DB-BD31-4B8C-83A1-F6EECF244321}">
                <p14:modId xmlns:p14="http://schemas.microsoft.com/office/powerpoint/2010/main" val="3239096391"/>
              </p:ext>
            </p:extLst>
          </p:nvPr>
        </p:nvGraphicFramePr>
        <p:xfrm>
          <a:off x="5690588" y="2587941"/>
          <a:ext cx="5663954" cy="211962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665F6125-2F12-4328-A775-8D2F03D28DE9}"/>
              </a:ext>
            </a:extLst>
          </p:cNvPr>
          <p:cNvSpPr txBox="1"/>
          <p:nvPr/>
        </p:nvSpPr>
        <p:spPr>
          <a:xfrm>
            <a:off x="7927760" y="1935641"/>
            <a:ext cx="3507767" cy="492443"/>
          </a:xfrm>
          <a:prstGeom prst="rect">
            <a:avLst/>
          </a:prstGeom>
          <a:noFill/>
        </p:spPr>
        <p:txBody>
          <a:bodyPr wrap="square" lIns="0" tIns="0" rIns="0" bIns="0" rtlCol="0">
            <a:spAutoFit/>
          </a:bodyPr>
          <a:lstStyle/>
          <a:p>
            <a:r>
              <a:rPr lang="en-GB" sz="1600" b="1" dirty="0">
                <a:solidFill>
                  <a:schemeClr val="accent1"/>
                </a:solidFill>
              </a:rPr>
              <a:t>Quality evaluation of supervision services group</a:t>
            </a:r>
          </a:p>
        </p:txBody>
      </p:sp>
      <p:sp>
        <p:nvSpPr>
          <p:cNvPr id="3" name="Slide Number Placeholder 2">
            <a:extLst>
              <a:ext uri="{FF2B5EF4-FFF2-40B4-BE49-F238E27FC236}">
                <a16:creationId xmlns:a16="http://schemas.microsoft.com/office/drawing/2014/main" id="{5FF44150-4343-4FDB-8990-E4F2A0D6285F}"/>
              </a:ext>
            </a:extLst>
          </p:cNvPr>
          <p:cNvSpPr>
            <a:spLocks noGrp="1"/>
          </p:cNvSpPr>
          <p:nvPr>
            <p:ph type="sldNum" sz="quarter" idx="4"/>
          </p:nvPr>
        </p:nvSpPr>
        <p:spPr/>
        <p:txBody>
          <a:bodyPr/>
          <a:lstStyle/>
          <a:p>
            <a:r>
              <a:rPr lang="en-GB"/>
              <a:t>13</a:t>
            </a:r>
            <a:endParaRPr lang="en-GB" dirty="0"/>
          </a:p>
        </p:txBody>
      </p:sp>
    </p:spTree>
    <p:extLst>
      <p:ext uri="{BB962C8B-B14F-4D97-AF65-F5344CB8AC3E}">
        <p14:creationId xmlns:p14="http://schemas.microsoft.com/office/powerpoint/2010/main" val="288990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C1B9B1C-DB76-4D72-A46D-5F1D91CCFFE0}"/>
              </a:ext>
            </a:extLst>
          </p:cNvPr>
          <p:cNvSpPr/>
          <p:nvPr/>
        </p:nvSpPr>
        <p:spPr>
          <a:xfrm>
            <a:off x="0" y="6067425"/>
            <a:ext cx="12192000"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lv-LV" sz="1600" dirty="0"/>
          </a:p>
        </p:txBody>
      </p:sp>
      <p:sp>
        <p:nvSpPr>
          <p:cNvPr id="4" name="Title 3">
            <a:extLst>
              <a:ext uri="{FF2B5EF4-FFF2-40B4-BE49-F238E27FC236}">
                <a16:creationId xmlns:a16="http://schemas.microsoft.com/office/drawing/2014/main" id="{96D570F3-5147-4570-AE55-709B7417DDCD}"/>
              </a:ext>
            </a:extLst>
          </p:cNvPr>
          <p:cNvSpPr>
            <a:spLocks noGrp="1"/>
          </p:cNvSpPr>
          <p:nvPr>
            <p:ph type="title"/>
          </p:nvPr>
        </p:nvSpPr>
        <p:spPr/>
        <p:txBody>
          <a:bodyPr/>
          <a:lstStyle/>
          <a:p>
            <a:r>
              <a:rPr lang="en-GB" dirty="0"/>
              <a:t>Conclusions and recommendations</a:t>
            </a:r>
          </a:p>
        </p:txBody>
      </p:sp>
      <p:sp>
        <p:nvSpPr>
          <p:cNvPr id="16" name="TextBox 15">
            <a:extLst>
              <a:ext uri="{FF2B5EF4-FFF2-40B4-BE49-F238E27FC236}">
                <a16:creationId xmlns:a16="http://schemas.microsoft.com/office/drawing/2014/main" id="{FDBF3A5E-1D6E-4F57-BA6D-2A53CF091CF1}"/>
              </a:ext>
            </a:extLst>
          </p:cNvPr>
          <p:cNvSpPr txBox="1"/>
          <p:nvPr/>
        </p:nvSpPr>
        <p:spPr>
          <a:xfrm>
            <a:off x="359999" y="1028700"/>
            <a:ext cx="11689126" cy="5286062"/>
          </a:xfrm>
          <a:prstGeom prst="rect">
            <a:avLst/>
          </a:prstGeom>
          <a:noFill/>
        </p:spPr>
        <p:txBody>
          <a:bodyPr wrap="square" lIns="0" tIns="0" rIns="0" bIns="0" rtlCol="0">
            <a:spAutoFit/>
          </a:bodyPr>
          <a:lstStyle/>
          <a:p>
            <a:pPr marL="285750" indent="-285750">
              <a:spcBef>
                <a:spcPts val="1500"/>
              </a:spcBef>
              <a:buFont typeface="Wingdings" panose="05000000000000000000" pitchFamily="2" charset="2"/>
              <a:buChar char="§"/>
            </a:pPr>
            <a:r>
              <a:rPr lang="en-GB" sz="1600" dirty="0"/>
              <a:t>The overall construction quality index is </a:t>
            </a:r>
            <a:r>
              <a:rPr lang="en-GB" sz="1600" b="1" dirty="0">
                <a:solidFill>
                  <a:srgbClr val="BD9B08"/>
                </a:solidFill>
              </a:rPr>
              <a:t>78%</a:t>
            </a:r>
            <a:r>
              <a:rPr lang="en-GB" sz="1600" dirty="0"/>
              <a:t> which in general is a good indicator, but there are possibilities for growth. High result would be 90% and more</a:t>
            </a:r>
          </a:p>
          <a:p>
            <a:pPr marL="285750" indent="-285750">
              <a:spcBef>
                <a:spcPts val="1500"/>
              </a:spcBef>
              <a:buFont typeface="Wingdings" panose="05000000000000000000" pitchFamily="2" charset="2"/>
              <a:buChar char="§"/>
            </a:pPr>
            <a:r>
              <a:rPr lang="en-GB" sz="1600" dirty="0"/>
              <a:t>The </a:t>
            </a:r>
            <a:r>
              <a:rPr lang="en-GB" sz="1600" b="1" dirty="0">
                <a:solidFill>
                  <a:srgbClr val="BD9B08"/>
                </a:solidFill>
              </a:rPr>
              <a:t>self-evaluation</a:t>
            </a:r>
            <a:r>
              <a:rPr lang="en-GB" sz="1600" dirty="0"/>
              <a:t> </a:t>
            </a:r>
            <a:r>
              <a:rPr lang="en-GB" sz="1600" b="1" dirty="0"/>
              <a:t>of service providers </a:t>
            </a:r>
            <a:r>
              <a:rPr lang="en-GB" sz="1600" dirty="0"/>
              <a:t>is </a:t>
            </a:r>
            <a:r>
              <a:rPr lang="en-GB" sz="1600" b="1" dirty="0"/>
              <a:t>usually higher </a:t>
            </a:r>
            <a:r>
              <a:rPr lang="en-GB" sz="1600" dirty="0"/>
              <a:t>than the evaluation of service receivers. </a:t>
            </a:r>
            <a:r>
              <a:rPr lang="en-GB" sz="1600" b="1" dirty="0"/>
              <a:t>The exception is </a:t>
            </a:r>
            <a:r>
              <a:rPr lang="en-GB" sz="1600" dirty="0"/>
              <a:t>the phase </a:t>
            </a:r>
            <a:r>
              <a:rPr lang="en-GB" sz="1600" b="1" dirty="0"/>
              <a:t>Construction</a:t>
            </a:r>
            <a:r>
              <a:rPr lang="en-GB" sz="1600" dirty="0"/>
              <a:t> </a:t>
            </a:r>
            <a:r>
              <a:rPr lang="en-GB" sz="1600" b="1" dirty="0"/>
              <a:t>works</a:t>
            </a:r>
            <a:r>
              <a:rPr lang="en-GB" sz="1600" dirty="0"/>
              <a:t> where the evaluation of service receivers is higher than the self-evaluation</a:t>
            </a:r>
            <a:r>
              <a:rPr lang="lv-LV" sz="1600" dirty="0"/>
              <a:t> </a:t>
            </a:r>
            <a:r>
              <a:rPr lang="en-GB" sz="1600" dirty="0"/>
              <a:t>in almost all service groups</a:t>
            </a:r>
            <a:endParaRPr lang="lv-LV" sz="1600" dirty="0"/>
          </a:p>
          <a:p>
            <a:pPr marL="285750" indent="-285750">
              <a:spcBef>
                <a:spcPts val="1500"/>
              </a:spcBef>
              <a:buFont typeface="Wingdings" panose="05000000000000000000" pitchFamily="2" charset="2"/>
              <a:buChar char="§"/>
            </a:pPr>
            <a:r>
              <a:rPr lang="en-GB" sz="1600" dirty="0"/>
              <a:t>To maintain the high quality evaluations in the construction sector, it is </a:t>
            </a:r>
            <a:r>
              <a:rPr lang="en-GB" sz="1600" b="1" dirty="0"/>
              <a:t>necessary</a:t>
            </a:r>
            <a:r>
              <a:rPr lang="en-GB" sz="1600" dirty="0"/>
              <a:t> to </a:t>
            </a:r>
            <a:r>
              <a:rPr lang="en-GB" sz="1600" b="1" dirty="0">
                <a:solidFill>
                  <a:srgbClr val="BD9B08"/>
                </a:solidFill>
              </a:rPr>
              <a:t>promote</a:t>
            </a:r>
            <a:r>
              <a:rPr lang="en-GB" sz="1600" dirty="0"/>
              <a:t> such quality indicators as </a:t>
            </a:r>
            <a:r>
              <a:rPr lang="en-GB" sz="1600" b="1" dirty="0">
                <a:solidFill>
                  <a:srgbClr val="BD9B08"/>
                </a:solidFill>
              </a:rPr>
              <a:t>resources and planning</a:t>
            </a:r>
            <a:r>
              <a:rPr lang="en-GB" sz="1600" dirty="0"/>
              <a:t>, including meeting the </a:t>
            </a:r>
            <a:r>
              <a:rPr lang="en-GB" sz="1600"/>
              <a:t>deadline </a:t>
            </a:r>
            <a:r>
              <a:rPr lang="en-US" sz="1600"/>
              <a:t>without</a:t>
            </a:r>
            <a:r>
              <a:rPr lang="lv-LV" sz="1600"/>
              <a:t> </a:t>
            </a:r>
            <a:r>
              <a:rPr lang="en-GB" sz="1600" dirty="0"/>
              <a:t>reducing the quality, flexibility of processes and team in introducing amendments, allocated budget and solving problems of lack of labour force</a:t>
            </a:r>
          </a:p>
          <a:p>
            <a:pPr marL="285750" indent="-285750">
              <a:spcBef>
                <a:spcPts val="1500"/>
              </a:spcBef>
              <a:buFont typeface="Wingdings" panose="05000000000000000000" pitchFamily="2" charset="2"/>
              <a:buChar char="§"/>
            </a:pPr>
            <a:r>
              <a:rPr lang="en-GB" sz="1600" dirty="0"/>
              <a:t>Overall evaluation of </a:t>
            </a:r>
            <a:r>
              <a:rPr lang="en-GB" sz="1600" b="1" dirty="0"/>
              <a:t>basic indicators </a:t>
            </a:r>
            <a:r>
              <a:rPr lang="en-GB" sz="1600" dirty="0"/>
              <a:t>of construction quality is </a:t>
            </a:r>
            <a:r>
              <a:rPr lang="en-GB" sz="1600" b="1" dirty="0"/>
              <a:t>similarly high </a:t>
            </a:r>
            <a:r>
              <a:rPr lang="en-GB" sz="1600" dirty="0"/>
              <a:t>(7.8 points out of 10). Slightly higher evaluation </a:t>
            </a:r>
            <a:r>
              <a:rPr lang="lv-LV" sz="1600" dirty="0" err="1"/>
              <a:t>have</a:t>
            </a:r>
            <a:r>
              <a:rPr lang="lv-LV" sz="1600" dirty="0"/>
              <a:t> </a:t>
            </a:r>
            <a:r>
              <a:rPr lang="lv-LV" sz="1600" dirty="0" err="1"/>
              <a:t>received</a:t>
            </a:r>
            <a:r>
              <a:rPr lang="en-GB" sz="1600" dirty="0"/>
              <a:t> </a:t>
            </a:r>
            <a:r>
              <a:rPr lang="en-GB" sz="1600" b="1" dirty="0">
                <a:solidFill>
                  <a:srgbClr val="BD9B08"/>
                </a:solidFill>
              </a:rPr>
              <a:t>Competence</a:t>
            </a:r>
            <a:r>
              <a:rPr lang="en-GB" sz="1600" dirty="0"/>
              <a:t> (8.1 point) and </a:t>
            </a:r>
            <a:r>
              <a:rPr lang="en-GB" sz="1600" b="1" dirty="0">
                <a:solidFill>
                  <a:srgbClr val="BD9B08"/>
                </a:solidFill>
              </a:rPr>
              <a:t>Cooperation</a:t>
            </a:r>
            <a:r>
              <a:rPr lang="en-GB" sz="1600" dirty="0"/>
              <a:t> (8.2 points)</a:t>
            </a:r>
            <a:endParaRPr lang="lv-LV" sz="1600" dirty="0"/>
          </a:p>
          <a:p>
            <a:pPr marL="285750" indent="-285750">
              <a:spcBef>
                <a:spcPts val="1500"/>
              </a:spcBef>
              <a:buFont typeface="Wingdings" panose="05000000000000000000" pitchFamily="2" charset="2"/>
              <a:buChar char="§"/>
            </a:pPr>
            <a:r>
              <a:rPr lang="en-GB" sz="1600" dirty="0">
                <a:latin typeface="Arial" panose="020B0604020202020204" pitchFamily="34" charset="0"/>
                <a:ea typeface="Times New Roman" panose="02020603050405020304" pitchFamily="18" charset="0"/>
                <a:cs typeface="Times New Roman" panose="02020603050405020304" pitchFamily="18" charset="0"/>
              </a:rPr>
              <a:t>On the phase </a:t>
            </a:r>
            <a:r>
              <a:rPr lang="en-GB" sz="1600" b="1" dirty="0">
                <a:solidFill>
                  <a:srgbClr val="BD9B08"/>
                </a:solidFill>
              </a:rPr>
              <a:t>Preparatory</a:t>
            </a:r>
            <a:r>
              <a:rPr lang="en-GB" sz="1600" dirty="0">
                <a:latin typeface="Arial" panose="020B0604020202020204" pitchFamily="34" charset="0"/>
                <a:ea typeface="Times New Roman" panose="02020603050405020304" pitchFamily="18" charset="0"/>
                <a:cs typeface="Times New Roman" panose="02020603050405020304" pitchFamily="18" charset="0"/>
              </a:rPr>
              <a:t> work, it is most important to </a:t>
            </a:r>
            <a:r>
              <a:rPr lang="en-GB" sz="1600" b="1" dirty="0">
                <a:latin typeface="Arial" panose="020B0604020202020204" pitchFamily="34" charset="0"/>
                <a:ea typeface="Times New Roman" panose="02020603050405020304" pitchFamily="18" charset="0"/>
                <a:cs typeface="Times New Roman" panose="02020603050405020304" pitchFamily="18" charset="0"/>
              </a:rPr>
              <a:t>improve</a:t>
            </a:r>
            <a:r>
              <a:rPr lang="en-GB" sz="1600" dirty="0">
                <a:latin typeface="Arial" panose="020B0604020202020204" pitchFamily="34" charset="0"/>
                <a:ea typeface="Times New Roman" panose="02020603050405020304" pitchFamily="18" charset="0"/>
                <a:cs typeface="Times New Roman" panose="02020603050405020304" pitchFamily="18" charset="0"/>
              </a:rPr>
              <a:t> the ability</a:t>
            </a:r>
            <a:r>
              <a:rPr lang="lv-LV" sz="1600" dirty="0">
                <a:latin typeface="Arial" panose="020B0604020202020204" pitchFamily="34" charset="0"/>
                <a:ea typeface="Times New Roman" panose="02020603050405020304" pitchFamily="18" charset="0"/>
                <a:cs typeface="Times New Roman" panose="02020603050405020304" pitchFamily="18" charset="0"/>
              </a:rPr>
              <a:t> </a:t>
            </a:r>
            <a:r>
              <a:rPr lang="en-GB" sz="1600" dirty="0">
                <a:latin typeface="Arial" panose="020B0604020202020204" pitchFamily="34" charset="0"/>
                <a:ea typeface="Times New Roman" panose="02020603050405020304" pitchFamily="18" charset="0"/>
                <a:cs typeface="Times New Roman" panose="02020603050405020304" pitchFamily="18" charset="0"/>
              </a:rPr>
              <a:t>to </a:t>
            </a:r>
            <a:r>
              <a:rPr lang="en-GB" sz="1600" b="1" dirty="0">
                <a:latin typeface="Arial" panose="020B0604020202020204" pitchFamily="34" charset="0"/>
                <a:ea typeface="Times New Roman" panose="02020603050405020304" pitchFamily="18" charset="0"/>
                <a:cs typeface="Times New Roman" panose="02020603050405020304" pitchFamily="18" charset="0"/>
              </a:rPr>
              <a:t>plan and adhere to deadlines </a:t>
            </a:r>
            <a:r>
              <a:rPr lang="en-GB" sz="1600" dirty="0">
                <a:latin typeface="Arial" panose="020B0604020202020204" pitchFamily="34" charset="0"/>
                <a:ea typeface="Times New Roman" panose="02020603050405020304" pitchFamily="18" charset="0"/>
                <a:cs typeface="Times New Roman" panose="02020603050405020304" pitchFamily="18" charset="0"/>
              </a:rPr>
              <a:t>for initiators of construction and performers of feasibility studies of construction object (building)</a:t>
            </a:r>
            <a:endParaRPr lang="lv-LV" sz="1600" dirty="0">
              <a:latin typeface="Arial" panose="020B0604020202020204" pitchFamily="34" charset="0"/>
              <a:ea typeface="Times New Roman" panose="02020603050405020304" pitchFamily="18" charset="0"/>
              <a:cs typeface="Times New Roman" panose="02020603050405020304" pitchFamily="18" charset="0"/>
            </a:endParaRPr>
          </a:p>
          <a:p>
            <a:pPr marL="285750" indent="-285750">
              <a:spcBef>
                <a:spcPts val="1500"/>
              </a:spcBef>
              <a:buFont typeface="Wingdings" panose="05000000000000000000" pitchFamily="2" charset="2"/>
              <a:buChar char="§"/>
            </a:pPr>
            <a:r>
              <a:rPr lang="en-GB" sz="1600" dirty="0">
                <a:latin typeface="Arial" panose="020B0604020202020204" pitchFamily="34" charset="0"/>
                <a:ea typeface="Times New Roman" panose="02020603050405020304" pitchFamily="18" charset="0"/>
                <a:cs typeface="Times New Roman" panose="02020603050405020304" pitchFamily="18" charset="0"/>
              </a:rPr>
              <a:t>On the phase </a:t>
            </a:r>
            <a:r>
              <a:rPr lang="en-GB" sz="1600" b="1" dirty="0">
                <a:solidFill>
                  <a:srgbClr val="BD9B08"/>
                </a:solidFill>
              </a:rPr>
              <a:t>Designing</a:t>
            </a:r>
            <a:r>
              <a:rPr lang="en-GB" sz="1600" dirty="0">
                <a:latin typeface="Arial" panose="020B0604020202020204" pitchFamily="34" charset="0"/>
                <a:ea typeface="Times New Roman" panose="02020603050405020304" pitchFamily="18" charset="0"/>
                <a:cs typeface="Times New Roman" panose="02020603050405020304" pitchFamily="18" charset="0"/>
              </a:rPr>
              <a:t>, in several service groups lower evaluation was assigned to ability to </a:t>
            </a:r>
            <a:r>
              <a:rPr lang="en-GB" sz="1600" b="1" dirty="0">
                <a:latin typeface="Arial" panose="020B0604020202020204" pitchFamily="34" charset="0"/>
                <a:ea typeface="Times New Roman" panose="02020603050405020304" pitchFamily="18" charset="0"/>
                <a:cs typeface="Times New Roman" panose="02020603050405020304" pitchFamily="18" charset="0"/>
              </a:rPr>
              <a:t>plan and adhere to deadlines</a:t>
            </a:r>
            <a:endParaRPr lang="lv-LV" sz="1600" b="1" dirty="0">
              <a:latin typeface="Arial" panose="020B0604020202020204" pitchFamily="34" charset="0"/>
              <a:ea typeface="Times New Roman" panose="02020603050405020304" pitchFamily="18" charset="0"/>
              <a:cs typeface="Times New Roman" panose="02020603050405020304" pitchFamily="18" charset="0"/>
            </a:endParaRPr>
          </a:p>
          <a:p>
            <a:pPr marL="285750" indent="-285750">
              <a:spcBef>
                <a:spcPts val="1500"/>
              </a:spcBef>
              <a:buFont typeface="Wingdings" panose="05000000000000000000" pitchFamily="2" charset="2"/>
              <a:buChar char="§"/>
            </a:pPr>
            <a:r>
              <a:rPr lang="en-GB" sz="1600" dirty="0">
                <a:latin typeface="Arial" panose="020B0604020202020204" pitchFamily="34" charset="0"/>
                <a:ea typeface="Times New Roman" panose="02020603050405020304" pitchFamily="18" charset="0"/>
                <a:cs typeface="Times New Roman" panose="02020603050405020304" pitchFamily="18" charset="0"/>
              </a:rPr>
              <a:t>The phase </a:t>
            </a:r>
            <a:r>
              <a:rPr lang="en-GB" sz="1600" b="1" dirty="0">
                <a:solidFill>
                  <a:srgbClr val="BD9B08"/>
                </a:solidFill>
              </a:rPr>
              <a:t>Construction</a:t>
            </a:r>
            <a:r>
              <a:rPr lang="en-GB" sz="1600" dirty="0">
                <a:latin typeface="Arial" panose="020B0604020202020204" pitchFamily="34" charset="0"/>
                <a:ea typeface="Times New Roman" panose="02020603050405020304" pitchFamily="18" charset="0"/>
                <a:cs typeface="Times New Roman" panose="02020603050405020304" pitchFamily="18" charset="0"/>
              </a:rPr>
              <a:t> works has received comparatively </a:t>
            </a:r>
            <a:r>
              <a:rPr lang="en-GB" sz="1600" b="1" dirty="0">
                <a:latin typeface="Arial" panose="020B0604020202020204" pitchFamily="34" charset="0"/>
                <a:ea typeface="Times New Roman" panose="02020603050405020304" pitchFamily="18" charset="0"/>
                <a:cs typeface="Times New Roman" panose="02020603050405020304" pitchFamily="18" charset="0"/>
              </a:rPr>
              <a:t>highest evaluation</a:t>
            </a:r>
            <a:endParaRPr lang="lv-LV" sz="1600" b="1" dirty="0">
              <a:latin typeface="Arial" panose="020B0604020202020204" pitchFamily="34" charset="0"/>
              <a:ea typeface="Times New Roman" panose="02020603050405020304" pitchFamily="18" charset="0"/>
              <a:cs typeface="Times New Roman" panose="02020603050405020304" pitchFamily="18" charset="0"/>
            </a:endParaRPr>
          </a:p>
          <a:p>
            <a:pPr marL="285750" indent="-285750">
              <a:spcBef>
                <a:spcPts val="1500"/>
              </a:spcBef>
              <a:buFont typeface="Wingdings" panose="05000000000000000000" pitchFamily="2" charset="2"/>
              <a:buChar char="§"/>
            </a:pPr>
            <a:r>
              <a:rPr lang="en-GB" sz="1600" dirty="0">
                <a:latin typeface="Arial" panose="020B0604020202020204" pitchFamily="34" charset="0"/>
                <a:ea typeface="Times New Roman" panose="02020603050405020304" pitchFamily="18" charset="0"/>
                <a:cs typeface="Times New Roman" panose="02020603050405020304" pitchFamily="18" charset="0"/>
              </a:rPr>
              <a:t>On the phase </a:t>
            </a:r>
            <a:r>
              <a:rPr lang="en-GB" sz="1600" b="1" dirty="0">
                <a:solidFill>
                  <a:srgbClr val="BD9B08"/>
                </a:solidFill>
              </a:rPr>
              <a:t>Supervision</a:t>
            </a:r>
            <a:r>
              <a:rPr lang="en-GB" sz="1600" dirty="0">
                <a:latin typeface="Arial" panose="020B0604020202020204" pitchFamily="34" charset="0"/>
                <a:ea typeface="Times New Roman" panose="02020603050405020304" pitchFamily="18" charset="0"/>
                <a:cs typeface="Times New Roman" panose="02020603050405020304" pitchFamily="18" charset="0"/>
              </a:rPr>
              <a:t>, it is necessary to </a:t>
            </a:r>
            <a:r>
              <a:rPr lang="en-GB" sz="1600" b="1" dirty="0">
                <a:latin typeface="Arial" panose="020B0604020202020204" pitchFamily="34" charset="0"/>
                <a:ea typeface="Times New Roman" panose="02020603050405020304" pitchFamily="18" charset="0"/>
                <a:cs typeface="Times New Roman" panose="02020603050405020304" pitchFamily="18" charset="0"/>
              </a:rPr>
              <a:t>improve</a:t>
            </a:r>
            <a:r>
              <a:rPr lang="en-GB" sz="1600" dirty="0">
                <a:latin typeface="Arial" panose="020B0604020202020204" pitchFamily="34" charset="0"/>
                <a:ea typeface="Times New Roman" panose="02020603050405020304" pitchFamily="18" charset="0"/>
                <a:cs typeface="Times New Roman" panose="02020603050405020304" pitchFamily="18" charset="0"/>
              </a:rPr>
              <a:t> reacting time of </a:t>
            </a:r>
            <a:r>
              <a:rPr lang="en-GB" sz="1600" b="1" dirty="0">
                <a:latin typeface="Arial" panose="020B0604020202020204" pitchFamily="34" charset="0"/>
                <a:ea typeface="Times New Roman" panose="02020603050405020304" pitchFamily="18" charset="0"/>
                <a:cs typeface="Times New Roman" panose="02020603050405020304" pitchFamily="18" charset="0"/>
              </a:rPr>
              <a:t>On-site designer supervision </a:t>
            </a:r>
            <a:r>
              <a:rPr lang="en-GB" sz="1600" dirty="0">
                <a:latin typeface="Arial" panose="020B0604020202020204" pitchFamily="34" charset="0"/>
                <a:ea typeface="Times New Roman" panose="02020603050405020304" pitchFamily="18" charset="0"/>
                <a:cs typeface="Times New Roman" panose="02020603050405020304" pitchFamily="18" charset="0"/>
              </a:rPr>
              <a:t>service provider, </a:t>
            </a:r>
            <a:r>
              <a:rPr lang="en-GB" sz="1600" b="1" dirty="0">
                <a:latin typeface="Arial" panose="020B0604020202020204" pitchFamily="34" charset="0"/>
                <a:ea typeface="Times New Roman" panose="02020603050405020304" pitchFamily="18" charset="0"/>
                <a:cs typeface="Times New Roman" panose="02020603050405020304" pitchFamily="18" charset="0"/>
              </a:rPr>
              <a:t>understanding</a:t>
            </a:r>
            <a:r>
              <a:rPr lang="en-GB" sz="1600" dirty="0">
                <a:latin typeface="Arial" panose="020B0604020202020204" pitchFamily="34" charset="0"/>
                <a:ea typeface="Times New Roman" panose="02020603050405020304" pitchFamily="18" charset="0"/>
                <a:cs typeface="Times New Roman" panose="02020603050405020304" pitchFamily="18" charset="0"/>
              </a:rPr>
              <a:t> of the end product, ability to </a:t>
            </a:r>
            <a:r>
              <a:rPr lang="en-GB" sz="1600" b="1" dirty="0">
                <a:latin typeface="Arial" panose="020B0604020202020204" pitchFamily="34" charset="0"/>
                <a:ea typeface="Times New Roman" panose="02020603050405020304" pitchFamily="18" charset="0"/>
                <a:cs typeface="Times New Roman" panose="02020603050405020304" pitchFamily="18" charset="0"/>
              </a:rPr>
              <a:t>meet deadlines</a:t>
            </a:r>
            <a:endParaRPr lang="en-GB" sz="1600" b="1" dirty="0"/>
          </a:p>
        </p:txBody>
      </p:sp>
      <p:sp>
        <p:nvSpPr>
          <p:cNvPr id="19" name="Slide Number Placeholder 18">
            <a:extLst>
              <a:ext uri="{FF2B5EF4-FFF2-40B4-BE49-F238E27FC236}">
                <a16:creationId xmlns:a16="http://schemas.microsoft.com/office/drawing/2014/main" id="{F0362360-8F4A-4510-9A1A-406B43913F91}"/>
              </a:ext>
            </a:extLst>
          </p:cNvPr>
          <p:cNvSpPr>
            <a:spLocks noGrp="1"/>
          </p:cNvSpPr>
          <p:nvPr>
            <p:ph type="sldNum" sz="quarter" idx="4"/>
          </p:nvPr>
        </p:nvSpPr>
        <p:spPr/>
        <p:txBody>
          <a:bodyPr/>
          <a:lstStyle/>
          <a:p>
            <a:r>
              <a:rPr lang="en-GB"/>
              <a:t>14</a:t>
            </a:r>
            <a:endParaRPr lang="en-GB" dirty="0"/>
          </a:p>
        </p:txBody>
      </p:sp>
    </p:spTree>
    <p:extLst>
      <p:ext uri="{BB962C8B-B14F-4D97-AF65-F5344CB8AC3E}">
        <p14:creationId xmlns:p14="http://schemas.microsoft.com/office/powerpoint/2010/main" val="273739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A66D9E-617F-4C79-BCEF-656C367B395A}"/>
              </a:ext>
            </a:extLst>
          </p:cNvPr>
          <p:cNvSpPr>
            <a:spLocks noGrp="1"/>
          </p:cNvSpPr>
          <p:nvPr>
            <p:ph idx="1"/>
          </p:nvPr>
        </p:nvSpPr>
        <p:spPr>
          <a:xfrm>
            <a:off x="360000" y="1098550"/>
            <a:ext cx="11298600" cy="4549775"/>
          </a:xfrm>
        </p:spPr>
        <p:txBody>
          <a:bodyPr/>
          <a:lstStyle/>
          <a:p>
            <a:pPr marL="285750" indent="-285750">
              <a:spcBef>
                <a:spcPts val="1800"/>
              </a:spcBef>
              <a:buFont typeface="Wingdings" panose="05000000000000000000" pitchFamily="2" charset="2"/>
              <a:buChar char="§"/>
            </a:pPr>
            <a:r>
              <a:rPr lang="en-GB" sz="1600" dirty="0"/>
              <a:t>Representatives of construction sector admit that quality measurement of the sector is </a:t>
            </a:r>
            <a:r>
              <a:rPr lang="en-GB" sz="1600" b="1" dirty="0">
                <a:solidFill>
                  <a:srgbClr val="BD9B08"/>
                </a:solidFill>
              </a:rPr>
              <a:t>valuable</a:t>
            </a:r>
            <a:r>
              <a:rPr lang="en-GB" sz="1600" dirty="0"/>
              <a:t> and </a:t>
            </a:r>
            <a:r>
              <a:rPr lang="en-GB" sz="1600" b="1" dirty="0">
                <a:solidFill>
                  <a:srgbClr val="BD9B08"/>
                </a:solidFill>
              </a:rPr>
              <a:t>necessary</a:t>
            </a:r>
            <a:r>
              <a:rPr lang="en-GB" sz="1600" dirty="0"/>
              <a:t> for the development of the sector </a:t>
            </a:r>
            <a:endParaRPr lang="lv-LV" sz="1600" dirty="0"/>
          </a:p>
          <a:p>
            <a:pPr marL="285750" indent="-285750">
              <a:spcBef>
                <a:spcPts val="1800"/>
              </a:spcBef>
              <a:buFont typeface="Wingdings" panose="05000000000000000000" pitchFamily="2" charset="2"/>
              <a:buChar char="§"/>
            </a:pPr>
            <a:r>
              <a:rPr lang="en-GB" sz="1600" dirty="0"/>
              <a:t>In future we recommend to </a:t>
            </a:r>
            <a:r>
              <a:rPr lang="en-GB" sz="1600" b="1" dirty="0">
                <a:solidFill>
                  <a:srgbClr val="BD9B08"/>
                </a:solidFill>
              </a:rPr>
              <a:t>increase</a:t>
            </a:r>
            <a:r>
              <a:rPr lang="en-GB" sz="1600" dirty="0"/>
              <a:t> the sample of the surveyed companies and organizations involved in the construction processes, since the detailing of the questionnaire and the prepared calculation methodology requires larger sample to exclude the fluctuation risk of index indicator due to the effect of small bases</a:t>
            </a:r>
            <a:endParaRPr lang="lv-LV" sz="1600" dirty="0"/>
          </a:p>
          <a:p>
            <a:pPr marL="285750" indent="-285750">
              <a:spcBef>
                <a:spcPts val="1800"/>
              </a:spcBef>
              <a:buFont typeface="Wingdings" panose="05000000000000000000" pitchFamily="2" charset="2"/>
              <a:buChar char="§"/>
            </a:pPr>
            <a:r>
              <a:rPr lang="en-GB" sz="1600" dirty="0"/>
              <a:t>The very different evaluations point to the </a:t>
            </a:r>
            <a:r>
              <a:rPr lang="en-GB" sz="1600" b="1" dirty="0">
                <a:solidFill>
                  <a:srgbClr val="BD9B08"/>
                </a:solidFill>
              </a:rPr>
              <a:t>fluctuation</a:t>
            </a:r>
            <a:r>
              <a:rPr lang="en-GB" sz="1600" dirty="0"/>
              <a:t> </a:t>
            </a:r>
            <a:r>
              <a:rPr lang="en-GB" sz="1600" b="1" dirty="0">
                <a:solidFill>
                  <a:srgbClr val="BD9B08"/>
                </a:solidFill>
              </a:rPr>
              <a:t>risk</a:t>
            </a:r>
            <a:r>
              <a:rPr lang="en-GB" sz="1600" dirty="0"/>
              <a:t> of index indicator, namely, in the majority of service groups the quality evaluations are within borders of 1 to 10 – </a:t>
            </a:r>
            <a:r>
              <a:rPr lang="en-GB" sz="1600" b="1" dirty="0"/>
              <a:t>very opposite within one specific service group</a:t>
            </a:r>
            <a:r>
              <a:rPr lang="en-GB" sz="1600" dirty="0"/>
              <a:t>, and not homogeneous</a:t>
            </a:r>
            <a:endParaRPr lang="lv-LV" sz="1600" dirty="0"/>
          </a:p>
          <a:p>
            <a:pPr marL="285750" indent="-285750">
              <a:spcBef>
                <a:spcPts val="1800"/>
              </a:spcBef>
              <a:buFont typeface="Wingdings" panose="05000000000000000000" pitchFamily="2" charset="2"/>
              <a:buChar char="§"/>
            </a:pPr>
            <a:r>
              <a:rPr lang="en-GB" sz="1600" dirty="0"/>
              <a:t>The recommended survey would be of </a:t>
            </a:r>
            <a:r>
              <a:rPr lang="en-GB" sz="1600" b="1" dirty="0">
                <a:solidFill>
                  <a:srgbClr val="BD9B08"/>
                </a:solidFill>
              </a:rPr>
              <a:t>1000</a:t>
            </a:r>
            <a:r>
              <a:rPr lang="en-GB" sz="1600" dirty="0"/>
              <a:t> companies and organizations, but the </a:t>
            </a:r>
            <a:r>
              <a:rPr lang="en-GB" sz="1600" b="1" dirty="0"/>
              <a:t>minimum</a:t>
            </a:r>
            <a:r>
              <a:rPr lang="en-GB" sz="1600" dirty="0"/>
              <a:t> would be survey of </a:t>
            </a:r>
            <a:r>
              <a:rPr lang="en-GB" sz="1600" b="1" dirty="0"/>
              <a:t>600</a:t>
            </a:r>
            <a:r>
              <a:rPr lang="en-GB" sz="1600" dirty="0"/>
              <a:t> companies and organizations</a:t>
            </a:r>
            <a:endParaRPr lang="lv-LV" sz="1600" dirty="0"/>
          </a:p>
          <a:p>
            <a:pPr marL="285750" indent="-285750">
              <a:spcBef>
                <a:spcPts val="1800"/>
              </a:spcBef>
              <a:buFont typeface="Wingdings" panose="05000000000000000000" pitchFamily="2" charset="2"/>
              <a:buChar char="§"/>
            </a:pPr>
            <a:r>
              <a:rPr lang="en-GB" sz="1600" dirty="0"/>
              <a:t>Increase of the sample to 600 would </a:t>
            </a:r>
            <a:r>
              <a:rPr lang="en-GB" sz="1600" b="1" dirty="0"/>
              <a:t>exclude the effect of small bases </a:t>
            </a:r>
            <a:r>
              <a:rPr lang="en-GB" sz="1600" dirty="0"/>
              <a:t>on the overall evaluation</a:t>
            </a:r>
            <a:endParaRPr lang="lv-LV" sz="1600" dirty="0"/>
          </a:p>
          <a:p>
            <a:pPr marL="285750" indent="-285750">
              <a:spcBef>
                <a:spcPts val="1800"/>
              </a:spcBef>
              <a:buFont typeface="Wingdings" panose="05000000000000000000" pitchFamily="2" charset="2"/>
              <a:buChar char="§"/>
            </a:pPr>
            <a:r>
              <a:rPr lang="en-GB" sz="1600" dirty="0"/>
              <a:t>While the increase of the sample to 1000 would let to perform </a:t>
            </a:r>
            <a:r>
              <a:rPr lang="en-GB" sz="1600" b="1" dirty="0"/>
              <a:t>more detailed evaluations</a:t>
            </a:r>
            <a:r>
              <a:rPr lang="en-GB" sz="1600" dirty="0"/>
              <a:t>, including, would provide opportunity to evaluate results in different target groups, for instance, by </a:t>
            </a:r>
            <a:r>
              <a:rPr lang="en-GB" sz="1600" b="1" dirty="0"/>
              <a:t>regions or sectors</a:t>
            </a:r>
          </a:p>
          <a:p>
            <a:pPr marL="285750" indent="-285750">
              <a:spcBef>
                <a:spcPts val="1800"/>
              </a:spcBef>
              <a:buFont typeface="Wingdings" panose="05000000000000000000" pitchFamily="2" charset="2"/>
              <a:buChar char="§"/>
            </a:pPr>
            <a:endParaRPr lang="en-GB" sz="1600" dirty="0"/>
          </a:p>
        </p:txBody>
      </p:sp>
      <p:sp>
        <p:nvSpPr>
          <p:cNvPr id="4" name="Title 3">
            <a:extLst>
              <a:ext uri="{FF2B5EF4-FFF2-40B4-BE49-F238E27FC236}">
                <a16:creationId xmlns:a16="http://schemas.microsoft.com/office/drawing/2014/main" id="{64A90597-BD02-423B-96A1-E6FE76A94024}"/>
              </a:ext>
            </a:extLst>
          </p:cNvPr>
          <p:cNvSpPr>
            <a:spLocks noGrp="1"/>
          </p:cNvSpPr>
          <p:nvPr>
            <p:ph type="title"/>
          </p:nvPr>
        </p:nvSpPr>
        <p:spPr/>
        <p:txBody>
          <a:bodyPr/>
          <a:lstStyle/>
          <a:p>
            <a:r>
              <a:rPr lang="en-GB" dirty="0"/>
              <a:t>Recommendations for</a:t>
            </a:r>
            <a:r>
              <a:rPr lang="lv-LV" dirty="0"/>
              <a:t> </a:t>
            </a:r>
            <a:r>
              <a:rPr lang="lv-LV" dirty="0" err="1"/>
              <a:t>the</a:t>
            </a:r>
            <a:r>
              <a:rPr lang="en-GB" dirty="0"/>
              <a:t> further development of the index</a:t>
            </a:r>
          </a:p>
        </p:txBody>
      </p:sp>
      <p:sp>
        <p:nvSpPr>
          <p:cNvPr id="6" name="Slide Number Placeholder 5">
            <a:extLst>
              <a:ext uri="{FF2B5EF4-FFF2-40B4-BE49-F238E27FC236}">
                <a16:creationId xmlns:a16="http://schemas.microsoft.com/office/drawing/2014/main" id="{BB337229-E966-43BE-B8FB-5BE7663B391D}"/>
              </a:ext>
            </a:extLst>
          </p:cNvPr>
          <p:cNvSpPr>
            <a:spLocks noGrp="1"/>
          </p:cNvSpPr>
          <p:nvPr>
            <p:ph type="sldNum" sz="quarter" idx="4"/>
          </p:nvPr>
        </p:nvSpPr>
        <p:spPr/>
        <p:txBody>
          <a:bodyPr/>
          <a:lstStyle/>
          <a:p>
            <a:r>
              <a:rPr lang="en-GB"/>
              <a:t>15</a:t>
            </a:r>
            <a:endParaRPr lang="en-GB" dirty="0"/>
          </a:p>
        </p:txBody>
      </p:sp>
    </p:spTree>
    <p:extLst>
      <p:ext uri="{BB962C8B-B14F-4D97-AF65-F5344CB8AC3E}">
        <p14:creationId xmlns:p14="http://schemas.microsoft.com/office/powerpoint/2010/main" val="52097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017FF90-BE5C-48AF-9C27-5CD4E79F2B07}"/>
              </a:ext>
            </a:extLst>
          </p:cNvPr>
          <p:cNvSpPr txBox="1"/>
          <p:nvPr/>
        </p:nvSpPr>
        <p:spPr>
          <a:xfrm>
            <a:off x="371635" y="1425043"/>
            <a:ext cx="3867798" cy="307777"/>
          </a:xfrm>
          <a:prstGeom prst="rect">
            <a:avLst/>
          </a:prstGeom>
          <a:noFill/>
        </p:spPr>
        <p:txBody>
          <a:bodyPr wrap="square" lIns="0" tIns="0" rIns="0" bIns="0" rtlCol="0">
            <a:spAutoFit/>
          </a:bodyPr>
          <a:lstStyle/>
          <a:p>
            <a:r>
              <a:rPr lang="en-GB" sz="2000" dirty="0"/>
              <a:t>For additional information: </a:t>
            </a:r>
          </a:p>
        </p:txBody>
      </p:sp>
      <p:sp>
        <p:nvSpPr>
          <p:cNvPr id="12" name="Rectangle 11">
            <a:extLst>
              <a:ext uri="{FF2B5EF4-FFF2-40B4-BE49-F238E27FC236}">
                <a16:creationId xmlns:a16="http://schemas.microsoft.com/office/drawing/2014/main" id="{9219AEAE-ABB8-46CF-841E-E6E543C3DCC3}"/>
              </a:ext>
            </a:extLst>
          </p:cNvPr>
          <p:cNvSpPr/>
          <p:nvPr>
            <p:custDataLst>
              <p:tags r:id="rId1"/>
            </p:custDataLst>
          </p:nvPr>
        </p:nvSpPr>
        <p:spPr>
          <a:xfrm>
            <a:off x="380223" y="6242242"/>
            <a:ext cx="8608292" cy="153888"/>
          </a:xfrm>
          <a:prstGeom prst="rect">
            <a:avLst/>
          </a:prstGeom>
        </p:spPr>
        <p:txBody>
          <a:bodyPr wrap="square" lIns="0" tIns="0" rIns="0" bIns="0">
            <a:spAutoFit/>
          </a:bodyPr>
          <a:lstStyle/>
          <a:p>
            <a:pPr>
              <a:spcBef>
                <a:spcPts val="0"/>
              </a:spcBef>
            </a:pPr>
            <a:r>
              <a:rPr lang="en-GB" sz="1000" dirty="0" err="1">
                <a:latin typeface="+mj-lt"/>
                <a:cs typeface="Verdana" pitchFamily="34" charset="0"/>
              </a:rPr>
              <a:t>TNS</a:t>
            </a:r>
            <a:r>
              <a:rPr lang="en-GB" sz="1000" dirty="0">
                <a:latin typeface="+mj-lt"/>
                <a:cs typeface="Verdana" pitchFamily="34" charset="0"/>
              </a:rPr>
              <a:t> Latvia SIA, </a:t>
            </a:r>
            <a:r>
              <a:rPr lang="en-GB" sz="1000" dirty="0" err="1">
                <a:latin typeface="+mj-lt"/>
                <a:cs typeface="Verdana" pitchFamily="34" charset="0"/>
              </a:rPr>
              <a:t>Kronvalda</a:t>
            </a:r>
            <a:r>
              <a:rPr lang="en-GB" sz="1000" dirty="0">
                <a:latin typeface="+mj-lt"/>
                <a:cs typeface="Verdana" pitchFamily="34" charset="0"/>
              </a:rPr>
              <a:t> </a:t>
            </a:r>
            <a:r>
              <a:rPr lang="en-GB" sz="1000" dirty="0" err="1">
                <a:latin typeface="+mj-lt"/>
                <a:cs typeface="Verdana" pitchFamily="34" charset="0"/>
              </a:rPr>
              <a:t>bulvāris</a:t>
            </a:r>
            <a:r>
              <a:rPr lang="en-GB" sz="1000" dirty="0">
                <a:latin typeface="+mj-lt"/>
                <a:cs typeface="Verdana" pitchFamily="34" charset="0"/>
              </a:rPr>
              <a:t> 3-2, </a:t>
            </a:r>
            <a:r>
              <a:rPr lang="en-GB" sz="1000" dirty="0" err="1">
                <a:latin typeface="+mj-lt"/>
                <a:cs typeface="Verdana" pitchFamily="34" charset="0"/>
              </a:rPr>
              <a:t>Rīga</a:t>
            </a:r>
            <a:r>
              <a:rPr lang="en-GB" sz="1000" dirty="0">
                <a:latin typeface="+mj-lt"/>
                <a:cs typeface="Verdana" pitchFamily="34" charset="0"/>
              </a:rPr>
              <a:t>, LV-1010, </a:t>
            </a:r>
            <a:r>
              <a:rPr lang="en-GB" sz="1000" dirty="0" err="1">
                <a:latin typeface="+mj-lt"/>
                <a:cs typeface="Verdana" pitchFamily="34" charset="0"/>
              </a:rPr>
              <a:t>Reģ</a:t>
            </a:r>
            <a:r>
              <a:rPr lang="en-GB" sz="1000" dirty="0">
                <a:latin typeface="+mj-lt"/>
                <a:cs typeface="Verdana" pitchFamily="34" charset="0"/>
              </a:rPr>
              <a:t>. </a:t>
            </a:r>
            <a:r>
              <a:rPr lang="en-GB" sz="1000" dirty="0" err="1">
                <a:latin typeface="+mj-lt"/>
                <a:cs typeface="Verdana" pitchFamily="34" charset="0"/>
              </a:rPr>
              <a:t>Nr</a:t>
            </a:r>
            <a:r>
              <a:rPr lang="en-GB" sz="1000" dirty="0">
                <a:latin typeface="+mj-lt"/>
                <a:cs typeface="Verdana" pitchFamily="34" charset="0"/>
              </a:rPr>
              <a:t>. 40003162446, </a:t>
            </a:r>
            <a:r>
              <a:rPr lang="en-GB" sz="1000" dirty="0" err="1">
                <a:latin typeface="+mj-lt"/>
                <a:cs typeface="Verdana" pitchFamily="34" charset="0"/>
              </a:rPr>
              <a:t>PVN</a:t>
            </a:r>
            <a:r>
              <a:rPr lang="en-GB" sz="1000" dirty="0">
                <a:latin typeface="+mj-lt"/>
                <a:cs typeface="Verdana" pitchFamily="34" charset="0"/>
              </a:rPr>
              <a:t> </a:t>
            </a:r>
            <a:r>
              <a:rPr lang="en-GB" sz="1000" dirty="0" err="1">
                <a:latin typeface="+mj-lt"/>
                <a:cs typeface="Verdana" pitchFamily="34" charset="0"/>
              </a:rPr>
              <a:t>Reģ</a:t>
            </a:r>
            <a:r>
              <a:rPr lang="en-GB" sz="1000" dirty="0">
                <a:latin typeface="+mj-lt"/>
                <a:cs typeface="Verdana" pitchFamily="34" charset="0"/>
              </a:rPr>
              <a:t>. </a:t>
            </a:r>
            <a:r>
              <a:rPr lang="en-GB" sz="1000" dirty="0" err="1">
                <a:latin typeface="+mj-lt"/>
                <a:cs typeface="Verdana" pitchFamily="34" charset="0"/>
              </a:rPr>
              <a:t>Nr</a:t>
            </a:r>
            <a:r>
              <a:rPr lang="en-GB" sz="1000" dirty="0">
                <a:latin typeface="+mj-lt"/>
                <a:cs typeface="Verdana" pitchFamily="34" charset="0"/>
              </a:rPr>
              <a:t>. LV 40003162446</a:t>
            </a:r>
            <a:endParaRPr lang="en-GB" sz="1100" b="0" dirty="0">
              <a:latin typeface="+mj-lt"/>
              <a:cs typeface="Verdana" pitchFamily="34" charset="0"/>
            </a:endParaRPr>
          </a:p>
        </p:txBody>
      </p:sp>
      <p:sp>
        <p:nvSpPr>
          <p:cNvPr id="13" name="TextBox 12">
            <a:extLst>
              <a:ext uri="{FF2B5EF4-FFF2-40B4-BE49-F238E27FC236}">
                <a16:creationId xmlns:a16="http://schemas.microsoft.com/office/drawing/2014/main" id="{DD721AC8-A55A-4DDA-B752-149EA1296A44}"/>
              </a:ext>
            </a:extLst>
          </p:cNvPr>
          <p:cNvSpPr txBox="1"/>
          <p:nvPr/>
        </p:nvSpPr>
        <p:spPr>
          <a:xfrm>
            <a:off x="2956573" y="3635286"/>
            <a:ext cx="3867797" cy="1077218"/>
          </a:xfrm>
          <a:prstGeom prst="rect">
            <a:avLst/>
          </a:prstGeom>
          <a:noFill/>
        </p:spPr>
        <p:txBody>
          <a:bodyPr wrap="square" lIns="0" tIns="0" rIns="0" bIns="0" rtlCol="0">
            <a:spAutoFit/>
          </a:bodyPr>
          <a:lstStyle/>
          <a:p>
            <a:pPr>
              <a:spcBef>
                <a:spcPts val="300"/>
              </a:spcBef>
            </a:pPr>
            <a:r>
              <a:rPr lang="en-GB" sz="1200" b="1" dirty="0" err="1"/>
              <a:t>Inta</a:t>
            </a:r>
            <a:r>
              <a:rPr lang="en-GB" sz="1200" b="1" dirty="0"/>
              <a:t> </a:t>
            </a:r>
            <a:r>
              <a:rPr lang="en-GB" sz="1200" b="1" dirty="0" err="1"/>
              <a:t>Priedola</a:t>
            </a:r>
            <a:endParaRPr lang="en-GB" sz="1200" b="1" dirty="0"/>
          </a:p>
          <a:p>
            <a:pPr>
              <a:spcBef>
                <a:spcPts val="300"/>
              </a:spcBef>
            </a:pPr>
            <a:r>
              <a:rPr lang="en-GB" sz="1200" dirty="0"/>
              <a:t>Senior Account manager</a:t>
            </a:r>
          </a:p>
          <a:p>
            <a:pPr>
              <a:spcBef>
                <a:spcPts val="300"/>
              </a:spcBef>
            </a:pPr>
            <a:r>
              <a:rPr lang="lv-LV" sz="1200" b="1" dirty="0" err="1">
                <a:solidFill>
                  <a:schemeClr val="accent1">
                    <a:lumMod val="75000"/>
                  </a:schemeClr>
                </a:solidFill>
              </a:rPr>
              <a:t>Project</a:t>
            </a:r>
            <a:r>
              <a:rPr lang="lv-LV" sz="1200" b="1" dirty="0">
                <a:solidFill>
                  <a:schemeClr val="accent1">
                    <a:lumMod val="75000"/>
                  </a:schemeClr>
                </a:solidFill>
              </a:rPr>
              <a:t> </a:t>
            </a:r>
            <a:r>
              <a:rPr lang="lv-LV" sz="1200" b="1" dirty="0" err="1">
                <a:solidFill>
                  <a:schemeClr val="accent1">
                    <a:lumMod val="75000"/>
                  </a:schemeClr>
                </a:solidFill>
              </a:rPr>
              <a:t>and</a:t>
            </a:r>
            <a:r>
              <a:rPr lang="lv-LV" sz="1200" b="1" dirty="0">
                <a:solidFill>
                  <a:schemeClr val="accent1">
                    <a:lumMod val="75000"/>
                  </a:schemeClr>
                </a:solidFill>
              </a:rPr>
              <a:t> </a:t>
            </a:r>
            <a:r>
              <a:rPr lang="lv-LV" sz="1200" b="1" dirty="0" err="1">
                <a:solidFill>
                  <a:schemeClr val="accent1">
                    <a:lumMod val="75000"/>
                  </a:schemeClr>
                </a:solidFill>
              </a:rPr>
              <a:t>field</a:t>
            </a:r>
            <a:r>
              <a:rPr lang="lv-LV" sz="1200" b="1" dirty="0">
                <a:solidFill>
                  <a:schemeClr val="accent1">
                    <a:lumMod val="75000"/>
                  </a:schemeClr>
                </a:solidFill>
              </a:rPr>
              <a:t> </a:t>
            </a:r>
            <a:r>
              <a:rPr lang="lv-LV" sz="1200" b="1" dirty="0" err="1">
                <a:solidFill>
                  <a:schemeClr val="accent1">
                    <a:lumMod val="75000"/>
                  </a:schemeClr>
                </a:solidFill>
              </a:rPr>
              <a:t>work</a:t>
            </a:r>
            <a:r>
              <a:rPr lang="lv-LV" sz="1200" b="1" dirty="0">
                <a:solidFill>
                  <a:schemeClr val="accent1">
                    <a:lumMod val="75000"/>
                  </a:schemeClr>
                </a:solidFill>
              </a:rPr>
              <a:t> </a:t>
            </a:r>
            <a:r>
              <a:rPr lang="lv-LV" sz="1200" b="1" dirty="0" err="1">
                <a:solidFill>
                  <a:schemeClr val="accent1">
                    <a:lumMod val="75000"/>
                  </a:schemeClr>
                </a:solidFill>
              </a:rPr>
              <a:t>manager</a:t>
            </a:r>
            <a:endParaRPr lang="lv-LV" sz="1200" b="1" dirty="0">
              <a:solidFill>
                <a:schemeClr val="accent1">
                  <a:lumMod val="75000"/>
                </a:schemeClr>
              </a:solidFill>
            </a:endParaRPr>
          </a:p>
          <a:p>
            <a:pPr>
              <a:spcBef>
                <a:spcPts val="300"/>
              </a:spcBef>
            </a:pPr>
            <a:r>
              <a:rPr lang="en-GB" sz="1200" dirty="0">
                <a:hlinkClick r:id="rId3">
                  <a:extLst>
                    <a:ext uri="{A12FA001-AC4F-418D-AE19-62706E023703}">
                      <ahyp:hlinkClr xmlns:ahyp="http://schemas.microsoft.com/office/drawing/2018/hyperlinkcolor" val="tx"/>
                    </a:ext>
                  </a:extLst>
                </a:hlinkClick>
              </a:rPr>
              <a:t>inta.priedola@kantar.com</a:t>
            </a:r>
            <a:endParaRPr lang="en-GB" sz="1200" dirty="0"/>
          </a:p>
          <a:p>
            <a:pPr>
              <a:spcBef>
                <a:spcPts val="300"/>
              </a:spcBef>
            </a:pPr>
            <a:r>
              <a:rPr lang="en-GB" sz="1200" dirty="0"/>
              <a:t>+371 6 709 6300</a:t>
            </a:r>
          </a:p>
        </p:txBody>
      </p:sp>
      <p:pic>
        <p:nvPicPr>
          <p:cNvPr id="14" name="Picture 13">
            <a:extLst>
              <a:ext uri="{FF2B5EF4-FFF2-40B4-BE49-F238E27FC236}">
                <a16:creationId xmlns:a16="http://schemas.microsoft.com/office/drawing/2014/main" id="{BA05F7A6-E8FE-491A-A495-14E109101153}"/>
              </a:ext>
            </a:extLst>
          </p:cNvPr>
          <p:cNvPicPr>
            <a:picLocks noChangeAspect="1"/>
          </p:cNvPicPr>
          <p:nvPr/>
        </p:nvPicPr>
        <p:blipFill rotWithShape="1">
          <a:blip r:embed="rId4">
            <a:extLst>
              <a:ext uri="{28A0092B-C50C-407E-A947-70E740481C1C}">
                <a14:useLocalDpi xmlns:a14="http://schemas.microsoft.com/office/drawing/2010/main" val="0"/>
              </a:ext>
            </a:extLst>
          </a:blip>
          <a:srcRect l="15833" t="2561" r="17667" b="24417"/>
          <a:stretch/>
        </p:blipFill>
        <p:spPr>
          <a:xfrm>
            <a:off x="2956573" y="2000250"/>
            <a:ext cx="1301146" cy="1428750"/>
          </a:xfrm>
          <a:prstGeom prst="rect">
            <a:avLst/>
          </a:prstGeom>
        </p:spPr>
      </p:pic>
      <p:pic>
        <p:nvPicPr>
          <p:cNvPr id="7" name="Picture 6">
            <a:extLst>
              <a:ext uri="{FF2B5EF4-FFF2-40B4-BE49-F238E27FC236}">
                <a16:creationId xmlns:a16="http://schemas.microsoft.com/office/drawing/2014/main" id="{FDA16A48-81BC-4408-B683-0D84370956B0}"/>
              </a:ext>
            </a:extLst>
          </p:cNvPr>
          <p:cNvPicPr>
            <a:picLocks noChangeAspect="1"/>
          </p:cNvPicPr>
          <p:nvPr/>
        </p:nvPicPr>
        <p:blipFill>
          <a:blip r:embed="rId5"/>
          <a:stretch>
            <a:fillRect/>
          </a:stretch>
        </p:blipFill>
        <p:spPr>
          <a:xfrm>
            <a:off x="409735" y="2000250"/>
            <a:ext cx="1428750" cy="1428750"/>
          </a:xfrm>
          <a:prstGeom prst="rect">
            <a:avLst/>
          </a:prstGeom>
        </p:spPr>
      </p:pic>
      <p:sp>
        <p:nvSpPr>
          <p:cNvPr id="8" name="TextBox 7">
            <a:extLst>
              <a:ext uri="{FF2B5EF4-FFF2-40B4-BE49-F238E27FC236}">
                <a16:creationId xmlns:a16="http://schemas.microsoft.com/office/drawing/2014/main" id="{160CFA84-4426-4183-9CEB-5C91B496033D}"/>
              </a:ext>
            </a:extLst>
          </p:cNvPr>
          <p:cNvSpPr txBox="1"/>
          <p:nvPr/>
        </p:nvSpPr>
        <p:spPr>
          <a:xfrm>
            <a:off x="380223" y="3635286"/>
            <a:ext cx="2762250" cy="1077218"/>
          </a:xfrm>
          <a:prstGeom prst="rect">
            <a:avLst/>
          </a:prstGeom>
          <a:noFill/>
        </p:spPr>
        <p:txBody>
          <a:bodyPr wrap="square" lIns="0" tIns="0" rIns="0" bIns="0" rtlCol="0">
            <a:spAutoFit/>
          </a:bodyPr>
          <a:lstStyle/>
          <a:p>
            <a:pPr>
              <a:spcBef>
                <a:spcPts val="300"/>
              </a:spcBef>
            </a:pPr>
            <a:r>
              <a:rPr lang="lv-LV" sz="1200" b="1" dirty="0"/>
              <a:t>Mārtiņš Traubergs </a:t>
            </a:r>
          </a:p>
          <a:p>
            <a:pPr>
              <a:spcBef>
                <a:spcPts val="300"/>
              </a:spcBef>
            </a:pPr>
            <a:r>
              <a:rPr lang="lv-LV" sz="1200" dirty="0" err="1"/>
              <a:t>Managing</a:t>
            </a:r>
            <a:r>
              <a:rPr lang="lv-LV" sz="1200" dirty="0"/>
              <a:t> </a:t>
            </a:r>
            <a:r>
              <a:rPr lang="lv-LV" sz="1200" dirty="0" err="1"/>
              <a:t>director</a:t>
            </a:r>
            <a:r>
              <a:rPr lang="lv-LV" sz="1200" dirty="0"/>
              <a:t>, CEO</a:t>
            </a:r>
          </a:p>
          <a:p>
            <a:pPr>
              <a:spcBef>
                <a:spcPts val="300"/>
              </a:spcBef>
            </a:pPr>
            <a:r>
              <a:rPr lang="lv-LV" sz="1200" b="1" dirty="0" err="1">
                <a:solidFill>
                  <a:schemeClr val="accent1">
                    <a:lumMod val="75000"/>
                  </a:schemeClr>
                </a:solidFill>
              </a:rPr>
              <a:t>Project</a:t>
            </a:r>
            <a:r>
              <a:rPr lang="lv-LV" sz="1200" b="1" dirty="0">
                <a:solidFill>
                  <a:schemeClr val="accent1">
                    <a:lumMod val="75000"/>
                  </a:schemeClr>
                </a:solidFill>
              </a:rPr>
              <a:t> </a:t>
            </a:r>
            <a:r>
              <a:rPr lang="lv-LV" sz="1200" b="1" dirty="0" err="1">
                <a:solidFill>
                  <a:schemeClr val="accent1">
                    <a:lumMod val="75000"/>
                  </a:schemeClr>
                </a:solidFill>
              </a:rPr>
              <a:t>manager</a:t>
            </a:r>
            <a:endParaRPr lang="en-US" sz="1200" b="1" dirty="0">
              <a:solidFill>
                <a:schemeClr val="accent1">
                  <a:lumMod val="75000"/>
                </a:schemeClr>
              </a:solidFill>
            </a:endParaRPr>
          </a:p>
          <a:p>
            <a:pPr>
              <a:spcBef>
                <a:spcPts val="300"/>
              </a:spcBef>
            </a:pPr>
            <a:r>
              <a:rPr lang="lv-LV" sz="1200" dirty="0" err="1">
                <a:hlinkClick r:id="rId6">
                  <a:extLst>
                    <a:ext uri="{A12FA001-AC4F-418D-AE19-62706E023703}">
                      <ahyp:hlinkClr xmlns:ahyp="http://schemas.microsoft.com/office/drawing/2018/hyperlinkcolor" val="tx"/>
                    </a:ext>
                  </a:extLst>
                </a:hlinkClick>
              </a:rPr>
              <a:t>martins.traubergs</a:t>
            </a:r>
            <a:r>
              <a:rPr lang="en-GB" sz="1200" dirty="0">
                <a:hlinkClick r:id="rId6">
                  <a:extLst>
                    <a:ext uri="{A12FA001-AC4F-418D-AE19-62706E023703}">
                      <ahyp:hlinkClr xmlns:ahyp="http://schemas.microsoft.com/office/drawing/2018/hyperlinkcolor" val="tx"/>
                    </a:ext>
                  </a:extLst>
                </a:hlinkClick>
              </a:rPr>
              <a:t>@kantar.com</a:t>
            </a:r>
            <a:endParaRPr lang="en-GB" sz="1200" dirty="0"/>
          </a:p>
          <a:p>
            <a:pPr>
              <a:spcBef>
                <a:spcPts val="300"/>
              </a:spcBef>
            </a:pPr>
            <a:r>
              <a:rPr lang="lv-LV" sz="1200" dirty="0"/>
              <a:t>+371 6 709 6300</a:t>
            </a:r>
            <a:endParaRPr lang="en-GB" sz="1200" dirty="0"/>
          </a:p>
        </p:txBody>
      </p:sp>
    </p:spTree>
    <p:extLst>
      <p:ext uri="{BB962C8B-B14F-4D97-AF65-F5344CB8AC3E}">
        <p14:creationId xmlns:p14="http://schemas.microsoft.com/office/powerpoint/2010/main" val="336085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3F29C1E-1798-4E90-8177-FF7B1D548DF6}"/>
              </a:ext>
            </a:extLst>
          </p:cNvPr>
          <p:cNvSpPr/>
          <p:nvPr/>
        </p:nvSpPr>
        <p:spPr>
          <a:xfrm>
            <a:off x="0" y="5981700"/>
            <a:ext cx="12192000"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lv-LV" sz="1600" dirty="0"/>
          </a:p>
        </p:txBody>
      </p:sp>
      <p:sp>
        <p:nvSpPr>
          <p:cNvPr id="4" name="Title 3">
            <a:extLst>
              <a:ext uri="{FF2B5EF4-FFF2-40B4-BE49-F238E27FC236}">
                <a16:creationId xmlns:a16="http://schemas.microsoft.com/office/drawing/2014/main" id="{96189D5A-4BA2-47B2-A4AA-E1E91AD7BFFE}"/>
              </a:ext>
            </a:extLst>
          </p:cNvPr>
          <p:cNvSpPr>
            <a:spLocks noGrp="1"/>
          </p:cNvSpPr>
          <p:nvPr>
            <p:ph type="title"/>
          </p:nvPr>
        </p:nvSpPr>
        <p:spPr/>
        <p:txBody>
          <a:bodyPr/>
          <a:lstStyle/>
          <a:p>
            <a:r>
              <a:rPr lang="en-GB" dirty="0"/>
              <a:t>Information on research</a:t>
            </a:r>
          </a:p>
        </p:txBody>
      </p:sp>
      <p:graphicFrame>
        <p:nvGraphicFramePr>
          <p:cNvPr id="10" name="Table 9">
            <a:extLst>
              <a:ext uri="{FF2B5EF4-FFF2-40B4-BE49-F238E27FC236}">
                <a16:creationId xmlns:a16="http://schemas.microsoft.com/office/drawing/2014/main" id="{95D5AD17-F02B-4FCB-AC0A-46B696AE531D}"/>
              </a:ext>
            </a:extLst>
          </p:cNvPr>
          <p:cNvGraphicFramePr>
            <a:graphicFrameLocks noGrp="1"/>
          </p:cNvGraphicFramePr>
          <p:nvPr>
            <p:extLst>
              <p:ext uri="{D42A27DB-BD31-4B8C-83A1-F6EECF244321}">
                <p14:modId xmlns:p14="http://schemas.microsoft.com/office/powerpoint/2010/main" val="2290739170"/>
              </p:ext>
            </p:extLst>
          </p:nvPr>
        </p:nvGraphicFramePr>
        <p:xfrm>
          <a:off x="542562" y="939974"/>
          <a:ext cx="11466875" cy="5788009"/>
        </p:xfrm>
        <a:graphic>
          <a:graphicData uri="http://schemas.openxmlformats.org/drawingml/2006/table">
            <a:tbl>
              <a:tblPr/>
              <a:tblGrid>
                <a:gridCol w="922274">
                  <a:extLst>
                    <a:ext uri="{9D8B030D-6E8A-4147-A177-3AD203B41FA5}">
                      <a16:colId xmlns:a16="http://schemas.microsoft.com/office/drawing/2014/main" val="2690946635"/>
                    </a:ext>
                  </a:extLst>
                </a:gridCol>
                <a:gridCol w="2100439">
                  <a:extLst>
                    <a:ext uri="{9D8B030D-6E8A-4147-A177-3AD203B41FA5}">
                      <a16:colId xmlns:a16="http://schemas.microsoft.com/office/drawing/2014/main" val="108798948"/>
                    </a:ext>
                  </a:extLst>
                </a:gridCol>
                <a:gridCol w="8230529">
                  <a:extLst>
                    <a:ext uri="{9D8B030D-6E8A-4147-A177-3AD203B41FA5}">
                      <a16:colId xmlns:a16="http://schemas.microsoft.com/office/drawing/2014/main" val="2606678107"/>
                    </a:ext>
                  </a:extLst>
                </a:gridCol>
                <a:gridCol w="213633">
                  <a:extLst>
                    <a:ext uri="{9D8B030D-6E8A-4147-A177-3AD203B41FA5}">
                      <a16:colId xmlns:a16="http://schemas.microsoft.com/office/drawing/2014/main" val="2675735857"/>
                    </a:ext>
                  </a:extLst>
                </a:gridCol>
              </a:tblGrid>
              <a:tr h="1407545">
                <a:tc>
                  <a:txBody>
                    <a:bodyPr/>
                    <a:lstStyle/>
                    <a:p>
                      <a:pPr algn="l" fontAlgn="ctr"/>
                      <a:endParaRPr lang="en-US" sz="1400" b="1" i="0" u="none" strike="noStrike" noProof="0" dirty="0">
                        <a:solidFill>
                          <a:srgbClr val="000000"/>
                        </a:solidFill>
                        <a:effectLst/>
                        <a:latin typeface="+mn-lt"/>
                      </a:endParaRP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600" b="1" i="0" u="none" strike="noStrike" noProof="0" dirty="0">
                          <a:solidFill>
                            <a:schemeClr val="tx1"/>
                          </a:solidFill>
                          <a:effectLst/>
                          <a:latin typeface="+mn-lt"/>
                        </a:rPr>
                        <a:t>The aim of research </a:t>
                      </a: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lv-LV" sz="1600" b="1" kern="1200" dirty="0">
                          <a:solidFill>
                            <a:schemeClr val="tx1"/>
                          </a:solidFill>
                          <a:effectLst/>
                          <a:latin typeface="+mn-lt"/>
                          <a:ea typeface="+mn-ea"/>
                          <a:cs typeface="+mn-cs"/>
                        </a:rPr>
                        <a:t>T</a:t>
                      </a:r>
                      <a:r>
                        <a:rPr lang="en-US" sz="1600" b="1" kern="1200" dirty="0">
                          <a:solidFill>
                            <a:schemeClr val="tx1"/>
                          </a:solidFill>
                          <a:effectLst/>
                          <a:latin typeface="+mn-lt"/>
                          <a:ea typeface="+mn-ea"/>
                          <a:cs typeface="+mn-cs"/>
                        </a:rPr>
                        <a:t>o establish a sustainable quality monitoring system for construction sector services in Latvia</a:t>
                      </a:r>
                      <a:r>
                        <a:rPr lang="lv-LV" sz="1600" b="1" kern="120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The quality monitoring system will create an objective quality measurement system for the construction sector process and all sub-processes in order to be able to systematically explore the views of industry participants, to gather conclusions, to develop substantiated improvements</a:t>
                      </a:r>
                      <a:r>
                        <a:rPr lang="lv-LV" sz="1600" kern="1200" dirty="0">
                          <a:solidFill>
                            <a:schemeClr val="tx1"/>
                          </a:solidFill>
                          <a:effectLst/>
                          <a:latin typeface="+mn-lt"/>
                          <a:ea typeface="+mn-ea"/>
                          <a:cs typeface="+mn-cs"/>
                        </a:rPr>
                        <a:t>’</a:t>
                      </a:r>
                      <a:r>
                        <a:rPr lang="en-US" sz="1600" kern="1200" dirty="0">
                          <a:solidFill>
                            <a:schemeClr val="tx1"/>
                          </a:solidFill>
                          <a:effectLst/>
                          <a:latin typeface="+mn-lt"/>
                          <a:ea typeface="+mn-ea"/>
                          <a:cs typeface="+mn-cs"/>
                        </a:rPr>
                        <a:t> proposals and continuously improve the quality and efficiency of construction regulations and processes</a:t>
                      </a:r>
                      <a:endParaRPr lang="lv-LV" sz="1400" kern="1200" noProof="0" dirty="0">
                        <a:solidFill>
                          <a:schemeClr val="tx1"/>
                        </a:solidFill>
                        <a:latin typeface="+mn-lt"/>
                        <a:ea typeface="+mn-ea"/>
                        <a:cs typeface="+mn-cs"/>
                      </a:endParaRP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noProof="0" dirty="0">
                          <a:solidFill>
                            <a:srgbClr val="000000"/>
                          </a:solidFill>
                          <a:effectLst/>
                          <a:latin typeface="+mn-lt"/>
                        </a:rPr>
                        <a:t> </a:t>
                      </a:r>
                    </a:p>
                  </a:txBody>
                  <a:tcPr marL="9001" marR="9001" marT="8999"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666904224"/>
                  </a:ext>
                </a:extLst>
              </a:tr>
              <a:tr h="872245">
                <a:tc>
                  <a:txBody>
                    <a:bodyPr/>
                    <a:lstStyle/>
                    <a:p>
                      <a:pPr algn="l" fontAlgn="ctr"/>
                      <a:endParaRPr lang="en-US" sz="1400" b="1" i="0" u="none" strike="noStrike" noProof="0" dirty="0">
                        <a:solidFill>
                          <a:srgbClr val="000000"/>
                        </a:solidFill>
                        <a:effectLst/>
                        <a:latin typeface="+mn-lt"/>
                      </a:endParaRP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l" defTabSz="914400" rtl="0" eaLnBrk="1" fontAlgn="ctr" latinLnBrk="0" hangingPunct="1"/>
                      <a:r>
                        <a:rPr lang="en-US" sz="1600" b="1" kern="1200" noProof="0">
                          <a:solidFill>
                            <a:schemeClr val="tx1"/>
                          </a:solidFill>
                          <a:latin typeface="+mn-lt"/>
                          <a:ea typeface="+mn-ea"/>
                          <a:cs typeface="+mn-cs"/>
                        </a:rPr>
                        <a:t>Target group</a:t>
                      </a: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600" b="1" kern="1200" dirty="0">
                          <a:solidFill>
                            <a:schemeClr val="tx1"/>
                          </a:solidFill>
                          <a:latin typeface="+mn-lt"/>
                          <a:ea typeface="+mn-ea"/>
                          <a:cs typeface="+mn-cs"/>
                        </a:rPr>
                        <a:t>Commercial companies, state institutions and capital companies, and NGOs </a:t>
                      </a:r>
                      <a:r>
                        <a:rPr lang="en-US" sz="1600" b="0" kern="1200" dirty="0">
                          <a:solidFill>
                            <a:schemeClr val="tx1"/>
                          </a:solidFill>
                          <a:latin typeface="+mn-lt"/>
                          <a:ea typeface="+mn-ea"/>
                          <a:cs typeface="+mn-cs"/>
                        </a:rPr>
                        <a:t>registered in Latvia that have been involved in construction processes during the </a:t>
                      </a:r>
                      <a:r>
                        <a:rPr lang="en-US" sz="1600" b="1" kern="1200" dirty="0">
                          <a:solidFill>
                            <a:schemeClr val="tx1"/>
                          </a:solidFill>
                          <a:latin typeface="+mn-lt"/>
                          <a:ea typeface="+mn-ea"/>
                          <a:cs typeface="+mn-cs"/>
                        </a:rPr>
                        <a:t>last 12 months</a:t>
                      </a:r>
                      <a:r>
                        <a:rPr lang="en-US" sz="1600" b="0" kern="1200" dirty="0">
                          <a:solidFill>
                            <a:schemeClr val="tx1"/>
                          </a:solidFill>
                          <a:latin typeface="+mn-lt"/>
                          <a:ea typeface="+mn-ea"/>
                          <a:cs typeface="+mn-cs"/>
                        </a:rPr>
                        <a:t> as participants or clients</a:t>
                      </a:r>
                      <a:endParaRPr lang="en-US" sz="1600" b="0" kern="1200" noProof="0" dirty="0">
                        <a:solidFill>
                          <a:schemeClr val="tx1"/>
                        </a:solidFill>
                        <a:latin typeface="+mn-lt"/>
                        <a:ea typeface="+mn-ea"/>
                        <a:cs typeface="+mn-cs"/>
                      </a:endParaRP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noProof="0" dirty="0">
                          <a:solidFill>
                            <a:srgbClr val="000000"/>
                          </a:solidFill>
                          <a:effectLst/>
                          <a:latin typeface="+mn-lt"/>
                        </a:rPr>
                        <a:t> </a:t>
                      </a:r>
                    </a:p>
                  </a:txBody>
                  <a:tcPr marL="9001" marR="9001" marT="8999"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758585423"/>
                  </a:ext>
                </a:extLst>
              </a:tr>
              <a:tr h="890839">
                <a:tc>
                  <a:txBody>
                    <a:bodyPr/>
                    <a:lstStyle/>
                    <a:p>
                      <a:pPr algn="l" fontAlgn="ctr"/>
                      <a:endParaRPr lang="en-US" sz="1400" b="1" i="0" u="none" strike="noStrike" noProof="0" dirty="0">
                        <a:solidFill>
                          <a:srgbClr val="000000"/>
                        </a:solidFill>
                        <a:effectLst/>
                        <a:latin typeface="+mn-lt"/>
                      </a:endParaRP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l" defTabSz="914400" rtl="0" eaLnBrk="1" fontAlgn="ctr" latinLnBrk="0" hangingPunct="1"/>
                      <a:r>
                        <a:rPr lang="en-US" sz="1600" b="1" kern="1200" noProof="0">
                          <a:solidFill>
                            <a:schemeClr val="tx1"/>
                          </a:solidFill>
                          <a:latin typeface="+mn-lt"/>
                          <a:ea typeface="+mn-ea"/>
                          <a:cs typeface="+mn-cs"/>
                        </a:rPr>
                        <a:t>Sample size and methods</a:t>
                      </a: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1" indent="0" algn="l" defTabSz="914400" rtl="0" eaLnBrk="1" fontAlgn="auto" latinLnBrk="0" hangingPunct="1">
                        <a:lnSpc>
                          <a:spcPct val="100000"/>
                        </a:lnSpc>
                        <a:spcBef>
                          <a:spcPts val="600"/>
                        </a:spcBef>
                        <a:spcAft>
                          <a:spcPts val="0"/>
                        </a:spcAft>
                        <a:buClrTx/>
                        <a:buSzPct val="100000"/>
                        <a:buFont typeface="Wingdings" panose="05000000000000000000" pitchFamily="2" charset="2"/>
                        <a:buNone/>
                        <a:tabLst/>
                        <a:defRPr/>
                      </a:pPr>
                      <a:r>
                        <a:rPr lang="en-US" sz="1600" b="1" kern="1200" noProof="0">
                          <a:solidFill>
                            <a:srgbClr val="BD9B08"/>
                          </a:solidFill>
                          <a:latin typeface="+mn-lt"/>
                          <a:ea typeface="+mn-ea"/>
                          <a:cs typeface="+mn-cs"/>
                        </a:rPr>
                        <a:t>304 companies</a:t>
                      </a:r>
                    </a:p>
                    <a:p>
                      <a:pPr marL="180975" marR="0" lvl="1" indent="-180975" algn="l" defTabSz="914400" rtl="0" eaLnBrk="1" fontAlgn="auto" latinLnBrk="0" hangingPunct="1">
                        <a:lnSpc>
                          <a:spcPct val="100000"/>
                        </a:lnSpc>
                        <a:spcBef>
                          <a:spcPts val="600"/>
                        </a:spcBef>
                        <a:spcAft>
                          <a:spcPts val="0"/>
                        </a:spcAft>
                        <a:buClrTx/>
                        <a:buSzPct val="100000"/>
                        <a:buFont typeface="Wingdings" panose="05000000000000000000" pitchFamily="2" charset="2"/>
                        <a:buChar char="§"/>
                        <a:tabLst/>
                        <a:defRPr/>
                      </a:pPr>
                      <a:r>
                        <a:rPr lang="en-US" sz="1600" b="1" kern="1200" noProof="0">
                          <a:solidFill>
                            <a:schemeClr val="tx1"/>
                          </a:solidFill>
                          <a:latin typeface="+mn-lt"/>
                          <a:ea typeface="+mn-ea"/>
                          <a:cs typeface="+mn-cs"/>
                        </a:rPr>
                        <a:t>244</a:t>
                      </a:r>
                      <a:r>
                        <a:rPr lang="en-US" sz="1600" kern="1200" noProof="0">
                          <a:solidFill>
                            <a:schemeClr val="tx1"/>
                          </a:solidFill>
                          <a:latin typeface="+mn-lt"/>
                          <a:ea typeface="+mn-ea"/>
                          <a:cs typeface="+mn-cs"/>
                        </a:rPr>
                        <a:t> (Computer Assisted Telephone Interviews / CATI) </a:t>
                      </a:r>
                    </a:p>
                    <a:p>
                      <a:pPr marL="180975" marR="0" lvl="1" indent="-180975" algn="l" defTabSz="914400" rtl="0" eaLnBrk="1" fontAlgn="auto" latinLnBrk="0" hangingPunct="1">
                        <a:lnSpc>
                          <a:spcPct val="100000"/>
                        </a:lnSpc>
                        <a:spcBef>
                          <a:spcPts val="600"/>
                        </a:spcBef>
                        <a:spcAft>
                          <a:spcPts val="0"/>
                        </a:spcAft>
                        <a:buClrTx/>
                        <a:buSzPct val="100000"/>
                        <a:buFont typeface="Wingdings" panose="05000000000000000000" pitchFamily="2" charset="2"/>
                        <a:buChar char="§"/>
                        <a:tabLst/>
                        <a:defRPr/>
                      </a:pPr>
                      <a:r>
                        <a:rPr lang="en-US" sz="1600" b="1" kern="1200" noProof="0">
                          <a:solidFill>
                            <a:schemeClr val="tx1"/>
                          </a:solidFill>
                          <a:latin typeface="+mn-lt"/>
                          <a:ea typeface="+mn-ea"/>
                          <a:cs typeface="+mn-cs"/>
                        </a:rPr>
                        <a:t>60</a:t>
                      </a:r>
                      <a:r>
                        <a:rPr lang="en-US" sz="1600" kern="1200" noProof="0">
                          <a:solidFill>
                            <a:schemeClr val="tx1"/>
                          </a:solidFill>
                          <a:latin typeface="+mn-lt"/>
                          <a:ea typeface="+mn-ea"/>
                          <a:cs typeface="+mn-cs"/>
                        </a:rPr>
                        <a:t> (face-to-face or Computer Assisted Personal Interviews / CAPI)</a:t>
                      </a: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noProof="0" dirty="0">
                          <a:solidFill>
                            <a:srgbClr val="000000"/>
                          </a:solidFill>
                          <a:effectLst/>
                          <a:latin typeface="+mn-lt"/>
                        </a:rPr>
                        <a:t> </a:t>
                      </a:r>
                    </a:p>
                  </a:txBody>
                  <a:tcPr marL="9001" marR="9001" marT="8999"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566245044"/>
                  </a:ext>
                </a:extLst>
              </a:tr>
              <a:tr h="1395974">
                <a:tc>
                  <a:txBody>
                    <a:bodyPr/>
                    <a:lstStyle/>
                    <a:p>
                      <a:pPr algn="l" fontAlgn="ctr"/>
                      <a:endParaRPr lang="en-US" sz="1400" b="1" i="0" u="none" strike="noStrike" noProof="0" dirty="0">
                        <a:solidFill>
                          <a:srgbClr val="000000"/>
                        </a:solidFill>
                        <a:effectLst/>
                        <a:latin typeface="+mn-lt"/>
                      </a:endParaRP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l" defTabSz="914400" rtl="0" eaLnBrk="1" fontAlgn="ctr" latinLnBrk="0" hangingPunct="1"/>
                      <a:r>
                        <a:rPr lang="en-US" sz="1600" b="1" kern="1200" noProof="0">
                          <a:solidFill>
                            <a:schemeClr val="tx1"/>
                          </a:solidFill>
                          <a:latin typeface="+mn-lt"/>
                          <a:ea typeface="+mn-ea"/>
                          <a:cs typeface="+mn-cs"/>
                        </a:rPr>
                        <a:t>Sampling method</a:t>
                      </a: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1" indent="0" algn="l" defTabSz="914400" rtl="0" eaLnBrk="1" fontAlgn="auto" latinLnBrk="0" hangingPunct="1">
                        <a:lnSpc>
                          <a:spcPct val="100000"/>
                        </a:lnSpc>
                        <a:spcBef>
                          <a:spcPts val="600"/>
                        </a:spcBef>
                        <a:spcAft>
                          <a:spcPts val="0"/>
                        </a:spcAft>
                        <a:buClrTx/>
                        <a:buSzPct val="100000"/>
                        <a:buFont typeface="Wingdings" panose="05000000000000000000" pitchFamily="2" charset="2"/>
                        <a:buNone/>
                        <a:tabLst/>
                        <a:defRPr/>
                      </a:pPr>
                      <a:r>
                        <a:rPr lang="en-US" sz="1600" b="1" kern="1200" noProof="0" dirty="0">
                          <a:solidFill>
                            <a:schemeClr val="tx1"/>
                          </a:solidFill>
                          <a:latin typeface="+mn-lt"/>
                          <a:ea typeface="+mn-ea"/>
                          <a:cs typeface="+mn-cs"/>
                        </a:rPr>
                        <a:t>Random stratified sampling method</a:t>
                      </a:r>
                    </a:p>
                    <a:p>
                      <a:pPr marL="0" marR="0" lvl="1" indent="0" algn="l" defTabSz="914400" rtl="0" eaLnBrk="1" fontAlgn="auto" latinLnBrk="0" hangingPunct="1">
                        <a:lnSpc>
                          <a:spcPct val="100000"/>
                        </a:lnSpc>
                        <a:spcBef>
                          <a:spcPts val="600"/>
                        </a:spcBef>
                        <a:spcAft>
                          <a:spcPts val="0"/>
                        </a:spcAft>
                        <a:buClrTx/>
                        <a:buSzPct val="100000"/>
                        <a:buFont typeface="Wingdings" panose="05000000000000000000" pitchFamily="2" charset="2"/>
                        <a:buNone/>
                        <a:tabLst/>
                        <a:defRPr/>
                      </a:pPr>
                      <a:r>
                        <a:rPr lang="en-US" sz="1600" kern="1200" noProof="0" dirty="0">
                          <a:solidFill>
                            <a:schemeClr val="tx1"/>
                          </a:solidFill>
                          <a:latin typeface="+mn-lt"/>
                          <a:ea typeface="+mn-ea"/>
                          <a:cs typeface="+mn-cs"/>
                        </a:rPr>
                        <a:t>When making the sample, sample framework and performing extrapolation of data, in addition to statistical data of the Central Statistical Bureau of Latvia, also the Register of Construction Companies available at SCCB and statistics were used to ensure for the sample sufficient and relevant to the statistics number of different construction specialists</a:t>
                      </a: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400" b="0" i="0" u="none" strike="noStrike" noProof="0" dirty="0">
                        <a:solidFill>
                          <a:srgbClr val="000000"/>
                        </a:solidFill>
                        <a:effectLst/>
                        <a:latin typeface="+mn-lt"/>
                      </a:endParaRPr>
                    </a:p>
                  </a:txBody>
                  <a:tcPr marL="9001" marR="9001" marT="8999"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921349676"/>
                  </a:ext>
                </a:extLst>
              </a:tr>
              <a:tr h="1154832">
                <a:tc>
                  <a:txBody>
                    <a:bodyPr/>
                    <a:lstStyle/>
                    <a:p>
                      <a:pPr algn="l" fontAlgn="ctr"/>
                      <a:endParaRPr lang="en-US" sz="1400" b="1" i="0" u="none" strike="noStrike" noProof="0" dirty="0">
                        <a:solidFill>
                          <a:srgbClr val="000000"/>
                        </a:solidFill>
                        <a:effectLst/>
                        <a:latin typeface="+mn-lt"/>
                      </a:endParaRP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l" defTabSz="914400" rtl="0" eaLnBrk="1" fontAlgn="ctr" latinLnBrk="0" hangingPunct="1"/>
                      <a:r>
                        <a:rPr lang="en-US" sz="1600" b="1" kern="1200" noProof="0" dirty="0">
                          <a:solidFill>
                            <a:schemeClr val="tx1"/>
                          </a:solidFill>
                          <a:latin typeface="+mn-lt"/>
                          <a:ea typeface="+mn-ea"/>
                          <a:cs typeface="+mn-cs"/>
                        </a:rPr>
                        <a:t>Survey period</a:t>
                      </a: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indent="0" algn="l" fontAlgn="ctr">
                        <a:spcBef>
                          <a:spcPts val="600"/>
                        </a:spcBef>
                        <a:buFont typeface="Wingdings" panose="05000000000000000000" pitchFamily="2" charset="2"/>
                        <a:buNone/>
                      </a:pPr>
                      <a:r>
                        <a:rPr lang="en-US" sz="1600" b="1" kern="1200" noProof="0" dirty="0">
                          <a:solidFill>
                            <a:schemeClr val="tx1"/>
                          </a:solidFill>
                          <a:latin typeface="+mn-lt"/>
                          <a:ea typeface="+mn-ea"/>
                          <a:cs typeface="+mn-cs"/>
                        </a:rPr>
                        <a:t>27 </a:t>
                      </a:r>
                      <a:r>
                        <a:rPr lang="en-US" sz="1600" b="1" kern="1200" noProof="0" dirty="0">
                          <a:solidFill>
                            <a:srgbClr val="BD9B08"/>
                          </a:solidFill>
                          <a:latin typeface="+mn-lt"/>
                          <a:ea typeface="+mn-ea"/>
                          <a:cs typeface="+mn-cs"/>
                        </a:rPr>
                        <a:t>May</a:t>
                      </a:r>
                      <a:r>
                        <a:rPr lang="en-US" sz="1600" b="1" kern="1200" noProof="0" dirty="0">
                          <a:solidFill>
                            <a:schemeClr val="tx1"/>
                          </a:solidFill>
                          <a:latin typeface="+mn-lt"/>
                          <a:ea typeface="+mn-ea"/>
                          <a:cs typeface="+mn-cs"/>
                        </a:rPr>
                        <a:t> - 5 </a:t>
                      </a:r>
                      <a:r>
                        <a:rPr lang="en-US" sz="1600" b="1" kern="1200" noProof="0" dirty="0">
                          <a:solidFill>
                            <a:srgbClr val="BD9B08"/>
                          </a:solidFill>
                          <a:latin typeface="+mn-lt"/>
                          <a:ea typeface="+mn-ea"/>
                          <a:cs typeface="+mn-cs"/>
                        </a:rPr>
                        <a:t>August</a:t>
                      </a:r>
                      <a:r>
                        <a:rPr lang="en-US" sz="1600" b="1" kern="1200" noProof="0" dirty="0">
                          <a:solidFill>
                            <a:schemeClr val="tx1"/>
                          </a:solidFill>
                          <a:latin typeface="+mn-lt"/>
                          <a:ea typeface="+mn-ea"/>
                          <a:cs typeface="+mn-cs"/>
                        </a:rPr>
                        <a:t> 2019</a:t>
                      </a:r>
                      <a:endParaRPr lang="lv-LV" sz="1600" b="1" kern="1200" noProof="0" dirty="0">
                        <a:solidFill>
                          <a:srgbClr val="BD9B08"/>
                        </a:solidFill>
                        <a:latin typeface="+mn-lt"/>
                        <a:ea typeface="+mn-ea"/>
                        <a:cs typeface="+mn-cs"/>
                      </a:endParaRP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400" b="0" i="0" u="none" strike="noStrike" noProof="0" dirty="0">
                        <a:solidFill>
                          <a:srgbClr val="000000"/>
                        </a:solidFill>
                        <a:effectLst/>
                        <a:latin typeface="+mn-lt"/>
                      </a:endParaRPr>
                    </a:p>
                  </a:txBody>
                  <a:tcPr marL="9001" marR="9001" marT="8999"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A0FA1AC6-6C00-4EF4-B2CD-B7CB6D97DFCB}"/>
              </a:ext>
            </a:extLst>
          </p:cNvPr>
          <p:cNvGrpSpPr>
            <a:grpSpLocks noChangeAspect="1"/>
          </p:cNvGrpSpPr>
          <p:nvPr/>
        </p:nvGrpSpPr>
        <p:grpSpPr>
          <a:xfrm>
            <a:off x="567599" y="1266628"/>
            <a:ext cx="688184" cy="718482"/>
            <a:chOff x="3060700" y="266700"/>
            <a:chExt cx="6057900" cy="6324600"/>
          </a:xfrm>
          <a:gradFill flip="none" rotWithShape="1">
            <a:gsLst>
              <a:gs pos="0">
                <a:srgbClr val="F2DA64"/>
              </a:gs>
              <a:gs pos="100000">
                <a:srgbClr val="987000"/>
              </a:gs>
              <a:gs pos="18000">
                <a:srgbClr val="A27700"/>
              </a:gs>
              <a:gs pos="51000">
                <a:srgbClr val="F2DA64"/>
              </a:gs>
              <a:gs pos="71000">
                <a:srgbClr val="D7B446"/>
              </a:gs>
            </a:gsLst>
            <a:lin ang="0" scaled="1"/>
            <a:tileRect/>
          </a:gradFill>
        </p:grpSpPr>
        <p:sp>
          <p:nvSpPr>
            <p:cNvPr id="12" name="Freeform 1">
              <a:extLst>
                <a:ext uri="{FF2B5EF4-FFF2-40B4-BE49-F238E27FC236}">
                  <a16:creationId xmlns:a16="http://schemas.microsoft.com/office/drawing/2014/main" id="{ED11962E-262C-4E4F-BFE5-92BDA9B4A48D}"/>
                </a:ext>
              </a:extLst>
            </p:cNvPr>
            <p:cNvSpPr>
              <a:spLocks noChangeArrowheads="1"/>
            </p:cNvSpPr>
            <p:nvPr/>
          </p:nvSpPr>
          <p:spPr bwMode="auto">
            <a:xfrm>
              <a:off x="3060700" y="266700"/>
              <a:ext cx="6057900" cy="6324600"/>
            </a:xfrm>
            <a:custGeom>
              <a:avLst/>
              <a:gdLst>
                <a:gd name="T0" fmla="*/ 15030 w 16828"/>
                <a:gd name="T1" fmla="*/ 0 h 17568"/>
                <a:gd name="T2" fmla="*/ 1868 w 16828"/>
                <a:gd name="T3" fmla="*/ 0 h 17568"/>
                <a:gd name="T4" fmla="*/ 0 w 16828"/>
                <a:gd name="T5" fmla="*/ 1799 h 17568"/>
                <a:gd name="T6" fmla="*/ 0 w 16828"/>
                <a:gd name="T7" fmla="*/ 15706 h 17568"/>
                <a:gd name="T8" fmla="*/ 1797 w 16828"/>
                <a:gd name="T9" fmla="*/ 17567 h 17568"/>
                <a:gd name="T10" fmla="*/ 14959 w 16828"/>
                <a:gd name="T11" fmla="*/ 17567 h 17568"/>
                <a:gd name="T12" fmla="*/ 16827 w 16828"/>
                <a:gd name="T13" fmla="*/ 15768 h 17568"/>
                <a:gd name="T14" fmla="*/ 16827 w 16828"/>
                <a:gd name="T15" fmla="*/ 1861 h 17568"/>
                <a:gd name="T16" fmla="*/ 15030 w 16828"/>
                <a:gd name="T17" fmla="*/ 0 h 17568"/>
                <a:gd name="T18" fmla="*/ 16246 w 16828"/>
                <a:gd name="T19" fmla="*/ 15521 h 17568"/>
                <a:gd name="T20" fmla="*/ 14730 w 16828"/>
                <a:gd name="T21" fmla="*/ 16985 h 17568"/>
                <a:gd name="T22" fmla="*/ 2044 w 16828"/>
                <a:gd name="T23" fmla="*/ 16985 h 17568"/>
                <a:gd name="T24" fmla="*/ 581 w 16828"/>
                <a:gd name="T25" fmla="*/ 15468 h 17568"/>
                <a:gd name="T26" fmla="*/ 581 w 16828"/>
                <a:gd name="T27" fmla="*/ 2046 h 17568"/>
                <a:gd name="T28" fmla="*/ 2097 w 16828"/>
                <a:gd name="T29" fmla="*/ 582 h 17568"/>
                <a:gd name="T30" fmla="*/ 14783 w 16828"/>
                <a:gd name="T31" fmla="*/ 582 h 17568"/>
                <a:gd name="T32" fmla="*/ 16246 w 16828"/>
                <a:gd name="T33" fmla="*/ 2099 h 17568"/>
                <a:gd name="T34" fmla="*/ 16246 w 16828"/>
                <a:gd name="T35" fmla="*/ 15521 h 17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828" h="17568">
                  <a:moveTo>
                    <a:pt x="15030" y="0"/>
                  </a:moveTo>
                  <a:lnTo>
                    <a:pt x="1868" y="0"/>
                  </a:lnTo>
                  <a:lnTo>
                    <a:pt x="0" y="1799"/>
                  </a:lnTo>
                  <a:lnTo>
                    <a:pt x="0" y="15706"/>
                  </a:lnTo>
                  <a:lnTo>
                    <a:pt x="1797" y="17567"/>
                  </a:lnTo>
                  <a:lnTo>
                    <a:pt x="14959" y="17567"/>
                  </a:lnTo>
                  <a:lnTo>
                    <a:pt x="16827" y="15768"/>
                  </a:lnTo>
                  <a:lnTo>
                    <a:pt x="16827" y="1861"/>
                  </a:lnTo>
                  <a:lnTo>
                    <a:pt x="15030" y="0"/>
                  </a:lnTo>
                  <a:close/>
                  <a:moveTo>
                    <a:pt x="16246" y="15521"/>
                  </a:moveTo>
                  <a:lnTo>
                    <a:pt x="14730" y="16985"/>
                  </a:lnTo>
                  <a:lnTo>
                    <a:pt x="2044" y="16985"/>
                  </a:lnTo>
                  <a:lnTo>
                    <a:pt x="581" y="15468"/>
                  </a:lnTo>
                  <a:lnTo>
                    <a:pt x="581" y="2046"/>
                  </a:lnTo>
                  <a:lnTo>
                    <a:pt x="2097" y="582"/>
                  </a:lnTo>
                  <a:lnTo>
                    <a:pt x="14783" y="582"/>
                  </a:lnTo>
                  <a:lnTo>
                    <a:pt x="16246" y="2099"/>
                  </a:lnTo>
                  <a:lnTo>
                    <a:pt x="16246" y="1552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13" name="Freeform 2">
              <a:extLst>
                <a:ext uri="{FF2B5EF4-FFF2-40B4-BE49-F238E27FC236}">
                  <a16:creationId xmlns:a16="http://schemas.microsoft.com/office/drawing/2014/main" id="{8EEF2F37-8E2D-4F02-8E52-45534E87A520}"/>
                </a:ext>
              </a:extLst>
            </p:cNvPr>
            <p:cNvSpPr>
              <a:spLocks noChangeArrowheads="1"/>
            </p:cNvSpPr>
            <p:nvPr/>
          </p:nvSpPr>
          <p:spPr bwMode="auto">
            <a:xfrm>
              <a:off x="4135438" y="1425575"/>
              <a:ext cx="3908425" cy="4006850"/>
            </a:xfrm>
            <a:custGeom>
              <a:avLst/>
              <a:gdLst>
                <a:gd name="T0" fmla="*/ 8713 w 10856"/>
                <a:gd name="T1" fmla="*/ 10829 h 11130"/>
                <a:gd name="T2" fmla="*/ 9673 w 10856"/>
                <a:gd name="T3" fmla="*/ 11120 h 11130"/>
                <a:gd name="T4" fmla="*/ 10563 w 10856"/>
                <a:gd name="T5" fmla="*/ 10644 h 11130"/>
                <a:gd name="T6" fmla="*/ 10855 w 10856"/>
                <a:gd name="T7" fmla="*/ 9682 h 11130"/>
                <a:gd name="T8" fmla="*/ 7401 w 10856"/>
                <a:gd name="T9" fmla="*/ 5943 h 11130"/>
                <a:gd name="T10" fmla="*/ 7656 w 10856"/>
                <a:gd name="T11" fmla="*/ 5168 h 11130"/>
                <a:gd name="T12" fmla="*/ 7858 w 10856"/>
                <a:gd name="T13" fmla="*/ 3704 h 11130"/>
                <a:gd name="T14" fmla="*/ 7498 w 10856"/>
                <a:gd name="T15" fmla="*/ 2284 h 11130"/>
                <a:gd name="T16" fmla="*/ 6616 w 10856"/>
                <a:gd name="T17" fmla="*/ 1067 h 11130"/>
                <a:gd name="T18" fmla="*/ 5453 w 10856"/>
                <a:gd name="T19" fmla="*/ 309 h 11130"/>
                <a:gd name="T20" fmla="*/ 3930 w 10856"/>
                <a:gd name="T21" fmla="*/ 0 h 11130"/>
                <a:gd name="T22" fmla="*/ 2538 w 10856"/>
                <a:gd name="T23" fmla="*/ 247 h 11130"/>
                <a:gd name="T24" fmla="*/ 1340 w 10856"/>
                <a:gd name="T25" fmla="*/ 970 h 11130"/>
                <a:gd name="T26" fmla="*/ 292 w 10856"/>
                <a:gd name="T27" fmla="*/ 2434 h 11130"/>
                <a:gd name="T28" fmla="*/ 0 w 10856"/>
                <a:gd name="T29" fmla="*/ 4004 h 11130"/>
                <a:gd name="T30" fmla="*/ 442 w 10856"/>
                <a:gd name="T31" fmla="*/ 5740 h 11130"/>
                <a:gd name="T32" fmla="*/ 1357 w 10856"/>
                <a:gd name="T33" fmla="*/ 6905 h 11130"/>
                <a:gd name="T34" fmla="*/ 3393 w 10856"/>
                <a:gd name="T35" fmla="*/ 7830 h 11130"/>
                <a:gd name="T36" fmla="*/ 5349 w 10856"/>
                <a:gd name="T37" fmla="*/ 7592 h 11130"/>
                <a:gd name="T38" fmla="*/ 2626 w 10856"/>
                <a:gd name="T39" fmla="*/ 856 h 11130"/>
                <a:gd name="T40" fmla="*/ 3912 w 10856"/>
                <a:gd name="T41" fmla="*/ 591 h 11130"/>
                <a:gd name="T42" fmla="*/ 5207 w 10856"/>
                <a:gd name="T43" fmla="*/ 847 h 11130"/>
                <a:gd name="T44" fmla="*/ 6211 w 10856"/>
                <a:gd name="T45" fmla="*/ 1500 h 11130"/>
                <a:gd name="T46" fmla="*/ 6960 w 10856"/>
                <a:gd name="T47" fmla="*/ 2531 h 11130"/>
                <a:gd name="T48" fmla="*/ 7259 w 10856"/>
                <a:gd name="T49" fmla="*/ 3739 h 11130"/>
                <a:gd name="T50" fmla="*/ 7092 w 10856"/>
                <a:gd name="T51" fmla="*/ 4983 h 11130"/>
                <a:gd name="T52" fmla="*/ 6784 w 10856"/>
                <a:gd name="T53" fmla="*/ 5969 h 11130"/>
                <a:gd name="T54" fmla="*/ 10185 w 10856"/>
                <a:gd name="T55" fmla="*/ 9470 h 11130"/>
                <a:gd name="T56" fmla="*/ 10238 w 10856"/>
                <a:gd name="T57" fmla="*/ 10026 h 11130"/>
                <a:gd name="T58" fmla="*/ 9885 w 10856"/>
                <a:gd name="T59" fmla="*/ 10450 h 11130"/>
                <a:gd name="T60" fmla="*/ 9330 w 10856"/>
                <a:gd name="T61" fmla="*/ 10503 h 11130"/>
                <a:gd name="T62" fmla="*/ 6344 w 10856"/>
                <a:gd name="T63" fmla="*/ 7716 h 11130"/>
                <a:gd name="T64" fmla="*/ 5278 w 10856"/>
                <a:gd name="T65" fmla="*/ 6993 h 11130"/>
                <a:gd name="T66" fmla="*/ 4089 w 10856"/>
                <a:gd name="T67" fmla="*/ 7266 h 11130"/>
                <a:gd name="T68" fmla="*/ 2802 w 10856"/>
                <a:gd name="T69" fmla="*/ 7081 h 11130"/>
                <a:gd name="T70" fmla="*/ 1569 w 10856"/>
                <a:gd name="T71" fmla="*/ 6296 h 11130"/>
                <a:gd name="T72" fmla="*/ 820 w 10856"/>
                <a:gd name="T73" fmla="*/ 5160 h 11130"/>
                <a:gd name="T74" fmla="*/ 591 w 10856"/>
                <a:gd name="T75" fmla="*/ 3818 h 11130"/>
                <a:gd name="T76" fmla="*/ 979 w 10856"/>
                <a:gd name="T77" fmla="*/ 2355 h 11130"/>
                <a:gd name="T78" fmla="*/ 3903 w 10856"/>
                <a:gd name="T79" fmla="*/ 1297 h 11130"/>
                <a:gd name="T80" fmla="*/ 2767 w 10856"/>
                <a:gd name="T81" fmla="*/ 1553 h 11130"/>
                <a:gd name="T82" fmla="*/ 1868 w 10856"/>
                <a:gd name="T83" fmla="*/ 2258 h 11130"/>
                <a:gd name="T84" fmla="*/ 1348 w 10856"/>
                <a:gd name="T85" fmla="*/ 3272 h 11130"/>
                <a:gd name="T86" fmla="*/ 1296 w 10856"/>
                <a:gd name="T87" fmla="*/ 4339 h 11130"/>
                <a:gd name="T88" fmla="*/ 1719 w 10856"/>
                <a:gd name="T89" fmla="*/ 5407 h 11130"/>
                <a:gd name="T90" fmla="*/ 2538 w 10856"/>
                <a:gd name="T91" fmla="*/ 6190 h 11130"/>
                <a:gd name="T92" fmla="*/ 3640 w 10856"/>
                <a:gd name="T93" fmla="*/ 6561 h 11130"/>
                <a:gd name="T94" fmla="*/ 4688 w 10856"/>
                <a:gd name="T95" fmla="*/ 6455 h 11130"/>
                <a:gd name="T96" fmla="*/ 5674 w 10856"/>
                <a:gd name="T97" fmla="*/ 5890 h 11130"/>
                <a:gd name="T98" fmla="*/ 6335 w 10856"/>
                <a:gd name="T99" fmla="*/ 4965 h 11130"/>
                <a:gd name="T100" fmla="*/ 6546 w 10856"/>
                <a:gd name="T101" fmla="*/ 3933 h 11130"/>
                <a:gd name="T102" fmla="*/ 6282 w 10856"/>
                <a:gd name="T103" fmla="*/ 2787 h 11130"/>
                <a:gd name="T104" fmla="*/ 5586 w 10856"/>
                <a:gd name="T105" fmla="*/ 1896 h 11130"/>
                <a:gd name="T106" fmla="*/ 4564 w 10856"/>
                <a:gd name="T107" fmla="*/ 1376 h 11130"/>
                <a:gd name="T108" fmla="*/ 3701 w 10856"/>
                <a:gd name="T109" fmla="*/ 5969 h 11130"/>
                <a:gd name="T110" fmla="*/ 2212 w 10856"/>
                <a:gd name="T111" fmla="*/ 5080 h 11130"/>
                <a:gd name="T112" fmla="*/ 1868 w 10856"/>
                <a:gd name="T113" fmla="*/ 3827 h 11130"/>
                <a:gd name="T114" fmla="*/ 2608 w 10856"/>
                <a:gd name="T115" fmla="*/ 2355 h 11130"/>
                <a:gd name="T116" fmla="*/ 3903 w 10856"/>
                <a:gd name="T117" fmla="*/ 1896 h 11130"/>
                <a:gd name="T118" fmla="*/ 5349 w 10856"/>
                <a:gd name="T119" fmla="*/ 2487 h 11130"/>
                <a:gd name="T120" fmla="*/ 5947 w 10856"/>
                <a:gd name="T121" fmla="*/ 3933 h 11130"/>
                <a:gd name="T122" fmla="*/ 5480 w 10856"/>
                <a:gd name="T123" fmla="*/ 5230 h 11130"/>
                <a:gd name="T124" fmla="*/ 4009 w 10856"/>
                <a:gd name="T125" fmla="*/ 5969 h 1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56" h="11130">
                  <a:moveTo>
                    <a:pt x="5349" y="7592"/>
                  </a:moveTo>
                  <a:lnTo>
                    <a:pt x="5366" y="7592"/>
                  </a:lnTo>
                  <a:lnTo>
                    <a:pt x="5384" y="7601"/>
                  </a:lnTo>
                  <a:lnTo>
                    <a:pt x="5384" y="7601"/>
                  </a:lnTo>
                  <a:lnTo>
                    <a:pt x="6167" y="8368"/>
                  </a:lnTo>
                  <a:lnTo>
                    <a:pt x="7233" y="9418"/>
                  </a:lnTo>
                  <a:lnTo>
                    <a:pt x="8616" y="10741"/>
                  </a:lnTo>
                  <a:lnTo>
                    <a:pt x="8616" y="10741"/>
                  </a:lnTo>
                  <a:lnTo>
                    <a:pt x="8713" y="10829"/>
                  </a:lnTo>
                  <a:lnTo>
                    <a:pt x="8810" y="10909"/>
                  </a:lnTo>
                  <a:lnTo>
                    <a:pt x="8925" y="10979"/>
                  </a:lnTo>
                  <a:lnTo>
                    <a:pt x="9039" y="11032"/>
                  </a:lnTo>
                  <a:lnTo>
                    <a:pt x="9162" y="11076"/>
                  </a:lnTo>
                  <a:lnTo>
                    <a:pt x="9286" y="11103"/>
                  </a:lnTo>
                  <a:lnTo>
                    <a:pt x="9409" y="11120"/>
                  </a:lnTo>
                  <a:lnTo>
                    <a:pt x="9542" y="11129"/>
                  </a:lnTo>
                  <a:lnTo>
                    <a:pt x="9542" y="11129"/>
                  </a:lnTo>
                  <a:lnTo>
                    <a:pt x="9673" y="11120"/>
                  </a:lnTo>
                  <a:lnTo>
                    <a:pt x="9806" y="11103"/>
                  </a:lnTo>
                  <a:lnTo>
                    <a:pt x="9929" y="11076"/>
                  </a:lnTo>
                  <a:lnTo>
                    <a:pt x="10044" y="11032"/>
                  </a:lnTo>
                  <a:lnTo>
                    <a:pt x="10167" y="10979"/>
                  </a:lnTo>
                  <a:lnTo>
                    <a:pt x="10273" y="10909"/>
                  </a:lnTo>
                  <a:lnTo>
                    <a:pt x="10378" y="10829"/>
                  </a:lnTo>
                  <a:lnTo>
                    <a:pt x="10475" y="10741"/>
                  </a:lnTo>
                  <a:lnTo>
                    <a:pt x="10475" y="10741"/>
                  </a:lnTo>
                  <a:lnTo>
                    <a:pt x="10563" y="10644"/>
                  </a:lnTo>
                  <a:lnTo>
                    <a:pt x="10643" y="10547"/>
                  </a:lnTo>
                  <a:lnTo>
                    <a:pt x="10705" y="10432"/>
                  </a:lnTo>
                  <a:lnTo>
                    <a:pt x="10758" y="10318"/>
                  </a:lnTo>
                  <a:lnTo>
                    <a:pt x="10802" y="10194"/>
                  </a:lnTo>
                  <a:lnTo>
                    <a:pt x="10837" y="10070"/>
                  </a:lnTo>
                  <a:lnTo>
                    <a:pt x="10855" y="9947"/>
                  </a:lnTo>
                  <a:lnTo>
                    <a:pt x="10855" y="9815"/>
                  </a:lnTo>
                  <a:lnTo>
                    <a:pt x="10855" y="9815"/>
                  </a:lnTo>
                  <a:lnTo>
                    <a:pt x="10855" y="9682"/>
                  </a:lnTo>
                  <a:lnTo>
                    <a:pt x="10837" y="9550"/>
                  </a:lnTo>
                  <a:lnTo>
                    <a:pt x="10802" y="9427"/>
                  </a:lnTo>
                  <a:lnTo>
                    <a:pt x="10758" y="9313"/>
                  </a:lnTo>
                  <a:lnTo>
                    <a:pt x="10705" y="9189"/>
                  </a:lnTo>
                  <a:lnTo>
                    <a:pt x="10643" y="9083"/>
                  </a:lnTo>
                  <a:lnTo>
                    <a:pt x="10563" y="8977"/>
                  </a:lnTo>
                  <a:lnTo>
                    <a:pt x="10475" y="8880"/>
                  </a:lnTo>
                  <a:lnTo>
                    <a:pt x="7401" y="5943"/>
                  </a:lnTo>
                  <a:lnTo>
                    <a:pt x="7401" y="5943"/>
                  </a:lnTo>
                  <a:lnTo>
                    <a:pt x="7383" y="5916"/>
                  </a:lnTo>
                  <a:lnTo>
                    <a:pt x="7365" y="5872"/>
                  </a:lnTo>
                  <a:lnTo>
                    <a:pt x="7374" y="5837"/>
                  </a:lnTo>
                  <a:lnTo>
                    <a:pt x="7383" y="5793"/>
                  </a:lnTo>
                  <a:lnTo>
                    <a:pt x="7383" y="5793"/>
                  </a:lnTo>
                  <a:lnTo>
                    <a:pt x="7462" y="5643"/>
                  </a:lnTo>
                  <a:lnTo>
                    <a:pt x="7533" y="5486"/>
                  </a:lnTo>
                  <a:lnTo>
                    <a:pt x="7604" y="5327"/>
                  </a:lnTo>
                  <a:lnTo>
                    <a:pt x="7656" y="5168"/>
                  </a:lnTo>
                  <a:lnTo>
                    <a:pt x="7708" y="5010"/>
                  </a:lnTo>
                  <a:lnTo>
                    <a:pt x="7753" y="4851"/>
                  </a:lnTo>
                  <a:lnTo>
                    <a:pt x="7788" y="4683"/>
                  </a:lnTo>
                  <a:lnTo>
                    <a:pt x="7814" y="4524"/>
                  </a:lnTo>
                  <a:lnTo>
                    <a:pt x="7841" y="4357"/>
                  </a:lnTo>
                  <a:lnTo>
                    <a:pt x="7850" y="4198"/>
                  </a:lnTo>
                  <a:lnTo>
                    <a:pt x="7858" y="4030"/>
                  </a:lnTo>
                  <a:lnTo>
                    <a:pt x="7858" y="3863"/>
                  </a:lnTo>
                  <a:lnTo>
                    <a:pt x="7858" y="3704"/>
                  </a:lnTo>
                  <a:lnTo>
                    <a:pt x="7841" y="3537"/>
                  </a:lnTo>
                  <a:lnTo>
                    <a:pt x="7823" y="3378"/>
                  </a:lnTo>
                  <a:lnTo>
                    <a:pt x="7797" y="3219"/>
                  </a:lnTo>
                  <a:lnTo>
                    <a:pt x="7761" y="3061"/>
                  </a:lnTo>
                  <a:lnTo>
                    <a:pt x="7726" y="2902"/>
                  </a:lnTo>
                  <a:lnTo>
                    <a:pt x="7674" y="2743"/>
                  </a:lnTo>
                  <a:lnTo>
                    <a:pt x="7621" y="2584"/>
                  </a:lnTo>
                  <a:lnTo>
                    <a:pt x="7568" y="2434"/>
                  </a:lnTo>
                  <a:lnTo>
                    <a:pt x="7498" y="2284"/>
                  </a:lnTo>
                  <a:lnTo>
                    <a:pt x="7427" y="2134"/>
                  </a:lnTo>
                  <a:lnTo>
                    <a:pt x="7348" y="1993"/>
                  </a:lnTo>
                  <a:lnTo>
                    <a:pt x="7259" y="1852"/>
                  </a:lnTo>
                  <a:lnTo>
                    <a:pt x="7171" y="1711"/>
                  </a:lnTo>
                  <a:lnTo>
                    <a:pt x="7074" y="1570"/>
                  </a:lnTo>
                  <a:lnTo>
                    <a:pt x="6969" y="1438"/>
                  </a:lnTo>
                  <a:lnTo>
                    <a:pt x="6855" y="1314"/>
                  </a:lnTo>
                  <a:lnTo>
                    <a:pt x="6740" y="1182"/>
                  </a:lnTo>
                  <a:lnTo>
                    <a:pt x="6616" y="1067"/>
                  </a:lnTo>
                  <a:lnTo>
                    <a:pt x="6484" y="953"/>
                  </a:lnTo>
                  <a:lnTo>
                    <a:pt x="6484" y="953"/>
                  </a:lnTo>
                  <a:lnTo>
                    <a:pt x="6353" y="838"/>
                  </a:lnTo>
                  <a:lnTo>
                    <a:pt x="6211" y="732"/>
                  </a:lnTo>
                  <a:lnTo>
                    <a:pt x="6070" y="635"/>
                  </a:lnTo>
                  <a:lnTo>
                    <a:pt x="5920" y="538"/>
                  </a:lnTo>
                  <a:lnTo>
                    <a:pt x="5770" y="459"/>
                  </a:lnTo>
                  <a:lnTo>
                    <a:pt x="5612" y="379"/>
                  </a:lnTo>
                  <a:lnTo>
                    <a:pt x="5453" y="309"/>
                  </a:lnTo>
                  <a:lnTo>
                    <a:pt x="5296" y="247"/>
                  </a:lnTo>
                  <a:lnTo>
                    <a:pt x="5128" y="185"/>
                  </a:lnTo>
                  <a:lnTo>
                    <a:pt x="4970" y="141"/>
                  </a:lnTo>
                  <a:lnTo>
                    <a:pt x="4794" y="97"/>
                  </a:lnTo>
                  <a:lnTo>
                    <a:pt x="4626" y="61"/>
                  </a:lnTo>
                  <a:lnTo>
                    <a:pt x="4451" y="35"/>
                  </a:lnTo>
                  <a:lnTo>
                    <a:pt x="4283" y="17"/>
                  </a:lnTo>
                  <a:lnTo>
                    <a:pt x="4106" y="0"/>
                  </a:lnTo>
                  <a:lnTo>
                    <a:pt x="3930" y="0"/>
                  </a:lnTo>
                  <a:lnTo>
                    <a:pt x="3930" y="0"/>
                  </a:lnTo>
                  <a:lnTo>
                    <a:pt x="3746" y="0"/>
                  </a:lnTo>
                  <a:lnTo>
                    <a:pt x="3569" y="17"/>
                  </a:lnTo>
                  <a:lnTo>
                    <a:pt x="3393" y="35"/>
                  </a:lnTo>
                  <a:lnTo>
                    <a:pt x="3216" y="61"/>
                  </a:lnTo>
                  <a:lnTo>
                    <a:pt x="3049" y="97"/>
                  </a:lnTo>
                  <a:lnTo>
                    <a:pt x="2873" y="141"/>
                  </a:lnTo>
                  <a:lnTo>
                    <a:pt x="2705" y="194"/>
                  </a:lnTo>
                  <a:lnTo>
                    <a:pt x="2538" y="247"/>
                  </a:lnTo>
                  <a:lnTo>
                    <a:pt x="2380" y="317"/>
                  </a:lnTo>
                  <a:lnTo>
                    <a:pt x="2221" y="388"/>
                  </a:lnTo>
                  <a:lnTo>
                    <a:pt x="2062" y="467"/>
                  </a:lnTo>
                  <a:lnTo>
                    <a:pt x="1903" y="556"/>
                  </a:lnTo>
                  <a:lnTo>
                    <a:pt x="1763" y="653"/>
                  </a:lnTo>
                  <a:lnTo>
                    <a:pt x="1613" y="750"/>
                  </a:lnTo>
                  <a:lnTo>
                    <a:pt x="1472" y="856"/>
                  </a:lnTo>
                  <a:lnTo>
                    <a:pt x="1340" y="970"/>
                  </a:lnTo>
                  <a:lnTo>
                    <a:pt x="1340" y="970"/>
                  </a:lnTo>
                  <a:lnTo>
                    <a:pt x="1191" y="1111"/>
                  </a:lnTo>
                  <a:lnTo>
                    <a:pt x="1041" y="1261"/>
                  </a:lnTo>
                  <a:lnTo>
                    <a:pt x="908" y="1411"/>
                  </a:lnTo>
                  <a:lnTo>
                    <a:pt x="785" y="1570"/>
                  </a:lnTo>
                  <a:lnTo>
                    <a:pt x="670" y="1728"/>
                  </a:lnTo>
                  <a:lnTo>
                    <a:pt x="556" y="1896"/>
                  </a:lnTo>
                  <a:lnTo>
                    <a:pt x="459" y="2072"/>
                  </a:lnTo>
                  <a:lnTo>
                    <a:pt x="371" y="2249"/>
                  </a:lnTo>
                  <a:lnTo>
                    <a:pt x="292" y="2434"/>
                  </a:lnTo>
                  <a:lnTo>
                    <a:pt x="221" y="2619"/>
                  </a:lnTo>
                  <a:lnTo>
                    <a:pt x="159" y="2805"/>
                  </a:lnTo>
                  <a:lnTo>
                    <a:pt x="106" y="2999"/>
                  </a:lnTo>
                  <a:lnTo>
                    <a:pt x="62" y="3193"/>
                  </a:lnTo>
                  <a:lnTo>
                    <a:pt x="36" y="3396"/>
                  </a:lnTo>
                  <a:lnTo>
                    <a:pt x="9" y="3599"/>
                  </a:lnTo>
                  <a:lnTo>
                    <a:pt x="0" y="3801"/>
                  </a:lnTo>
                  <a:lnTo>
                    <a:pt x="0" y="3801"/>
                  </a:lnTo>
                  <a:lnTo>
                    <a:pt x="0" y="4004"/>
                  </a:lnTo>
                  <a:lnTo>
                    <a:pt x="9" y="4207"/>
                  </a:lnTo>
                  <a:lnTo>
                    <a:pt x="27" y="4410"/>
                  </a:lnTo>
                  <a:lnTo>
                    <a:pt x="53" y="4604"/>
                  </a:lnTo>
                  <a:lnTo>
                    <a:pt x="97" y="4807"/>
                  </a:lnTo>
                  <a:lnTo>
                    <a:pt x="142" y="5001"/>
                  </a:lnTo>
                  <a:lnTo>
                    <a:pt x="203" y="5186"/>
                  </a:lnTo>
                  <a:lnTo>
                    <a:pt x="274" y="5380"/>
                  </a:lnTo>
                  <a:lnTo>
                    <a:pt x="353" y="5557"/>
                  </a:lnTo>
                  <a:lnTo>
                    <a:pt x="442" y="5740"/>
                  </a:lnTo>
                  <a:lnTo>
                    <a:pt x="539" y="5916"/>
                  </a:lnTo>
                  <a:lnTo>
                    <a:pt x="644" y="6084"/>
                  </a:lnTo>
                  <a:lnTo>
                    <a:pt x="758" y="6252"/>
                  </a:lnTo>
                  <a:lnTo>
                    <a:pt x="873" y="6411"/>
                  </a:lnTo>
                  <a:lnTo>
                    <a:pt x="1005" y="6561"/>
                  </a:lnTo>
                  <a:lnTo>
                    <a:pt x="1146" y="6711"/>
                  </a:lnTo>
                  <a:lnTo>
                    <a:pt x="1146" y="6711"/>
                  </a:lnTo>
                  <a:lnTo>
                    <a:pt x="1251" y="6808"/>
                  </a:lnTo>
                  <a:lnTo>
                    <a:pt x="1357" y="6905"/>
                  </a:lnTo>
                  <a:lnTo>
                    <a:pt x="1472" y="7002"/>
                  </a:lnTo>
                  <a:lnTo>
                    <a:pt x="1587" y="7090"/>
                  </a:lnTo>
                  <a:lnTo>
                    <a:pt x="1816" y="7249"/>
                  </a:lnTo>
                  <a:lnTo>
                    <a:pt x="2062" y="7390"/>
                  </a:lnTo>
                  <a:lnTo>
                    <a:pt x="2318" y="7521"/>
                  </a:lnTo>
                  <a:lnTo>
                    <a:pt x="2582" y="7627"/>
                  </a:lnTo>
                  <a:lnTo>
                    <a:pt x="2847" y="7707"/>
                  </a:lnTo>
                  <a:lnTo>
                    <a:pt x="3120" y="7777"/>
                  </a:lnTo>
                  <a:lnTo>
                    <a:pt x="3393" y="7830"/>
                  </a:lnTo>
                  <a:lnTo>
                    <a:pt x="3675" y="7857"/>
                  </a:lnTo>
                  <a:lnTo>
                    <a:pt x="3956" y="7866"/>
                  </a:lnTo>
                  <a:lnTo>
                    <a:pt x="4239" y="7848"/>
                  </a:lnTo>
                  <a:lnTo>
                    <a:pt x="4520" y="7821"/>
                  </a:lnTo>
                  <a:lnTo>
                    <a:pt x="4794" y="7768"/>
                  </a:lnTo>
                  <a:lnTo>
                    <a:pt x="4935" y="7733"/>
                  </a:lnTo>
                  <a:lnTo>
                    <a:pt x="5076" y="7689"/>
                  </a:lnTo>
                  <a:lnTo>
                    <a:pt x="5216" y="7645"/>
                  </a:lnTo>
                  <a:lnTo>
                    <a:pt x="5349" y="7592"/>
                  </a:lnTo>
                  <a:close/>
                  <a:moveTo>
                    <a:pt x="1728" y="1420"/>
                  </a:moveTo>
                  <a:lnTo>
                    <a:pt x="1728" y="1420"/>
                  </a:lnTo>
                  <a:lnTo>
                    <a:pt x="1851" y="1314"/>
                  </a:lnTo>
                  <a:lnTo>
                    <a:pt x="1965" y="1226"/>
                  </a:lnTo>
                  <a:lnTo>
                    <a:pt x="2097" y="1138"/>
                  </a:lnTo>
                  <a:lnTo>
                    <a:pt x="2221" y="1059"/>
                  </a:lnTo>
                  <a:lnTo>
                    <a:pt x="2353" y="979"/>
                  </a:lnTo>
                  <a:lnTo>
                    <a:pt x="2486" y="917"/>
                  </a:lnTo>
                  <a:lnTo>
                    <a:pt x="2626" y="856"/>
                  </a:lnTo>
                  <a:lnTo>
                    <a:pt x="2758" y="803"/>
                  </a:lnTo>
                  <a:lnTo>
                    <a:pt x="2899" y="750"/>
                  </a:lnTo>
                  <a:lnTo>
                    <a:pt x="3041" y="706"/>
                  </a:lnTo>
                  <a:lnTo>
                    <a:pt x="3181" y="670"/>
                  </a:lnTo>
                  <a:lnTo>
                    <a:pt x="3331" y="644"/>
                  </a:lnTo>
                  <a:lnTo>
                    <a:pt x="3472" y="617"/>
                  </a:lnTo>
                  <a:lnTo>
                    <a:pt x="3622" y="609"/>
                  </a:lnTo>
                  <a:lnTo>
                    <a:pt x="3763" y="591"/>
                  </a:lnTo>
                  <a:lnTo>
                    <a:pt x="3912" y="591"/>
                  </a:lnTo>
                  <a:lnTo>
                    <a:pt x="4062" y="591"/>
                  </a:lnTo>
                  <a:lnTo>
                    <a:pt x="4203" y="600"/>
                  </a:lnTo>
                  <a:lnTo>
                    <a:pt x="4353" y="617"/>
                  </a:lnTo>
                  <a:lnTo>
                    <a:pt x="4494" y="635"/>
                  </a:lnTo>
                  <a:lnTo>
                    <a:pt x="4644" y="670"/>
                  </a:lnTo>
                  <a:lnTo>
                    <a:pt x="4785" y="706"/>
                  </a:lnTo>
                  <a:lnTo>
                    <a:pt x="4926" y="741"/>
                  </a:lnTo>
                  <a:lnTo>
                    <a:pt x="5067" y="794"/>
                  </a:lnTo>
                  <a:lnTo>
                    <a:pt x="5207" y="847"/>
                  </a:lnTo>
                  <a:lnTo>
                    <a:pt x="5340" y="900"/>
                  </a:lnTo>
                  <a:lnTo>
                    <a:pt x="5471" y="970"/>
                  </a:lnTo>
                  <a:lnTo>
                    <a:pt x="5603" y="1041"/>
                  </a:lnTo>
                  <a:lnTo>
                    <a:pt x="5736" y="1120"/>
                  </a:lnTo>
                  <a:lnTo>
                    <a:pt x="5858" y="1209"/>
                  </a:lnTo>
                  <a:lnTo>
                    <a:pt x="5982" y="1297"/>
                  </a:lnTo>
                  <a:lnTo>
                    <a:pt x="6097" y="1394"/>
                  </a:lnTo>
                  <a:lnTo>
                    <a:pt x="6097" y="1394"/>
                  </a:lnTo>
                  <a:lnTo>
                    <a:pt x="6211" y="1500"/>
                  </a:lnTo>
                  <a:lnTo>
                    <a:pt x="6317" y="1597"/>
                  </a:lnTo>
                  <a:lnTo>
                    <a:pt x="6413" y="1702"/>
                  </a:lnTo>
                  <a:lnTo>
                    <a:pt x="6510" y="1816"/>
                  </a:lnTo>
                  <a:lnTo>
                    <a:pt x="6599" y="1922"/>
                  </a:lnTo>
                  <a:lnTo>
                    <a:pt x="6678" y="2046"/>
                  </a:lnTo>
                  <a:lnTo>
                    <a:pt x="6757" y="2161"/>
                  </a:lnTo>
                  <a:lnTo>
                    <a:pt x="6828" y="2284"/>
                  </a:lnTo>
                  <a:lnTo>
                    <a:pt x="6899" y="2408"/>
                  </a:lnTo>
                  <a:lnTo>
                    <a:pt x="6960" y="2531"/>
                  </a:lnTo>
                  <a:lnTo>
                    <a:pt x="7013" y="2663"/>
                  </a:lnTo>
                  <a:lnTo>
                    <a:pt x="7065" y="2787"/>
                  </a:lnTo>
                  <a:lnTo>
                    <a:pt x="7109" y="2919"/>
                  </a:lnTo>
                  <a:lnTo>
                    <a:pt x="7154" y="3052"/>
                  </a:lnTo>
                  <a:lnTo>
                    <a:pt x="7189" y="3193"/>
                  </a:lnTo>
                  <a:lnTo>
                    <a:pt x="7215" y="3325"/>
                  </a:lnTo>
                  <a:lnTo>
                    <a:pt x="7233" y="3458"/>
                  </a:lnTo>
                  <a:lnTo>
                    <a:pt x="7251" y="3599"/>
                  </a:lnTo>
                  <a:lnTo>
                    <a:pt x="7259" y="3739"/>
                  </a:lnTo>
                  <a:lnTo>
                    <a:pt x="7268" y="3871"/>
                  </a:lnTo>
                  <a:lnTo>
                    <a:pt x="7268" y="4013"/>
                  </a:lnTo>
                  <a:lnTo>
                    <a:pt x="7259" y="4154"/>
                  </a:lnTo>
                  <a:lnTo>
                    <a:pt x="7251" y="4295"/>
                  </a:lnTo>
                  <a:lnTo>
                    <a:pt x="7233" y="4436"/>
                  </a:lnTo>
                  <a:lnTo>
                    <a:pt x="7206" y="4568"/>
                  </a:lnTo>
                  <a:lnTo>
                    <a:pt x="7171" y="4710"/>
                  </a:lnTo>
                  <a:lnTo>
                    <a:pt x="7136" y="4851"/>
                  </a:lnTo>
                  <a:lnTo>
                    <a:pt x="7092" y="4983"/>
                  </a:lnTo>
                  <a:lnTo>
                    <a:pt x="7048" y="5115"/>
                  </a:lnTo>
                  <a:lnTo>
                    <a:pt x="6996" y="5257"/>
                  </a:lnTo>
                  <a:lnTo>
                    <a:pt x="6934" y="5389"/>
                  </a:lnTo>
                  <a:lnTo>
                    <a:pt x="6863" y="5521"/>
                  </a:lnTo>
                  <a:lnTo>
                    <a:pt x="6863" y="5521"/>
                  </a:lnTo>
                  <a:lnTo>
                    <a:pt x="6819" y="5625"/>
                  </a:lnTo>
                  <a:lnTo>
                    <a:pt x="6784" y="5740"/>
                  </a:lnTo>
                  <a:lnTo>
                    <a:pt x="6775" y="5855"/>
                  </a:lnTo>
                  <a:lnTo>
                    <a:pt x="6784" y="5969"/>
                  </a:lnTo>
                  <a:lnTo>
                    <a:pt x="6810" y="6084"/>
                  </a:lnTo>
                  <a:lnTo>
                    <a:pt x="6855" y="6190"/>
                  </a:lnTo>
                  <a:lnTo>
                    <a:pt x="6916" y="6287"/>
                  </a:lnTo>
                  <a:lnTo>
                    <a:pt x="6996" y="6375"/>
                  </a:lnTo>
                  <a:lnTo>
                    <a:pt x="10061" y="9304"/>
                  </a:lnTo>
                  <a:lnTo>
                    <a:pt x="10061" y="9304"/>
                  </a:lnTo>
                  <a:lnTo>
                    <a:pt x="10106" y="9357"/>
                  </a:lnTo>
                  <a:lnTo>
                    <a:pt x="10150" y="9410"/>
                  </a:lnTo>
                  <a:lnTo>
                    <a:pt x="10185" y="9470"/>
                  </a:lnTo>
                  <a:lnTo>
                    <a:pt x="10211" y="9532"/>
                  </a:lnTo>
                  <a:lnTo>
                    <a:pt x="10238" y="9603"/>
                  </a:lnTo>
                  <a:lnTo>
                    <a:pt x="10256" y="9673"/>
                  </a:lnTo>
                  <a:lnTo>
                    <a:pt x="10264" y="9744"/>
                  </a:lnTo>
                  <a:lnTo>
                    <a:pt x="10264" y="9815"/>
                  </a:lnTo>
                  <a:lnTo>
                    <a:pt x="10264" y="9815"/>
                  </a:lnTo>
                  <a:lnTo>
                    <a:pt x="10264" y="9885"/>
                  </a:lnTo>
                  <a:lnTo>
                    <a:pt x="10256" y="9956"/>
                  </a:lnTo>
                  <a:lnTo>
                    <a:pt x="10238" y="10026"/>
                  </a:lnTo>
                  <a:lnTo>
                    <a:pt x="10211" y="10088"/>
                  </a:lnTo>
                  <a:lnTo>
                    <a:pt x="10185" y="10159"/>
                  </a:lnTo>
                  <a:lnTo>
                    <a:pt x="10150" y="10212"/>
                  </a:lnTo>
                  <a:lnTo>
                    <a:pt x="10106" y="10273"/>
                  </a:lnTo>
                  <a:lnTo>
                    <a:pt x="10053" y="10326"/>
                  </a:lnTo>
                  <a:lnTo>
                    <a:pt x="10053" y="10326"/>
                  </a:lnTo>
                  <a:lnTo>
                    <a:pt x="10000" y="10370"/>
                  </a:lnTo>
                  <a:lnTo>
                    <a:pt x="9947" y="10415"/>
                  </a:lnTo>
                  <a:lnTo>
                    <a:pt x="9885" y="10450"/>
                  </a:lnTo>
                  <a:lnTo>
                    <a:pt x="9823" y="10485"/>
                  </a:lnTo>
                  <a:lnTo>
                    <a:pt x="9753" y="10503"/>
                  </a:lnTo>
                  <a:lnTo>
                    <a:pt x="9682" y="10520"/>
                  </a:lnTo>
                  <a:lnTo>
                    <a:pt x="9612" y="10529"/>
                  </a:lnTo>
                  <a:lnTo>
                    <a:pt x="9542" y="10538"/>
                  </a:lnTo>
                  <a:lnTo>
                    <a:pt x="9542" y="10538"/>
                  </a:lnTo>
                  <a:lnTo>
                    <a:pt x="9471" y="10529"/>
                  </a:lnTo>
                  <a:lnTo>
                    <a:pt x="9401" y="10520"/>
                  </a:lnTo>
                  <a:lnTo>
                    <a:pt x="9330" y="10503"/>
                  </a:lnTo>
                  <a:lnTo>
                    <a:pt x="9268" y="10485"/>
                  </a:lnTo>
                  <a:lnTo>
                    <a:pt x="9198" y="10450"/>
                  </a:lnTo>
                  <a:lnTo>
                    <a:pt x="9136" y="10415"/>
                  </a:lnTo>
                  <a:lnTo>
                    <a:pt x="9083" y="10370"/>
                  </a:lnTo>
                  <a:lnTo>
                    <a:pt x="9030" y="10318"/>
                  </a:lnTo>
                  <a:lnTo>
                    <a:pt x="8995" y="10291"/>
                  </a:lnTo>
                  <a:lnTo>
                    <a:pt x="8995" y="10291"/>
                  </a:lnTo>
                  <a:lnTo>
                    <a:pt x="7286" y="8642"/>
                  </a:lnTo>
                  <a:lnTo>
                    <a:pt x="6344" y="7716"/>
                  </a:lnTo>
                  <a:lnTo>
                    <a:pt x="5736" y="7116"/>
                  </a:lnTo>
                  <a:lnTo>
                    <a:pt x="5736" y="7116"/>
                  </a:lnTo>
                  <a:lnTo>
                    <a:pt x="5683" y="7072"/>
                  </a:lnTo>
                  <a:lnTo>
                    <a:pt x="5621" y="7037"/>
                  </a:lnTo>
                  <a:lnTo>
                    <a:pt x="5559" y="7002"/>
                  </a:lnTo>
                  <a:lnTo>
                    <a:pt x="5489" y="6984"/>
                  </a:lnTo>
                  <a:lnTo>
                    <a:pt x="5419" y="6975"/>
                  </a:lnTo>
                  <a:lnTo>
                    <a:pt x="5349" y="6984"/>
                  </a:lnTo>
                  <a:lnTo>
                    <a:pt x="5278" y="6993"/>
                  </a:lnTo>
                  <a:lnTo>
                    <a:pt x="5207" y="7011"/>
                  </a:lnTo>
                  <a:lnTo>
                    <a:pt x="5207" y="7011"/>
                  </a:lnTo>
                  <a:lnTo>
                    <a:pt x="5058" y="7072"/>
                  </a:lnTo>
                  <a:lnTo>
                    <a:pt x="4900" y="7125"/>
                  </a:lnTo>
                  <a:lnTo>
                    <a:pt x="4741" y="7169"/>
                  </a:lnTo>
                  <a:lnTo>
                    <a:pt x="4573" y="7205"/>
                  </a:lnTo>
                  <a:lnTo>
                    <a:pt x="4415" y="7240"/>
                  </a:lnTo>
                  <a:lnTo>
                    <a:pt x="4256" y="7258"/>
                  </a:lnTo>
                  <a:lnTo>
                    <a:pt x="4089" y="7266"/>
                  </a:lnTo>
                  <a:lnTo>
                    <a:pt x="3921" y="7275"/>
                  </a:lnTo>
                  <a:lnTo>
                    <a:pt x="3921" y="7275"/>
                  </a:lnTo>
                  <a:lnTo>
                    <a:pt x="3754" y="7266"/>
                  </a:lnTo>
                  <a:lnTo>
                    <a:pt x="3596" y="7258"/>
                  </a:lnTo>
                  <a:lnTo>
                    <a:pt x="3428" y="7240"/>
                  </a:lnTo>
                  <a:lnTo>
                    <a:pt x="3269" y="7205"/>
                  </a:lnTo>
                  <a:lnTo>
                    <a:pt x="3111" y="7169"/>
                  </a:lnTo>
                  <a:lnTo>
                    <a:pt x="2952" y="7134"/>
                  </a:lnTo>
                  <a:lnTo>
                    <a:pt x="2802" y="7081"/>
                  </a:lnTo>
                  <a:lnTo>
                    <a:pt x="2644" y="7019"/>
                  </a:lnTo>
                  <a:lnTo>
                    <a:pt x="2503" y="6958"/>
                  </a:lnTo>
                  <a:lnTo>
                    <a:pt x="2353" y="6878"/>
                  </a:lnTo>
                  <a:lnTo>
                    <a:pt x="2212" y="6799"/>
                  </a:lnTo>
                  <a:lnTo>
                    <a:pt x="2071" y="6711"/>
                  </a:lnTo>
                  <a:lnTo>
                    <a:pt x="1939" y="6614"/>
                  </a:lnTo>
                  <a:lnTo>
                    <a:pt x="1816" y="6516"/>
                  </a:lnTo>
                  <a:lnTo>
                    <a:pt x="1684" y="6411"/>
                  </a:lnTo>
                  <a:lnTo>
                    <a:pt x="1569" y="6296"/>
                  </a:lnTo>
                  <a:lnTo>
                    <a:pt x="1569" y="6296"/>
                  </a:lnTo>
                  <a:lnTo>
                    <a:pt x="1446" y="6164"/>
                  </a:lnTo>
                  <a:lnTo>
                    <a:pt x="1331" y="6031"/>
                  </a:lnTo>
                  <a:lnTo>
                    <a:pt x="1225" y="5899"/>
                  </a:lnTo>
                  <a:lnTo>
                    <a:pt x="1129" y="5758"/>
                  </a:lnTo>
                  <a:lnTo>
                    <a:pt x="1041" y="5616"/>
                  </a:lnTo>
                  <a:lnTo>
                    <a:pt x="961" y="5468"/>
                  </a:lnTo>
                  <a:lnTo>
                    <a:pt x="882" y="5318"/>
                  </a:lnTo>
                  <a:lnTo>
                    <a:pt x="820" y="5160"/>
                  </a:lnTo>
                  <a:lnTo>
                    <a:pt x="758" y="5001"/>
                  </a:lnTo>
                  <a:lnTo>
                    <a:pt x="714" y="4842"/>
                  </a:lnTo>
                  <a:lnTo>
                    <a:pt x="670" y="4674"/>
                  </a:lnTo>
                  <a:lnTo>
                    <a:pt x="635" y="4507"/>
                  </a:lnTo>
                  <a:lnTo>
                    <a:pt x="608" y="4339"/>
                  </a:lnTo>
                  <a:lnTo>
                    <a:pt x="599" y="4171"/>
                  </a:lnTo>
                  <a:lnTo>
                    <a:pt x="591" y="3995"/>
                  </a:lnTo>
                  <a:lnTo>
                    <a:pt x="591" y="3818"/>
                  </a:lnTo>
                  <a:lnTo>
                    <a:pt x="591" y="3818"/>
                  </a:lnTo>
                  <a:lnTo>
                    <a:pt x="599" y="3651"/>
                  </a:lnTo>
                  <a:lnTo>
                    <a:pt x="617" y="3475"/>
                  </a:lnTo>
                  <a:lnTo>
                    <a:pt x="644" y="3308"/>
                  </a:lnTo>
                  <a:lnTo>
                    <a:pt x="679" y="3140"/>
                  </a:lnTo>
                  <a:lnTo>
                    <a:pt x="723" y="2972"/>
                  </a:lnTo>
                  <a:lnTo>
                    <a:pt x="776" y="2813"/>
                  </a:lnTo>
                  <a:lnTo>
                    <a:pt x="838" y="2655"/>
                  </a:lnTo>
                  <a:lnTo>
                    <a:pt x="908" y="2505"/>
                  </a:lnTo>
                  <a:lnTo>
                    <a:pt x="979" y="2355"/>
                  </a:lnTo>
                  <a:lnTo>
                    <a:pt x="1067" y="2205"/>
                  </a:lnTo>
                  <a:lnTo>
                    <a:pt x="1155" y="2063"/>
                  </a:lnTo>
                  <a:lnTo>
                    <a:pt x="1260" y="1922"/>
                  </a:lnTo>
                  <a:lnTo>
                    <a:pt x="1366" y="1790"/>
                  </a:lnTo>
                  <a:lnTo>
                    <a:pt x="1481" y="1659"/>
                  </a:lnTo>
                  <a:lnTo>
                    <a:pt x="1604" y="1535"/>
                  </a:lnTo>
                  <a:lnTo>
                    <a:pt x="1728" y="1420"/>
                  </a:lnTo>
                  <a:close/>
                  <a:moveTo>
                    <a:pt x="3903" y="1297"/>
                  </a:moveTo>
                  <a:lnTo>
                    <a:pt x="3903" y="1297"/>
                  </a:lnTo>
                  <a:lnTo>
                    <a:pt x="3772" y="1297"/>
                  </a:lnTo>
                  <a:lnTo>
                    <a:pt x="3640" y="1306"/>
                  </a:lnTo>
                  <a:lnTo>
                    <a:pt x="3507" y="1323"/>
                  </a:lnTo>
                  <a:lnTo>
                    <a:pt x="3375" y="1350"/>
                  </a:lnTo>
                  <a:lnTo>
                    <a:pt x="3243" y="1376"/>
                  </a:lnTo>
                  <a:lnTo>
                    <a:pt x="3120" y="1411"/>
                  </a:lnTo>
                  <a:lnTo>
                    <a:pt x="2997" y="1456"/>
                  </a:lnTo>
                  <a:lnTo>
                    <a:pt x="2882" y="1500"/>
                  </a:lnTo>
                  <a:lnTo>
                    <a:pt x="2767" y="1553"/>
                  </a:lnTo>
                  <a:lnTo>
                    <a:pt x="2652" y="1614"/>
                  </a:lnTo>
                  <a:lnTo>
                    <a:pt x="2538" y="1675"/>
                  </a:lnTo>
                  <a:lnTo>
                    <a:pt x="2433" y="1746"/>
                  </a:lnTo>
                  <a:lnTo>
                    <a:pt x="2327" y="1816"/>
                  </a:lnTo>
                  <a:lnTo>
                    <a:pt x="2230" y="1896"/>
                  </a:lnTo>
                  <a:lnTo>
                    <a:pt x="2133" y="1984"/>
                  </a:lnTo>
                  <a:lnTo>
                    <a:pt x="2045" y="2072"/>
                  </a:lnTo>
                  <a:lnTo>
                    <a:pt x="1956" y="2161"/>
                  </a:lnTo>
                  <a:lnTo>
                    <a:pt x="1868" y="2258"/>
                  </a:lnTo>
                  <a:lnTo>
                    <a:pt x="1790" y="2355"/>
                  </a:lnTo>
                  <a:lnTo>
                    <a:pt x="1719" y="2461"/>
                  </a:lnTo>
                  <a:lnTo>
                    <a:pt x="1648" y="2566"/>
                  </a:lnTo>
                  <a:lnTo>
                    <a:pt x="1587" y="2681"/>
                  </a:lnTo>
                  <a:lnTo>
                    <a:pt x="1525" y="2787"/>
                  </a:lnTo>
                  <a:lnTo>
                    <a:pt x="1472" y="2911"/>
                  </a:lnTo>
                  <a:lnTo>
                    <a:pt x="1428" y="3025"/>
                  </a:lnTo>
                  <a:lnTo>
                    <a:pt x="1384" y="3149"/>
                  </a:lnTo>
                  <a:lnTo>
                    <a:pt x="1348" y="3272"/>
                  </a:lnTo>
                  <a:lnTo>
                    <a:pt x="1322" y="3405"/>
                  </a:lnTo>
                  <a:lnTo>
                    <a:pt x="1296" y="3537"/>
                  </a:lnTo>
                  <a:lnTo>
                    <a:pt x="1278" y="3668"/>
                  </a:lnTo>
                  <a:lnTo>
                    <a:pt x="1269" y="3801"/>
                  </a:lnTo>
                  <a:lnTo>
                    <a:pt x="1269" y="3933"/>
                  </a:lnTo>
                  <a:lnTo>
                    <a:pt x="1269" y="3933"/>
                  </a:lnTo>
                  <a:lnTo>
                    <a:pt x="1269" y="4074"/>
                  </a:lnTo>
                  <a:lnTo>
                    <a:pt x="1278" y="4207"/>
                  </a:lnTo>
                  <a:lnTo>
                    <a:pt x="1296" y="4339"/>
                  </a:lnTo>
                  <a:lnTo>
                    <a:pt x="1322" y="4463"/>
                  </a:lnTo>
                  <a:lnTo>
                    <a:pt x="1348" y="4595"/>
                  </a:lnTo>
                  <a:lnTo>
                    <a:pt x="1384" y="4718"/>
                  </a:lnTo>
                  <a:lnTo>
                    <a:pt x="1428" y="4842"/>
                  </a:lnTo>
                  <a:lnTo>
                    <a:pt x="1472" y="4965"/>
                  </a:lnTo>
                  <a:lnTo>
                    <a:pt x="1525" y="5080"/>
                  </a:lnTo>
                  <a:lnTo>
                    <a:pt x="1587" y="5195"/>
                  </a:lnTo>
                  <a:lnTo>
                    <a:pt x="1648" y="5301"/>
                  </a:lnTo>
                  <a:lnTo>
                    <a:pt x="1719" y="5407"/>
                  </a:lnTo>
                  <a:lnTo>
                    <a:pt x="1790" y="5513"/>
                  </a:lnTo>
                  <a:lnTo>
                    <a:pt x="1868" y="5608"/>
                  </a:lnTo>
                  <a:lnTo>
                    <a:pt x="1956" y="5705"/>
                  </a:lnTo>
                  <a:lnTo>
                    <a:pt x="2045" y="5802"/>
                  </a:lnTo>
                  <a:lnTo>
                    <a:pt x="2133" y="5890"/>
                  </a:lnTo>
                  <a:lnTo>
                    <a:pt x="2230" y="5969"/>
                  </a:lnTo>
                  <a:lnTo>
                    <a:pt x="2327" y="6049"/>
                  </a:lnTo>
                  <a:lnTo>
                    <a:pt x="2433" y="6119"/>
                  </a:lnTo>
                  <a:lnTo>
                    <a:pt x="2538" y="6190"/>
                  </a:lnTo>
                  <a:lnTo>
                    <a:pt x="2652" y="6252"/>
                  </a:lnTo>
                  <a:lnTo>
                    <a:pt x="2767" y="6314"/>
                  </a:lnTo>
                  <a:lnTo>
                    <a:pt x="2882" y="6366"/>
                  </a:lnTo>
                  <a:lnTo>
                    <a:pt x="2997" y="6411"/>
                  </a:lnTo>
                  <a:lnTo>
                    <a:pt x="3120" y="6455"/>
                  </a:lnTo>
                  <a:lnTo>
                    <a:pt x="3243" y="6490"/>
                  </a:lnTo>
                  <a:lnTo>
                    <a:pt x="3375" y="6516"/>
                  </a:lnTo>
                  <a:lnTo>
                    <a:pt x="3507" y="6543"/>
                  </a:lnTo>
                  <a:lnTo>
                    <a:pt x="3640" y="6561"/>
                  </a:lnTo>
                  <a:lnTo>
                    <a:pt x="3772" y="6569"/>
                  </a:lnTo>
                  <a:lnTo>
                    <a:pt x="3903" y="6578"/>
                  </a:lnTo>
                  <a:lnTo>
                    <a:pt x="3903" y="6578"/>
                  </a:lnTo>
                  <a:lnTo>
                    <a:pt x="4045" y="6569"/>
                  </a:lnTo>
                  <a:lnTo>
                    <a:pt x="4177" y="6561"/>
                  </a:lnTo>
                  <a:lnTo>
                    <a:pt x="4309" y="6543"/>
                  </a:lnTo>
                  <a:lnTo>
                    <a:pt x="4433" y="6516"/>
                  </a:lnTo>
                  <a:lnTo>
                    <a:pt x="4564" y="6490"/>
                  </a:lnTo>
                  <a:lnTo>
                    <a:pt x="4688" y="6455"/>
                  </a:lnTo>
                  <a:lnTo>
                    <a:pt x="4811" y="6411"/>
                  </a:lnTo>
                  <a:lnTo>
                    <a:pt x="4935" y="6366"/>
                  </a:lnTo>
                  <a:lnTo>
                    <a:pt x="5050" y="6314"/>
                  </a:lnTo>
                  <a:lnTo>
                    <a:pt x="5163" y="6252"/>
                  </a:lnTo>
                  <a:lnTo>
                    <a:pt x="5269" y="6190"/>
                  </a:lnTo>
                  <a:lnTo>
                    <a:pt x="5375" y="6119"/>
                  </a:lnTo>
                  <a:lnTo>
                    <a:pt x="5480" y="6049"/>
                  </a:lnTo>
                  <a:lnTo>
                    <a:pt x="5586" y="5969"/>
                  </a:lnTo>
                  <a:lnTo>
                    <a:pt x="5674" y="5890"/>
                  </a:lnTo>
                  <a:lnTo>
                    <a:pt x="5770" y="5802"/>
                  </a:lnTo>
                  <a:lnTo>
                    <a:pt x="5858" y="5705"/>
                  </a:lnTo>
                  <a:lnTo>
                    <a:pt x="5938" y="5608"/>
                  </a:lnTo>
                  <a:lnTo>
                    <a:pt x="6017" y="5513"/>
                  </a:lnTo>
                  <a:lnTo>
                    <a:pt x="6088" y="5407"/>
                  </a:lnTo>
                  <a:lnTo>
                    <a:pt x="6158" y="5301"/>
                  </a:lnTo>
                  <a:lnTo>
                    <a:pt x="6220" y="5195"/>
                  </a:lnTo>
                  <a:lnTo>
                    <a:pt x="6282" y="5080"/>
                  </a:lnTo>
                  <a:lnTo>
                    <a:pt x="6335" y="4965"/>
                  </a:lnTo>
                  <a:lnTo>
                    <a:pt x="6379" y="4842"/>
                  </a:lnTo>
                  <a:lnTo>
                    <a:pt x="6422" y="4718"/>
                  </a:lnTo>
                  <a:lnTo>
                    <a:pt x="6457" y="4595"/>
                  </a:lnTo>
                  <a:lnTo>
                    <a:pt x="6484" y="4463"/>
                  </a:lnTo>
                  <a:lnTo>
                    <a:pt x="6510" y="4339"/>
                  </a:lnTo>
                  <a:lnTo>
                    <a:pt x="6528" y="4207"/>
                  </a:lnTo>
                  <a:lnTo>
                    <a:pt x="6537" y="4074"/>
                  </a:lnTo>
                  <a:lnTo>
                    <a:pt x="6546" y="3933"/>
                  </a:lnTo>
                  <a:lnTo>
                    <a:pt x="6546" y="3933"/>
                  </a:lnTo>
                  <a:lnTo>
                    <a:pt x="6537" y="3801"/>
                  </a:lnTo>
                  <a:lnTo>
                    <a:pt x="6528" y="3668"/>
                  </a:lnTo>
                  <a:lnTo>
                    <a:pt x="6510" y="3537"/>
                  </a:lnTo>
                  <a:lnTo>
                    <a:pt x="6484" y="3405"/>
                  </a:lnTo>
                  <a:lnTo>
                    <a:pt x="6457" y="3272"/>
                  </a:lnTo>
                  <a:lnTo>
                    <a:pt x="6422" y="3149"/>
                  </a:lnTo>
                  <a:lnTo>
                    <a:pt x="6379" y="3025"/>
                  </a:lnTo>
                  <a:lnTo>
                    <a:pt x="6335" y="2911"/>
                  </a:lnTo>
                  <a:lnTo>
                    <a:pt x="6282" y="2787"/>
                  </a:lnTo>
                  <a:lnTo>
                    <a:pt x="6220" y="2681"/>
                  </a:lnTo>
                  <a:lnTo>
                    <a:pt x="6158" y="2566"/>
                  </a:lnTo>
                  <a:lnTo>
                    <a:pt x="6088" y="2461"/>
                  </a:lnTo>
                  <a:lnTo>
                    <a:pt x="6017" y="2355"/>
                  </a:lnTo>
                  <a:lnTo>
                    <a:pt x="5938" y="2258"/>
                  </a:lnTo>
                  <a:lnTo>
                    <a:pt x="5858" y="2161"/>
                  </a:lnTo>
                  <a:lnTo>
                    <a:pt x="5770" y="2072"/>
                  </a:lnTo>
                  <a:lnTo>
                    <a:pt x="5674" y="1984"/>
                  </a:lnTo>
                  <a:lnTo>
                    <a:pt x="5586" y="1896"/>
                  </a:lnTo>
                  <a:lnTo>
                    <a:pt x="5480" y="1816"/>
                  </a:lnTo>
                  <a:lnTo>
                    <a:pt x="5375" y="1746"/>
                  </a:lnTo>
                  <a:lnTo>
                    <a:pt x="5269" y="1675"/>
                  </a:lnTo>
                  <a:lnTo>
                    <a:pt x="5163" y="1614"/>
                  </a:lnTo>
                  <a:lnTo>
                    <a:pt x="5050" y="1553"/>
                  </a:lnTo>
                  <a:lnTo>
                    <a:pt x="4935" y="1500"/>
                  </a:lnTo>
                  <a:lnTo>
                    <a:pt x="4811" y="1456"/>
                  </a:lnTo>
                  <a:lnTo>
                    <a:pt x="4688" y="1411"/>
                  </a:lnTo>
                  <a:lnTo>
                    <a:pt x="4564" y="1376"/>
                  </a:lnTo>
                  <a:lnTo>
                    <a:pt x="4433" y="1350"/>
                  </a:lnTo>
                  <a:lnTo>
                    <a:pt x="4309" y="1323"/>
                  </a:lnTo>
                  <a:lnTo>
                    <a:pt x="4177" y="1306"/>
                  </a:lnTo>
                  <a:lnTo>
                    <a:pt x="4045" y="1297"/>
                  </a:lnTo>
                  <a:lnTo>
                    <a:pt x="3903" y="1297"/>
                  </a:lnTo>
                  <a:close/>
                  <a:moveTo>
                    <a:pt x="3903" y="5978"/>
                  </a:moveTo>
                  <a:lnTo>
                    <a:pt x="3903" y="5978"/>
                  </a:lnTo>
                  <a:lnTo>
                    <a:pt x="3799" y="5969"/>
                  </a:lnTo>
                  <a:lnTo>
                    <a:pt x="3701" y="5969"/>
                  </a:lnTo>
                  <a:lnTo>
                    <a:pt x="3499" y="5934"/>
                  </a:lnTo>
                  <a:lnTo>
                    <a:pt x="3296" y="5881"/>
                  </a:lnTo>
                  <a:lnTo>
                    <a:pt x="3111" y="5819"/>
                  </a:lnTo>
                  <a:lnTo>
                    <a:pt x="2935" y="5731"/>
                  </a:lnTo>
                  <a:lnTo>
                    <a:pt x="2767" y="5625"/>
                  </a:lnTo>
                  <a:lnTo>
                    <a:pt x="2608" y="5513"/>
                  </a:lnTo>
                  <a:lnTo>
                    <a:pt x="2468" y="5380"/>
                  </a:lnTo>
                  <a:lnTo>
                    <a:pt x="2336" y="5230"/>
                  </a:lnTo>
                  <a:lnTo>
                    <a:pt x="2212" y="5080"/>
                  </a:lnTo>
                  <a:lnTo>
                    <a:pt x="2115" y="4904"/>
                  </a:lnTo>
                  <a:lnTo>
                    <a:pt x="2027" y="4727"/>
                  </a:lnTo>
                  <a:lnTo>
                    <a:pt x="1956" y="4542"/>
                  </a:lnTo>
                  <a:lnTo>
                    <a:pt x="1903" y="4348"/>
                  </a:lnTo>
                  <a:lnTo>
                    <a:pt x="1877" y="4145"/>
                  </a:lnTo>
                  <a:lnTo>
                    <a:pt x="1868" y="4039"/>
                  </a:lnTo>
                  <a:lnTo>
                    <a:pt x="1868" y="3933"/>
                  </a:lnTo>
                  <a:lnTo>
                    <a:pt x="1868" y="3933"/>
                  </a:lnTo>
                  <a:lnTo>
                    <a:pt x="1868" y="3827"/>
                  </a:lnTo>
                  <a:lnTo>
                    <a:pt x="1877" y="3721"/>
                  </a:lnTo>
                  <a:lnTo>
                    <a:pt x="1903" y="3528"/>
                  </a:lnTo>
                  <a:lnTo>
                    <a:pt x="1956" y="3325"/>
                  </a:lnTo>
                  <a:lnTo>
                    <a:pt x="2027" y="3140"/>
                  </a:lnTo>
                  <a:lnTo>
                    <a:pt x="2115" y="2963"/>
                  </a:lnTo>
                  <a:lnTo>
                    <a:pt x="2212" y="2796"/>
                  </a:lnTo>
                  <a:lnTo>
                    <a:pt x="2336" y="2637"/>
                  </a:lnTo>
                  <a:lnTo>
                    <a:pt x="2468" y="2487"/>
                  </a:lnTo>
                  <a:lnTo>
                    <a:pt x="2608" y="2355"/>
                  </a:lnTo>
                  <a:lnTo>
                    <a:pt x="2767" y="2240"/>
                  </a:lnTo>
                  <a:lnTo>
                    <a:pt x="2935" y="2143"/>
                  </a:lnTo>
                  <a:lnTo>
                    <a:pt x="3111" y="2055"/>
                  </a:lnTo>
                  <a:lnTo>
                    <a:pt x="3296" y="1984"/>
                  </a:lnTo>
                  <a:lnTo>
                    <a:pt x="3499" y="1931"/>
                  </a:lnTo>
                  <a:lnTo>
                    <a:pt x="3701" y="1905"/>
                  </a:lnTo>
                  <a:lnTo>
                    <a:pt x="3799" y="1896"/>
                  </a:lnTo>
                  <a:lnTo>
                    <a:pt x="3903" y="1896"/>
                  </a:lnTo>
                  <a:lnTo>
                    <a:pt x="3903" y="1896"/>
                  </a:lnTo>
                  <a:lnTo>
                    <a:pt x="4009" y="1896"/>
                  </a:lnTo>
                  <a:lnTo>
                    <a:pt x="4115" y="1905"/>
                  </a:lnTo>
                  <a:lnTo>
                    <a:pt x="4318" y="1931"/>
                  </a:lnTo>
                  <a:lnTo>
                    <a:pt x="4511" y="1984"/>
                  </a:lnTo>
                  <a:lnTo>
                    <a:pt x="4697" y="2055"/>
                  </a:lnTo>
                  <a:lnTo>
                    <a:pt x="4882" y="2143"/>
                  </a:lnTo>
                  <a:lnTo>
                    <a:pt x="5050" y="2240"/>
                  </a:lnTo>
                  <a:lnTo>
                    <a:pt x="5199" y="2355"/>
                  </a:lnTo>
                  <a:lnTo>
                    <a:pt x="5349" y="2487"/>
                  </a:lnTo>
                  <a:lnTo>
                    <a:pt x="5480" y="2637"/>
                  </a:lnTo>
                  <a:lnTo>
                    <a:pt x="5595" y="2796"/>
                  </a:lnTo>
                  <a:lnTo>
                    <a:pt x="5701" y="2963"/>
                  </a:lnTo>
                  <a:lnTo>
                    <a:pt x="5788" y="3140"/>
                  </a:lnTo>
                  <a:lnTo>
                    <a:pt x="5850" y="3325"/>
                  </a:lnTo>
                  <a:lnTo>
                    <a:pt x="5903" y="3528"/>
                  </a:lnTo>
                  <a:lnTo>
                    <a:pt x="5938" y="3721"/>
                  </a:lnTo>
                  <a:lnTo>
                    <a:pt x="5947" y="3827"/>
                  </a:lnTo>
                  <a:lnTo>
                    <a:pt x="5947" y="3933"/>
                  </a:lnTo>
                  <a:lnTo>
                    <a:pt x="5947" y="3933"/>
                  </a:lnTo>
                  <a:lnTo>
                    <a:pt x="5947" y="4039"/>
                  </a:lnTo>
                  <a:lnTo>
                    <a:pt x="5938" y="4145"/>
                  </a:lnTo>
                  <a:lnTo>
                    <a:pt x="5903" y="4348"/>
                  </a:lnTo>
                  <a:lnTo>
                    <a:pt x="5850" y="4542"/>
                  </a:lnTo>
                  <a:lnTo>
                    <a:pt x="5788" y="4727"/>
                  </a:lnTo>
                  <a:lnTo>
                    <a:pt x="5701" y="4904"/>
                  </a:lnTo>
                  <a:lnTo>
                    <a:pt x="5595" y="5080"/>
                  </a:lnTo>
                  <a:lnTo>
                    <a:pt x="5480" y="5230"/>
                  </a:lnTo>
                  <a:lnTo>
                    <a:pt x="5349" y="5380"/>
                  </a:lnTo>
                  <a:lnTo>
                    <a:pt x="5199" y="5513"/>
                  </a:lnTo>
                  <a:lnTo>
                    <a:pt x="5050" y="5625"/>
                  </a:lnTo>
                  <a:lnTo>
                    <a:pt x="4882" y="5731"/>
                  </a:lnTo>
                  <a:lnTo>
                    <a:pt x="4697" y="5819"/>
                  </a:lnTo>
                  <a:lnTo>
                    <a:pt x="4511" y="5881"/>
                  </a:lnTo>
                  <a:lnTo>
                    <a:pt x="4318" y="5934"/>
                  </a:lnTo>
                  <a:lnTo>
                    <a:pt x="4115" y="5969"/>
                  </a:lnTo>
                  <a:lnTo>
                    <a:pt x="4009" y="5969"/>
                  </a:lnTo>
                  <a:lnTo>
                    <a:pt x="3903" y="597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nvGrpSpPr>
          <p:cNvPr id="14" name="Group 13">
            <a:extLst>
              <a:ext uri="{FF2B5EF4-FFF2-40B4-BE49-F238E27FC236}">
                <a16:creationId xmlns:a16="http://schemas.microsoft.com/office/drawing/2014/main" id="{0626A3B5-4FC5-448F-8F3E-915E4665EF97}"/>
              </a:ext>
            </a:extLst>
          </p:cNvPr>
          <p:cNvGrpSpPr>
            <a:grpSpLocks noChangeAspect="1"/>
          </p:cNvGrpSpPr>
          <p:nvPr/>
        </p:nvGrpSpPr>
        <p:grpSpPr>
          <a:xfrm>
            <a:off x="567599" y="2459314"/>
            <a:ext cx="688184" cy="718482"/>
            <a:chOff x="3060700" y="266700"/>
            <a:chExt cx="6057900" cy="6324600"/>
          </a:xfrm>
          <a:gradFill flip="none" rotWithShape="1">
            <a:gsLst>
              <a:gs pos="0">
                <a:srgbClr val="F2DA64"/>
              </a:gs>
              <a:gs pos="100000">
                <a:srgbClr val="987000"/>
              </a:gs>
              <a:gs pos="51000">
                <a:srgbClr val="F2DA64"/>
              </a:gs>
              <a:gs pos="18000">
                <a:srgbClr val="A27700"/>
              </a:gs>
              <a:gs pos="71000">
                <a:srgbClr val="D7B446"/>
              </a:gs>
            </a:gsLst>
            <a:lin ang="0" scaled="1"/>
            <a:tileRect/>
          </a:gradFill>
        </p:grpSpPr>
        <p:sp>
          <p:nvSpPr>
            <p:cNvPr id="15" name="Freeform 1">
              <a:extLst>
                <a:ext uri="{FF2B5EF4-FFF2-40B4-BE49-F238E27FC236}">
                  <a16:creationId xmlns:a16="http://schemas.microsoft.com/office/drawing/2014/main" id="{252F37C9-61F1-4271-B98D-930D7EFAD3B8}"/>
                </a:ext>
              </a:extLst>
            </p:cNvPr>
            <p:cNvSpPr>
              <a:spLocks noChangeArrowheads="1"/>
            </p:cNvSpPr>
            <p:nvPr/>
          </p:nvSpPr>
          <p:spPr bwMode="auto">
            <a:xfrm>
              <a:off x="3060700" y="266700"/>
              <a:ext cx="6057900" cy="6324600"/>
            </a:xfrm>
            <a:custGeom>
              <a:avLst/>
              <a:gdLst>
                <a:gd name="T0" fmla="*/ 15030 w 16828"/>
                <a:gd name="T1" fmla="*/ 0 h 17568"/>
                <a:gd name="T2" fmla="*/ 1868 w 16828"/>
                <a:gd name="T3" fmla="*/ 0 h 17568"/>
                <a:gd name="T4" fmla="*/ 0 w 16828"/>
                <a:gd name="T5" fmla="*/ 1799 h 17568"/>
                <a:gd name="T6" fmla="*/ 0 w 16828"/>
                <a:gd name="T7" fmla="*/ 15706 h 17568"/>
                <a:gd name="T8" fmla="*/ 1797 w 16828"/>
                <a:gd name="T9" fmla="*/ 17567 h 17568"/>
                <a:gd name="T10" fmla="*/ 14959 w 16828"/>
                <a:gd name="T11" fmla="*/ 17567 h 17568"/>
                <a:gd name="T12" fmla="*/ 16827 w 16828"/>
                <a:gd name="T13" fmla="*/ 15768 h 17568"/>
                <a:gd name="T14" fmla="*/ 16827 w 16828"/>
                <a:gd name="T15" fmla="*/ 1861 h 17568"/>
                <a:gd name="T16" fmla="*/ 15030 w 16828"/>
                <a:gd name="T17" fmla="*/ 0 h 17568"/>
                <a:gd name="T18" fmla="*/ 16246 w 16828"/>
                <a:gd name="T19" fmla="*/ 15521 h 17568"/>
                <a:gd name="T20" fmla="*/ 14730 w 16828"/>
                <a:gd name="T21" fmla="*/ 16985 h 17568"/>
                <a:gd name="T22" fmla="*/ 2044 w 16828"/>
                <a:gd name="T23" fmla="*/ 16985 h 17568"/>
                <a:gd name="T24" fmla="*/ 581 w 16828"/>
                <a:gd name="T25" fmla="*/ 15468 h 17568"/>
                <a:gd name="T26" fmla="*/ 581 w 16828"/>
                <a:gd name="T27" fmla="*/ 2046 h 17568"/>
                <a:gd name="T28" fmla="*/ 2097 w 16828"/>
                <a:gd name="T29" fmla="*/ 582 h 17568"/>
                <a:gd name="T30" fmla="*/ 14783 w 16828"/>
                <a:gd name="T31" fmla="*/ 582 h 17568"/>
                <a:gd name="T32" fmla="*/ 16246 w 16828"/>
                <a:gd name="T33" fmla="*/ 2099 h 17568"/>
                <a:gd name="T34" fmla="*/ 16246 w 16828"/>
                <a:gd name="T35" fmla="*/ 15521 h 17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828" h="17568">
                  <a:moveTo>
                    <a:pt x="15030" y="0"/>
                  </a:moveTo>
                  <a:lnTo>
                    <a:pt x="1868" y="0"/>
                  </a:lnTo>
                  <a:lnTo>
                    <a:pt x="0" y="1799"/>
                  </a:lnTo>
                  <a:lnTo>
                    <a:pt x="0" y="15706"/>
                  </a:lnTo>
                  <a:lnTo>
                    <a:pt x="1797" y="17567"/>
                  </a:lnTo>
                  <a:lnTo>
                    <a:pt x="14959" y="17567"/>
                  </a:lnTo>
                  <a:lnTo>
                    <a:pt x="16827" y="15768"/>
                  </a:lnTo>
                  <a:lnTo>
                    <a:pt x="16827" y="1861"/>
                  </a:lnTo>
                  <a:lnTo>
                    <a:pt x="15030" y="0"/>
                  </a:lnTo>
                  <a:close/>
                  <a:moveTo>
                    <a:pt x="16246" y="15521"/>
                  </a:moveTo>
                  <a:lnTo>
                    <a:pt x="14730" y="16985"/>
                  </a:lnTo>
                  <a:lnTo>
                    <a:pt x="2044" y="16985"/>
                  </a:lnTo>
                  <a:lnTo>
                    <a:pt x="581" y="15468"/>
                  </a:lnTo>
                  <a:lnTo>
                    <a:pt x="581" y="2046"/>
                  </a:lnTo>
                  <a:lnTo>
                    <a:pt x="2097" y="582"/>
                  </a:lnTo>
                  <a:lnTo>
                    <a:pt x="14783" y="582"/>
                  </a:lnTo>
                  <a:lnTo>
                    <a:pt x="16246" y="2099"/>
                  </a:lnTo>
                  <a:lnTo>
                    <a:pt x="16246" y="1552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 name="Freeform 2">
              <a:extLst>
                <a:ext uri="{FF2B5EF4-FFF2-40B4-BE49-F238E27FC236}">
                  <a16:creationId xmlns:a16="http://schemas.microsoft.com/office/drawing/2014/main" id="{6612F8C5-A472-4EC5-B940-251EF056B4B5}"/>
                </a:ext>
              </a:extLst>
            </p:cNvPr>
            <p:cNvSpPr>
              <a:spLocks noChangeArrowheads="1"/>
            </p:cNvSpPr>
            <p:nvPr/>
          </p:nvSpPr>
          <p:spPr bwMode="auto">
            <a:xfrm>
              <a:off x="4846638" y="1758950"/>
              <a:ext cx="784225" cy="781050"/>
            </a:xfrm>
            <a:custGeom>
              <a:avLst/>
              <a:gdLst>
                <a:gd name="T0" fmla="*/ 0 w 2178"/>
                <a:gd name="T1" fmla="*/ 2170 h 2171"/>
                <a:gd name="T2" fmla="*/ 2177 w 2178"/>
                <a:gd name="T3" fmla="*/ 2170 h 2171"/>
                <a:gd name="T4" fmla="*/ 2177 w 2178"/>
                <a:gd name="T5" fmla="*/ 0 h 2171"/>
                <a:gd name="T6" fmla="*/ 0 w 2178"/>
                <a:gd name="T7" fmla="*/ 0 h 2171"/>
                <a:gd name="T8" fmla="*/ 0 w 2178"/>
                <a:gd name="T9" fmla="*/ 2170 h 2171"/>
                <a:gd name="T10" fmla="*/ 652 w 2178"/>
                <a:gd name="T11" fmla="*/ 644 h 2171"/>
                <a:gd name="T12" fmla="*/ 1525 w 2178"/>
                <a:gd name="T13" fmla="*/ 644 h 2171"/>
                <a:gd name="T14" fmla="*/ 1525 w 2178"/>
                <a:gd name="T15" fmla="*/ 1517 h 2171"/>
                <a:gd name="T16" fmla="*/ 652 w 2178"/>
                <a:gd name="T17" fmla="*/ 1517 h 2171"/>
                <a:gd name="T18" fmla="*/ 652 w 2178"/>
                <a:gd name="T19" fmla="*/ 644 h 2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8" h="2171">
                  <a:moveTo>
                    <a:pt x="0" y="2170"/>
                  </a:moveTo>
                  <a:lnTo>
                    <a:pt x="2177" y="2170"/>
                  </a:lnTo>
                  <a:lnTo>
                    <a:pt x="2177" y="0"/>
                  </a:lnTo>
                  <a:lnTo>
                    <a:pt x="0" y="0"/>
                  </a:lnTo>
                  <a:lnTo>
                    <a:pt x="0" y="2170"/>
                  </a:lnTo>
                  <a:close/>
                  <a:moveTo>
                    <a:pt x="652" y="644"/>
                  </a:moveTo>
                  <a:lnTo>
                    <a:pt x="1525" y="644"/>
                  </a:lnTo>
                  <a:lnTo>
                    <a:pt x="1525" y="1517"/>
                  </a:lnTo>
                  <a:lnTo>
                    <a:pt x="652" y="1517"/>
                  </a:lnTo>
                  <a:lnTo>
                    <a:pt x="652" y="64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 name="Freeform 3">
              <a:extLst>
                <a:ext uri="{FF2B5EF4-FFF2-40B4-BE49-F238E27FC236}">
                  <a16:creationId xmlns:a16="http://schemas.microsoft.com/office/drawing/2014/main" id="{BA32F86F-4C01-45E4-A274-B8828E91DD1F}"/>
                </a:ext>
              </a:extLst>
            </p:cNvPr>
            <p:cNvSpPr>
              <a:spLocks noChangeArrowheads="1"/>
            </p:cNvSpPr>
            <p:nvPr/>
          </p:nvSpPr>
          <p:spPr bwMode="auto">
            <a:xfrm>
              <a:off x="4846638" y="2860675"/>
              <a:ext cx="784225" cy="781050"/>
            </a:xfrm>
            <a:custGeom>
              <a:avLst/>
              <a:gdLst>
                <a:gd name="T0" fmla="*/ 0 w 2178"/>
                <a:gd name="T1" fmla="*/ 2169 h 2170"/>
                <a:gd name="T2" fmla="*/ 2177 w 2178"/>
                <a:gd name="T3" fmla="*/ 2169 h 2170"/>
                <a:gd name="T4" fmla="*/ 2177 w 2178"/>
                <a:gd name="T5" fmla="*/ 0 h 2170"/>
                <a:gd name="T6" fmla="*/ 0 w 2178"/>
                <a:gd name="T7" fmla="*/ 0 h 2170"/>
                <a:gd name="T8" fmla="*/ 0 w 2178"/>
                <a:gd name="T9" fmla="*/ 2169 h 2170"/>
                <a:gd name="T10" fmla="*/ 652 w 2178"/>
                <a:gd name="T11" fmla="*/ 653 h 2170"/>
                <a:gd name="T12" fmla="*/ 1525 w 2178"/>
                <a:gd name="T13" fmla="*/ 653 h 2170"/>
                <a:gd name="T14" fmla="*/ 1525 w 2178"/>
                <a:gd name="T15" fmla="*/ 1527 h 2170"/>
                <a:gd name="T16" fmla="*/ 652 w 2178"/>
                <a:gd name="T17" fmla="*/ 1527 h 2170"/>
                <a:gd name="T18" fmla="*/ 652 w 2178"/>
                <a:gd name="T19" fmla="*/ 653 h 2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8" h="2170">
                  <a:moveTo>
                    <a:pt x="0" y="2169"/>
                  </a:moveTo>
                  <a:lnTo>
                    <a:pt x="2177" y="2169"/>
                  </a:lnTo>
                  <a:lnTo>
                    <a:pt x="2177" y="0"/>
                  </a:lnTo>
                  <a:lnTo>
                    <a:pt x="0" y="0"/>
                  </a:lnTo>
                  <a:lnTo>
                    <a:pt x="0" y="2169"/>
                  </a:lnTo>
                  <a:close/>
                  <a:moveTo>
                    <a:pt x="652" y="653"/>
                  </a:moveTo>
                  <a:lnTo>
                    <a:pt x="1525" y="653"/>
                  </a:lnTo>
                  <a:lnTo>
                    <a:pt x="1525" y="1527"/>
                  </a:lnTo>
                  <a:lnTo>
                    <a:pt x="652" y="1527"/>
                  </a:lnTo>
                  <a:lnTo>
                    <a:pt x="652" y="6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 name="Freeform 4">
              <a:extLst>
                <a:ext uri="{FF2B5EF4-FFF2-40B4-BE49-F238E27FC236}">
                  <a16:creationId xmlns:a16="http://schemas.microsoft.com/office/drawing/2014/main" id="{84373C45-6A70-47B8-91B0-99BF4E2A8F92}"/>
                </a:ext>
              </a:extLst>
            </p:cNvPr>
            <p:cNvSpPr>
              <a:spLocks noChangeArrowheads="1"/>
            </p:cNvSpPr>
            <p:nvPr/>
          </p:nvSpPr>
          <p:spPr bwMode="auto">
            <a:xfrm>
              <a:off x="4846638" y="3965575"/>
              <a:ext cx="784225" cy="781050"/>
            </a:xfrm>
            <a:custGeom>
              <a:avLst/>
              <a:gdLst>
                <a:gd name="T0" fmla="*/ 0 w 2178"/>
                <a:gd name="T1" fmla="*/ 2169 h 2170"/>
                <a:gd name="T2" fmla="*/ 2177 w 2178"/>
                <a:gd name="T3" fmla="*/ 2169 h 2170"/>
                <a:gd name="T4" fmla="*/ 2177 w 2178"/>
                <a:gd name="T5" fmla="*/ 0 h 2170"/>
                <a:gd name="T6" fmla="*/ 0 w 2178"/>
                <a:gd name="T7" fmla="*/ 0 h 2170"/>
                <a:gd name="T8" fmla="*/ 0 w 2178"/>
                <a:gd name="T9" fmla="*/ 2169 h 2170"/>
                <a:gd name="T10" fmla="*/ 652 w 2178"/>
                <a:gd name="T11" fmla="*/ 643 h 2170"/>
                <a:gd name="T12" fmla="*/ 1525 w 2178"/>
                <a:gd name="T13" fmla="*/ 643 h 2170"/>
                <a:gd name="T14" fmla="*/ 1525 w 2178"/>
                <a:gd name="T15" fmla="*/ 1516 h 2170"/>
                <a:gd name="T16" fmla="*/ 652 w 2178"/>
                <a:gd name="T17" fmla="*/ 1516 h 2170"/>
                <a:gd name="T18" fmla="*/ 652 w 2178"/>
                <a:gd name="T19" fmla="*/ 643 h 2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8" h="2170">
                  <a:moveTo>
                    <a:pt x="0" y="2169"/>
                  </a:moveTo>
                  <a:lnTo>
                    <a:pt x="2177" y="2169"/>
                  </a:lnTo>
                  <a:lnTo>
                    <a:pt x="2177" y="0"/>
                  </a:lnTo>
                  <a:lnTo>
                    <a:pt x="0" y="0"/>
                  </a:lnTo>
                  <a:lnTo>
                    <a:pt x="0" y="2169"/>
                  </a:lnTo>
                  <a:close/>
                  <a:moveTo>
                    <a:pt x="652" y="643"/>
                  </a:moveTo>
                  <a:lnTo>
                    <a:pt x="1525" y="643"/>
                  </a:lnTo>
                  <a:lnTo>
                    <a:pt x="1525" y="1516"/>
                  </a:lnTo>
                  <a:lnTo>
                    <a:pt x="652" y="1516"/>
                  </a:lnTo>
                  <a:lnTo>
                    <a:pt x="652" y="64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 name="Freeform 5">
              <a:extLst>
                <a:ext uri="{FF2B5EF4-FFF2-40B4-BE49-F238E27FC236}">
                  <a16:creationId xmlns:a16="http://schemas.microsoft.com/office/drawing/2014/main" id="{C3479AF9-F4DF-4C30-B386-B42D3D6FA252}"/>
                </a:ext>
              </a:extLst>
            </p:cNvPr>
            <p:cNvSpPr>
              <a:spLocks noChangeArrowheads="1"/>
            </p:cNvSpPr>
            <p:nvPr/>
          </p:nvSpPr>
          <p:spPr bwMode="auto">
            <a:xfrm>
              <a:off x="7421563" y="3051175"/>
              <a:ext cx="231775" cy="323850"/>
            </a:xfrm>
            <a:custGeom>
              <a:avLst/>
              <a:gdLst>
                <a:gd name="T0" fmla="*/ 0 w 644"/>
                <a:gd name="T1" fmla="*/ 900 h 901"/>
                <a:gd name="T2" fmla="*/ 643 w 644"/>
                <a:gd name="T3" fmla="*/ 900 h 901"/>
                <a:gd name="T4" fmla="*/ 643 w 644"/>
                <a:gd name="T5" fmla="*/ 0 h 901"/>
                <a:gd name="T6" fmla="*/ 0 w 644"/>
                <a:gd name="T7" fmla="*/ 0 h 901"/>
                <a:gd name="T8" fmla="*/ 0 w 644"/>
                <a:gd name="T9" fmla="*/ 900 h 901"/>
              </a:gdLst>
              <a:ahLst/>
              <a:cxnLst>
                <a:cxn ang="0">
                  <a:pos x="T0" y="T1"/>
                </a:cxn>
                <a:cxn ang="0">
                  <a:pos x="T2" y="T3"/>
                </a:cxn>
                <a:cxn ang="0">
                  <a:pos x="T4" y="T5"/>
                </a:cxn>
                <a:cxn ang="0">
                  <a:pos x="T6" y="T7"/>
                </a:cxn>
                <a:cxn ang="0">
                  <a:pos x="T8" y="T9"/>
                </a:cxn>
              </a:cxnLst>
              <a:rect l="0" t="0" r="r" b="b"/>
              <a:pathLst>
                <a:path w="644" h="901">
                  <a:moveTo>
                    <a:pt x="0" y="900"/>
                  </a:moveTo>
                  <a:lnTo>
                    <a:pt x="643" y="900"/>
                  </a:lnTo>
                  <a:lnTo>
                    <a:pt x="643" y="0"/>
                  </a:lnTo>
                  <a:lnTo>
                    <a:pt x="0" y="0"/>
                  </a:lnTo>
                  <a:lnTo>
                    <a:pt x="0" y="90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 name="Freeform 6">
              <a:extLst>
                <a:ext uri="{FF2B5EF4-FFF2-40B4-BE49-F238E27FC236}">
                  <a16:creationId xmlns:a16="http://schemas.microsoft.com/office/drawing/2014/main" id="{9C7EBCBF-479A-44D1-A236-6971E4000C23}"/>
                </a:ext>
              </a:extLst>
            </p:cNvPr>
            <p:cNvSpPr>
              <a:spLocks noChangeArrowheads="1"/>
            </p:cNvSpPr>
            <p:nvPr/>
          </p:nvSpPr>
          <p:spPr bwMode="auto">
            <a:xfrm>
              <a:off x="6954838" y="3051175"/>
              <a:ext cx="231775" cy="323850"/>
            </a:xfrm>
            <a:custGeom>
              <a:avLst/>
              <a:gdLst>
                <a:gd name="T0" fmla="*/ 0 w 644"/>
                <a:gd name="T1" fmla="*/ 900 h 901"/>
                <a:gd name="T2" fmla="*/ 643 w 644"/>
                <a:gd name="T3" fmla="*/ 900 h 901"/>
                <a:gd name="T4" fmla="*/ 643 w 644"/>
                <a:gd name="T5" fmla="*/ 0 h 901"/>
                <a:gd name="T6" fmla="*/ 0 w 644"/>
                <a:gd name="T7" fmla="*/ 0 h 901"/>
                <a:gd name="T8" fmla="*/ 0 w 644"/>
                <a:gd name="T9" fmla="*/ 900 h 901"/>
              </a:gdLst>
              <a:ahLst/>
              <a:cxnLst>
                <a:cxn ang="0">
                  <a:pos x="T0" y="T1"/>
                </a:cxn>
                <a:cxn ang="0">
                  <a:pos x="T2" y="T3"/>
                </a:cxn>
                <a:cxn ang="0">
                  <a:pos x="T4" y="T5"/>
                </a:cxn>
                <a:cxn ang="0">
                  <a:pos x="T6" y="T7"/>
                </a:cxn>
                <a:cxn ang="0">
                  <a:pos x="T8" y="T9"/>
                </a:cxn>
              </a:cxnLst>
              <a:rect l="0" t="0" r="r" b="b"/>
              <a:pathLst>
                <a:path w="644" h="901">
                  <a:moveTo>
                    <a:pt x="0" y="900"/>
                  </a:moveTo>
                  <a:lnTo>
                    <a:pt x="643" y="900"/>
                  </a:lnTo>
                  <a:lnTo>
                    <a:pt x="643" y="0"/>
                  </a:lnTo>
                  <a:lnTo>
                    <a:pt x="0" y="0"/>
                  </a:lnTo>
                  <a:lnTo>
                    <a:pt x="0" y="90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 name="Freeform 7">
              <a:extLst>
                <a:ext uri="{FF2B5EF4-FFF2-40B4-BE49-F238E27FC236}">
                  <a16:creationId xmlns:a16="http://schemas.microsoft.com/office/drawing/2014/main" id="{E87F4171-144D-47E9-BBDD-474CFA3CDE2C}"/>
                </a:ext>
              </a:extLst>
            </p:cNvPr>
            <p:cNvSpPr>
              <a:spLocks noChangeArrowheads="1"/>
            </p:cNvSpPr>
            <p:nvPr/>
          </p:nvSpPr>
          <p:spPr bwMode="auto">
            <a:xfrm>
              <a:off x="7421563" y="3625850"/>
              <a:ext cx="231775" cy="323850"/>
            </a:xfrm>
            <a:custGeom>
              <a:avLst/>
              <a:gdLst>
                <a:gd name="T0" fmla="*/ 0 w 644"/>
                <a:gd name="T1" fmla="*/ 900 h 901"/>
                <a:gd name="T2" fmla="*/ 643 w 644"/>
                <a:gd name="T3" fmla="*/ 900 h 901"/>
                <a:gd name="T4" fmla="*/ 643 w 644"/>
                <a:gd name="T5" fmla="*/ 0 h 901"/>
                <a:gd name="T6" fmla="*/ 0 w 644"/>
                <a:gd name="T7" fmla="*/ 0 h 901"/>
                <a:gd name="T8" fmla="*/ 0 w 644"/>
                <a:gd name="T9" fmla="*/ 900 h 901"/>
              </a:gdLst>
              <a:ahLst/>
              <a:cxnLst>
                <a:cxn ang="0">
                  <a:pos x="T0" y="T1"/>
                </a:cxn>
                <a:cxn ang="0">
                  <a:pos x="T2" y="T3"/>
                </a:cxn>
                <a:cxn ang="0">
                  <a:pos x="T4" y="T5"/>
                </a:cxn>
                <a:cxn ang="0">
                  <a:pos x="T6" y="T7"/>
                </a:cxn>
                <a:cxn ang="0">
                  <a:pos x="T8" y="T9"/>
                </a:cxn>
              </a:cxnLst>
              <a:rect l="0" t="0" r="r" b="b"/>
              <a:pathLst>
                <a:path w="644" h="901">
                  <a:moveTo>
                    <a:pt x="0" y="900"/>
                  </a:moveTo>
                  <a:lnTo>
                    <a:pt x="643" y="900"/>
                  </a:lnTo>
                  <a:lnTo>
                    <a:pt x="643" y="0"/>
                  </a:lnTo>
                  <a:lnTo>
                    <a:pt x="0" y="0"/>
                  </a:lnTo>
                  <a:lnTo>
                    <a:pt x="0" y="90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 name="Freeform 8">
              <a:extLst>
                <a:ext uri="{FF2B5EF4-FFF2-40B4-BE49-F238E27FC236}">
                  <a16:creationId xmlns:a16="http://schemas.microsoft.com/office/drawing/2014/main" id="{B91D38AD-E4B0-43F8-98DD-DA22ABE51D77}"/>
                </a:ext>
              </a:extLst>
            </p:cNvPr>
            <p:cNvSpPr>
              <a:spLocks noChangeArrowheads="1"/>
            </p:cNvSpPr>
            <p:nvPr/>
          </p:nvSpPr>
          <p:spPr bwMode="auto">
            <a:xfrm>
              <a:off x="6954838" y="3625850"/>
              <a:ext cx="231775" cy="323850"/>
            </a:xfrm>
            <a:custGeom>
              <a:avLst/>
              <a:gdLst>
                <a:gd name="T0" fmla="*/ 0 w 644"/>
                <a:gd name="T1" fmla="*/ 900 h 901"/>
                <a:gd name="T2" fmla="*/ 643 w 644"/>
                <a:gd name="T3" fmla="*/ 900 h 901"/>
                <a:gd name="T4" fmla="*/ 643 w 644"/>
                <a:gd name="T5" fmla="*/ 0 h 901"/>
                <a:gd name="T6" fmla="*/ 0 w 644"/>
                <a:gd name="T7" fmla="*/ 0 h 901"/>
                <a:gd name="T8" fmla="*/ 0 w 644"/>
                <a:gd name="T9" fmla="*/ 900 h 901"/>
              </a:gdLst>
              <a:ahLst/>
              <a:cxnLst>
                <a:cxn ang="0">
                  <a:pos x="T0" y="T1"/>
                </a:cxn>
                <a:cxn ang="0">
                  <a:pos x="T2" y="T3"/>
                </a:cxn>
                <a:cxn ang="0">
                  <a:pos x="T4" y="T5"/>
                </a:cxn>
                <a:cxn ang="0">
                  <a:pos x="T6" y="T7"/>
                </a:cxn>
                <a:cxn ang="0">
                  <a:pos x="T8" y="T9"/>
                </a:cxn>
              </a:cxnLst>
              <a:rect l="0" t="0" r="r" b="b"/>
              <a:pathLst>
                <a:path w="644" h="901">
                  <a:moveTo>
                    <a:pt x="0" y="900"/>
                  </a:moveTo>
                  <a:lnTo>
                    <a:pt x="643" y="900"/>
                  </a:lnTo>
                  <a:lnTo>
                    <a:pt x="643" y="0"/>
                  </a:lnTo>
                  <a:lnTo>
                    <a:pt x="0" y="0"/>
                  </a:lnTo>
                  <a:lnTo>
                    <a:pt x="0" y="90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3" name="Freeform 9">
              <a:extLst>
                <a:ext uri="{FF2B5EF4-FFF2-40B4-BE49-F238E27FC236}">
                  <a16:creationId xmlns:a16="http://schemas.microsoft.com/office/drawing/2014/main" id="{0CB58CF9-8149-43DC-972A-B3584DB8BE95}"/>
                </a:ext>
              </a:extLst>
            </p:cNvPr>
            <p:cNvSpPr>
              <a:spLocks noChangeArrowheads="1"/>
            </p:cNvSpPr>
            <p:nvPr/>
          </p:nvSpPr>
          <p:spPr bwMode="auto">
            <a:xfrm>
              <a:off x="7421563" y="4203700"/>
              <a:ext cx="231775" cy="320675"/>
            </a:xfrm>
            <a:custGeom>
              <a:avLst/>
              <a:gdLst>
                <a:gd name="T0" fmla="*/ 0 w 644"/>
                <a:gd name="T1" fmla="*/ 891 h 892"/>
                <a:gd name="T2" fmla="*/ 643 w 644"/>
                <a:gd name="T3" fmla="*/ 891 h 892"/>
                <a:gd name="T4" fmla="*/ 643 w 644"/>
                <a:gd name="T5" fmla="*/ 0 h 892"/>
                <a:gd name="T6" fmla="*/ 0 w 644"/>
                <a:gd name="T7" fmla="*/ 0 h 892"/>
                <a:gd name="T8" fmla="*/ 0 w 644"/>
                <a:gd name="T9" fmla="*/ 891 h 892"/>
              </a:gdLst>
              <a:ahLst/>
              <a:cxnLst>
                <a:cxn ang="0">
                  <a:pos x="T0" y="T1"/>
                </a:cxn>
                <a:cxn ang="0">
                  <a:pos x="T2" y="T3"/>
                </a:cxn>
                <a:cxn ang="0">
                  <a:pos x="T4" y="T5"/>
                </a:cxn>
                <a:cxn ang="0">
                  <a:pos x="T6" y="T7"/>
                </a:cxn>
                <a:cxn ang="0">
                  <a:pos x="T8" y="T9"/>
                </a:cxn>
              </a:cxnLst>
              <a:rect l="0" t="0" r="r" b="b"/>
              <a:pathLst>
                <a:path w="644" h="892">
                  <a:moveTo>
                    <a:pt x="0" y="891"/>
                  </a:moveTo>
                  <a:lnTo>
                    <a:pt x="643" y="891"/>
                  </a:lnTo>
                  <a:lnTo>
                    <a:pt x="643" y="0"/>
                  </a:lnTo>
                  <a:lnTo>
                    <a:pt x="0" y="0"/>
                  </a:lnTo>
                  <a:lnTo>
                    <a:pt x="0" y="89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4" name="Freeform 10">
              <a:extLst>
                <a:ext uri="{FF2B5EF4-FFF2-40B4-BE49-F238E27FC236}">
                  <a16:creationId xmlns:a16="http://schemas.microsoft.com/office/drawing/2014/main" id="{5D8C9976-DFD9-485C-A530-AC018400C9AE}"/>
                </a:ext>
              </a:extLst>
            </p:cNvPr>
            <p:cNvSpPr>
              <a:spLocks noChangeArrowheads="1"/>
            </p:cNvSpPr>
            <p:nvPr/>
          </p:nvSpPr>
          <p:spPr bwMode="auto">
            <a:xfrm>
              <a:off x="6954838" y="4203700"/>
              <a:ext cx="231775" cy="320675"/>
            </a:xfrm>
            <a:custGeom>
              <a:avLst/>
              <a:gdLst>
                <a:gd name="T0" fmla="*/ 0 w 644"/>
                <a:gd name="T1" fmla="*/ 891 h 892"/>
                <a:gd name="T2" fmla="*/ 643 w 644"/>
                <a:gd name="T3" fmla="*/ 891 h 892"/>
                <a:gd name="T4" fmla="*/ 643 w 644"/>
                <a:gd name="T5" fmla="*/ 0 h 892"/>
                <a:gd name="T6" fmla="*/ 0 w 644"/>
                <a:gd name="T7" fmla="*/ 0 h 892"/>
                <a:gd name="T8" fmla="*/ 0 w 644"/>
                <a:gd name="T9" fmla="*/ 891 h 892"/>
              </a:gdLst>
              <a:ahLst/>
              <a:cxnLst>
                <a:cxn ang="0">
                  <a:pos x="T0" y="T1"/>
                </a:cxn>
                <a:cxn ang="0">
                  <a:pos x="T2" y="T3"/>
                </a:cxn>
                <a:cxn ang="0">
                  <a:pos x="T4" y="T5"/>
                </a:cxn>
                <a:cxn ang="0">
                  <a:pos x="T6" y="T7"/>
                </a:cxn>
                <a:cxn ang="0">
                  <a:pos x="T8" y="T9"/>
                </a:cxn>
              </a:cxnLst>
              <a:rect l="0" t="0" r="r" b="b"/>
              <a:pathLst>
                <a:path w="644" h="892">
                  <a:moveTo>
                    <a:pt x="0" y="891"/>
                  </a:moveTo>
                  <a:lnTo>
                    <a:pt x="643" y="891"/>
                  </a:lnTo>
                  <a:lnTo>
                    <a:pt x="643" y="0"/>
                  </a:lnTo>
                  <a:lnTo>
                    <a:pt x="0" y="0"/>
                  </a:lnTo>
                  <a:lnTo>
                    <a:pt x="0" y="89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5" name="Freeform 11">
              <a:extLst>
                <a:ext uri="{FF2B5EF4-FFF2-40B4-BE49-F238E27FC236}">
                  <a16:creationId xmlns:a16="http://schemas.microsoft.com/office/drawing/2014/main" id="{340CEF5A-EE6B-4531-8C51-04474985AEB0}"/>
                </a:ext>
              </a:extLst>
            </p:cNvPr>
            <p:cNvSpPr>
              <a:spLocks noChangeArrowheads="1"/>
            </p:cNvSpPr>
            <p:nvPr/>
          </p:nvSpPr>
          <p:spPr bwMode="auto">
            <a:xfrm>
              <a:off x="3919538" y="1270000"/>
              <a:ext cx="4340225" cy="4318000"/>
            </a:xfrm>
            <a:custGeom>
              <a:avLst/>
              <a:gdLst>
                <a:gd name="T0" fmla="*/ 11576 w 12054"/>
                <a:gd name="T1" fmla="*/ 11341 h 11994"/>
                <a:gd name="T2" fmla="*/ 11576 w 12054"/>
                <a:gd name="T3" fmla="*/ 3528 h 11994"/>
                <a:gd name="T4" fmla="*/ 11039 w 12054"/>
                <a:gd name="T5" fmla="*/ 3528 h 11994"/>
                <a:gd name="T6" fmla="*/ 11039 w 12054"/>
                <a:gd name="T7" fmla="*/ 988 h 11994"/>
                <a:gd name="T8" fmla="*/ 7761 w 12054"/>
                <a:gd name="T9" fmla="*/ 988 h 11994"/>
                <a:gd name="T10" fmla="*/ 7761 w 12054"/>
                <a:gd name="T11" fmla="*/ 3528 h 11994"/>
                <a:gd name="T12" fmla="*/ 7224 w 12054"/>
                <a:gd name="T13" fmla="*/ 3528 h 11994"/>
                <a:gd name="T14" fmla="*/ 7224 w 12054"/>
                <a:gd name="T15" fmla="*/ 11341 h 11994"/>
                <a:gd name="T16" fmla="*/ 6537 w 12054"/>
                <a:gd name="T17" fmla="*/ 11341 h 11994"/>
                <a:gd name="T18" fmla="*/ 6537 w 12054"/>
                <a:gd name="T19" fmla="*/ 652 h 11994"/>
                <a:gd name="T20" fmla="*/ 7374 w 12054"/>
                <a:gd name="T21" fmla="*/ 652 h 11994"/>
                <a:gd name="T22" fmla="*/ 7374 w 12054"/>
                <a:gd name="T23" fmla="*/ 0 h 11994"/>
                <a:gd name="T24" fmla="*/ 6537 w 12054"/>
                <a:gd name="T25" fmla="*/ 0 h 11994"/>
                <a:gd name="T26" fmla="*/ 1067 w 12054"/>
                <a:gd name="T27" fmla="*/ 0 h 11994"/>
                <a:gd name="T28" fmla="*/ 203 w 12054"/>
                <a:gd name="T29" fmla="*/ 0 h 11994"/>
                <a:gd name="T30" fmla="*/ 203 w 12054"/>
                <a:gd name="T31" fmla="*/ 652 h 11994"/>
                <a:gd name="T32" fmla="*/ 1067 w 12054"/>
                <a:gd name="T33" fmla="*/ 652 h 11994"/>
                <a:gd name="T34" fmla="*/ 1067 w 12054"/>
                <a:gd name="T35" fmla="*/ 11341 h 11994"/>
                <a:gd name="T36" fmla="*/ 0 w 12054"/>
                <a:gd name="T37" fmla="*/ 11341 h 11994"/>
                <a:gd name="T38" fmla="*/ 0 w 12054"/>
                <a:gd name="T39" fmla="*/ 11993 h 11994"/>
                <a:gd name="T40" fmla="*/ 1067 w 12054"/>
                <a:gd name="T41" fmla="*/ 11993 h 11994"/>
                <a:gd name="T42" fmla="*/ 6537 w 12054"/>
                <a:gd name="T43" fmla="*/ 11993 h 11994"/>
                <a:gd name="T44" fmla="*/ 7224 w 12054"/>
                <a:gd name="T45" fmla="*/ 11993 h 11994"/>
                <a:gd name="T46" fmla="*/ 11576 w 12054"/>
                <a:gd name="T47" fmla="*/ 11993 h 11994"/>
                <a:gd name="T48" fmla="*/ 12053 w 12054"/>
                <a:gd name="T49" fmla="*/ 11993 h 11994"/>
                <a:gd name="T50" fmla="*/ 12053 w 12054"/>
                <a:gd name="T51" fmla="*/ 11341 h 11994"/>
                <a:gd name="T52" fmla="*/ 11576 w 12054"/>
                <a:gd name="T53" fmla="*/ 11341 h 11994"/>
                <a:gd name="T54" fmla="*/ 1719 w 12054"/>
                <a:gd name="T55" fmla="*/ 11341 h 11994"/>
                <a:gd name="T56" fmla="*/ 1719 w 12054"/>
                <a:gd name="T57" fmla="*/ 652 h 11994"/>
                <a:gd name="T58" fmla="*/ 5886 w 12054"/>
                <a:gd name="T59" fmla="*/ 652 h 11994"/>
                <a:gd name="T60" fmla="*/ 5886 w 12054"/>
                <a:gd name="T61" fmla="*/ 11341 h 11994"/>
                <a:gd name="T62" fmla="*/ 1719 w 12054"/>
                <a:gd name="T63" fmla="*/ 11341 h 11994"/>
                <a:gd name="T64" fmla="*/ 8405 w 12054"/>
                <a:gd name="T65" fmla="*/ 1641 h 11994"/>
                <a:gd name="T66" fmla="*/ 10396 w 12054"/>
                <a:gd name="T67" fmla="*/ 1641 h 11994"/>
                <a:gd name="T68" fmla="*/ 10396 w 12054"/>
                <a:gd name="T69" fmla="*/ 3528 h 11994"/>
                <a:gd name="T70" fmla="*/ 8405 w 12054"/>
                <a:gd name="T71" fmla="*/ 3528 h 11994"/>
                <a:gd name="T72" fmla="*/ 8405 w 12054"/>
                <a:gd name="T73" fmla="*/ 1641 h 11994"/>
                <a:gd name="T74" fmla="*/ 7867 w 12054"/>
                <a:gd name="T75" fmla="*/ 11341 h 11994"/>
                <a:gd name="T76" fmla="*/ 7867 w 12054"/>
                <a:gd name="T77" fmla="*/ 4171 h 11994"/>
                <a:gd name="T78" fmla="*/ 10933 w 12054"/>
                <a:gd name="T79" fmla="*/ 4171 h 11994"/>
                <a:gd name="T80" fmla="*/ 10933 w 12054"/>
                <a:gd name="T81" fmla="*/ 11341 h 11994"/>
                <a:gd name="T82" fmla="*/ 7867 w 12054"/>
                <a:gd name="T83" fmla="*/ 11341 h 11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54" h="11994">
                  <a:moveTo>
                    <a:pt x="11576" y="11341"/>
                  </a:moveTo>
                  <a:lnTo>
                    <a:pt x="11576" y="3528"/>
                  </a:lnTo>
                  <a:lnTo>
                    <a:pt x="11039" y="3528"/>
                  </a:lnTo>
                  <a:lnTo>
                    <a:pt x="11039" y="988"/>
                  </a:lnTo>
                  <a:lnTo>
                    <a:pt x="7761" y="988"/>
                  </a:lnTo>
                  <a:lnTo>
                    <a:pt x="7761" y="3528"/>
                  </a:lnTo>
                  <a:lnTo>
                    <a:pt x="7224" y="3528"/>
                  </a:lnTo>
                  <a:lnTo>
                    <a:pt x="7224" y="11341"/>
                  </a:lnTo>
                  <a:lnTo>
                    <a:pt x="6537" y="11341"/>
                  </a:lnTo>
                  <a:lnTo>
                    <a:pt x="6537" y="652"/>
                  </a:lnTo>
                  <a:lnTo>
                    <a:pt x="7374" y="652"/>
                  </a:lnTo>
                  <a:lnTo>
                    <a:pt x="7374" y="0"/>
                  </a:lnTo>
                  <a:lnTo>
                    <a:pt x="6537" y="0"/>
                  </a:lnTo>
                  <a:lnTo>
                    <a:pt x="1067" y="0"/>
                  </a:lnTo>
                  <a:lnTo>
                    <a:pt x="203" y="0"/>
                  </a:lnTo>
                  <a:lnTo>
                    <a:pt x="203" y="652"/>
                  </a:lnTo>
                  <a:lnTo>
                    <a:pt x="1067" y="652"/>
                  </a:lnTo>
                  <a:lnTo>
                    <a:pt x="1067" y="11341"/>
                  </a:lnTo>
                  <a:lnTo>
                    <a:pt x="0" y="11341"/>
                  </a:lnTo>
                  <a:lnTo>
                    <a:pt x="0" y="11993"/>
                  </a:lnTo>
                  <a:lnTo>
                    <a:pt x="1067" y="11993"/>
                  </a:lnTo>
                  <a:lnTo>
                    <a:pt x="6537" y="11993"/>
                  </a:lnTo>
                  <a:lnTo>
                    <a:pt x="7224" y="11993"/>
                  </a:lnTo>
                  <a:lnTo>
                    <a:pt x="11576" y="11993"/>
                  </a:lnTo>
                  <a:lnTo>
                    <a:pt x="12053" y="11993"/>
                  </a:lnTo>
                  <a:lnTo>
                    <a:pt x="12053" y="11341"/>
                  </a:lnTo>
                  <a:lnTo>
                    <a:pt x="11576" y="11341"/>
                  </a:lnTo>
                  <a:close/>
                  <a:moveTo>
                    <a:pt x="1719" y="11341"/>
                  </a:moveTo>
                  <a:lnTo>
                    <a:pt x="1719" y="652"/>
                  </a:lnTo>
                  <a:lnTo>
                    <a:pt x="5886" y="652"/>
                  </a:lnTo>
                  <a:lnTo>
                    <a:pt x="5886" y="11341"/>
                  </a:lnTo>
                  <a:lnTo>
                    <a:pt x="1719" y="11341"/>
                  </a:lnTo>
                  <a:close/>
                  <a:moveTo>
                    <a:pt x="8405" y="1641"/>
                  </a:moveTo>
                  <a:lnTo>
                    <a:pt x="10396" y="1641"/>
                  </a:lnTo>
                  <a:lnTo>
                    <a:pt x="10396" y="3528"/>
                  </a:lnTo>
                  <a:lnTo>
                    <a:pt x="8405" y="3528"/>
                  </a:lnTo>
                  <a:lnTo>
                    <a:pt x="8405" y="1641"/>
                  </a:lnTo>
                  <a:close/>
                  <a:moveTo>
                    <a:pt x="7867" y="11341"/>
                  </a:moveTo>
                  <a:lnTo>
                    <a:pt x="7867" y="4171"/>
                  </a:lnTo>
                  <a:lnTo>
                    <a:pt x="10933" y="4171"/>
                  </a:lnTo>
                  <a:lnTo>
                    <a:pt x="10933" y="11341"/>
                  </a:lnTo>
                  <a:lnTo>
                    <a:pt x="7867" y="1134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nvGrpSpPr>
          <p:cNvPr id="26" name="Group 25">
            <a:extLst>
              <a:ext uri="{FF2B5EF4-FFF2-40B4-BE49-F238E27FC236}">
                <a16:creationId xmlns:a16="http://schemas.microsoft.com/office/drawing/2014/main" id="{4CF37550-0FCB-468C-A26D-537C63633FF7}"/>
              </a:ext>
            </a:extLst>
          </p:cNvPr>
          <p:cNvGrpSpPr/>
          <p:nvPr/>
        </p:nvGrpSpPr>
        <p:grpSpPr>
          <a:xfrm>
            <a:off x="567599" y="3380140"/>
            <a:ext cx="688184" cy="718481"/>
            <a:chOff x="11254108" y="2516863"/>
            <a:chExt cx="793085" cy="828000"/>
          </a:xfrm>
        </p:grpSpPr>
        <p:sp>
          <p:nvSpPr>
            <p:cNvPr id="27" name="Freeform 16">
              <a:extLst>
                <a:ext uri="{FF2B5EF4-FFF2-40B4-BE49-F238E27FC236}">
                  <a16:creationId xmlns:a16="http://schemas.microsoft.com/office/drawing/2014/main" id="{82BE98F5-A291-4B09-A36A-81A98B68F42D}"/>
                </a:ext>
              </a:extLst>
            </p:cNvPr>
            <p:cNvSpPr>
              <a:spLocks/>
            </p:cNvSpPr>
            <p:nvPr/>
          </p:nvSpPr>
          <p:spPr bwMode="auto">
            <a:xfrm>
              <a:off x="11428302" y="2744286"/>
              <a:ext cx="444696" cy="373155"/>
            </a:xfrm>
            <a:custGeom>
              <a:avLst/>
              <a:gdLst>
                <a:gd name="T0" fmla="*/ 1853 w 3281"/>
                <a:gd name="T1" fmla="*/ 0 h 2754"/>
                <a:gd name="T2" fmla="*/ 1872 w 3281"/>
                <a:gd name="T3" fmla="*/ 4 h 2754"/>
                <a:gd name="T4" fmla="*/ 1890 w 3281"/>
                <a:gd name="T5" fmla="*/ 13 h 2754"/>
                <a:gd name="T6" fmla="*/ 1906 w 3281"/>
                <a:gd name="T7" fmla="*/ 25 h 2754"/>
                <a:gd name="T8" fmla="*/ 3255 w 3281"/>
                <a:gd name="T9" fmla="*/ 1350 h 2754"/>
                <a:gd name="T10" fmla="*/ 3267 w 3281"/>
                <a:gd name="T11" fmla="*/ 1364 h 2754"/>
                <a:gd name="T12" fmla="*/ 3275 w 3281"/>
                <a:gd name="T13" fmla="*/ 1380 h 2754"/>
                <a:gd name="T14" fmla="*/ 3280 w 3281"/>
                <a:gd name="T15" fmla="*/ 1397 h 2754"/>
                <a:gd name="T16" fmla="*/ 3281 w 3281"/>
                <a:gd name="T17" fmla="*/ 1414 h 2754"/>
                <a:gd name="T18" fmla="*/ 3279 w 3281"/>
                <a:gd name="T19" fmla="*/ 1432 h 2754"/>
                <a:gd name="T20" fmla="*/ 3274 w 3281"/>
                <a:gd name="T21" fmla="*/ 1449 h 2754"/>
                <a:gd name="T22" fmla="*/ 3266 w 3281"/>
                <a:gd name="T23" fmla="*/ 1465 h 2754"/>
                <a:gd name="T24" fmla="*/ 3253 w 3281"/>
                <a:gd name="T25" fmla="*/ 1477 h 2754"/>
                <a:gd name="T26" fmla="*/ 1904 w 3281"/>
                <a:gd name="T27" fmla="*/ 2731 h 2754"/>
                <a:gd name="T28" fmla="*/ 1886 w 3281"/>
                <a:gd name="T29" fmla="*/ 2744 h 2754"/>
                <a:gd name="T30" fmla="*/ 1865 w 3281"/>
                <a:gd name="T31" fmla="*/ 2752 h 2754"/>
                <a:gd name="T32" fmla="*/ 1844 w 3281"/>
                <a:gd name="T33" fmla="*/ 2754 h 2754"/>
                <a:gd name="T34" fmla="*/ 1826 w 3281"/>
                <a:gd name="T35" fmla="*/ 2752 h 2754"/>
                <a:gd name="T36" fmla="*/ 1810 w 3281"/>
                <a:gd name="T37" fmla="*/ 2747 h 2754"/>
                <a:gd name="T38" fmla="*/ 1794 w 3281"/>
                <a:gd name="T39" fmla="*/ 2739 h 2754"/>
                <a:gd name="T40" fmla="*/ 1779 w 3281"/>
                <a:gd name="T41" fmla="*/ 2726 h 2754"/>
                <a:gd name="T42" fmla="*/ 1768 w 3281"/>
                <a:gd name="T43" fmla="*/ 2710 h 2754"/>
                <a:gd name="T44" fmla="*/ 1759 w 3281"/>
                <a:gd name="T45" fmla="*/ 2691 h 2754"/>
                <a:gd name="T46" fmla="*/ 1756 w 3281"/>
                <a:gd name="T47" fmla="*/ 2673 h 2754"/>
                <a:gd name="T48" fmla="*/ 1757 w 3281"/>
                <a:gd name="T49" fmla="*/ 2654 h 2754"/>
                <a:gd name="T50" fmla="*/ 1761 w 3281"/>
                <a:gd name="T51" fmla="*/ 2635 h 2754"/>
                <a:gd name="T52" fmla="*/ 1771 w 3281"/>
                <a:gd name="T53" fmla="*/ 2617 h 2754"/>
                <a:gd name="T54" fmla="*/ 1784 w 3281"/>
                <a:gd name="T55" fmla="*/ 2601 h 2754"/>
                <a:gd name="T56" fmla="*/ 2969 w 3281"/>
                <a:gd name="T57" fmla="*/ 1501 h 2754"/>
                <a:gd name="T58" fmla="*/ 88 w 3281"/>
                <a:gd name="T59" fmla="*/ 1501 h 2754"/>
                <a:gd name="T60" fmla="*/ 65 w 3281"/>
                <a:gd name="T61" fmla="*/ 1498 h 2754"/>
                <a:gd name="T62" fmla="*/ 43 w 3281"/>
                <a:gd name="T63" fmla="*/ 1489 h 2754"/>
                <a:gd name="T64" fmla="*/ 25 w 3281"/>
                <a:gd name="T65" fmla="*/ 1475 h 2754"/>
                <a:gd name="T66" fmla="*/ 11 w 3281"/>
                <a:gd name="T67" fmla="*/ 1457 h 2754"/>
                <a:gd name="T68" fmla="*/ 3 w 3281"/>
                <a:gd name="T69" fmla="*/ 1436 h 2754"/>
                <a:gd name="T70" fmla="*/ 0 w 3281"/>
                <a:gd name="T71" fmla="*/ 1412 h 2754"/>
                <a:gd name="T72" fmla="*/ 3 w 3281"/>
                <a:gd name="T73" fmla="*/ 1389 h 2754"/>
                <a:gd name="T74" fmla="*/ 11 w 3281"/>
                <a:gd name="T75" fmla="*/ 1368 h 2754"/>
                <a:gd name="T76" fmla="*/ 25 w 3281"/>
                <a:gd name="T77" fmla="*/ 1350 h 2754"/>
                <a:gd name="T78" fmla="*/ 43 w 3281"/>
                <a:gd name="T79" fmla="*/ 1337 h 2754"/>
                <a:gd name="T80" fmla="*/ 65 w 3281"/>
                <a:gd name="T81" fmla="*/ 1327 h 2754"/>
                <a:gd name="T82" fmla="*/ 88 w 3281"/>
                <a:gd name="T83" fmla="*/ 1324 h 2754"/>
                <a:gd name="T84" fmla="*/ 2978 w 3281"/>
                <a:gd name="T85" fmla="*/ 1324 h 2754"/>
                <a:gd name="T86" fmla="*/ 1782 w 3281"/>
                <a:gd name="T87" fmla="*/ 151 h 2754"/>
                <a:gd name="T88" fmla="*/ 1770 w 3281"/>
                <a:gd name="T89" fmla="*/ 135 h 2754"/>
                <a:gd name="T90" fmla="*/ 1761 w 3281"/>
                <a:gd name="T91" fmla="*/ 117 h 2754"/>
                <a:gd name="T92" fmla="*/ 1756 w 3281"/>
                <a:gd name="T93" fmla="*/ 99 h 2754"/>
                <a:gd name="T94" fmla="*/ 1756 w 3281"/>
                <a:gd name="T95" fmla="*/ 79 h 2754"/>
                <a:gd name="T96" fmla="*/ 1760 w 3281"/>
                <a:gd name="T97" fmla="*/ 60 h 2754"/>
                <a:gd name="T98" fmla="*/ 1769 w 3281"/>
                <a:gd name="T99" fmla="*/ 42 h 2754"/>
                <a:gd name="T100" fmla="*/ 1781 w 3281"/>
                <a:gd name="T101" fmla="*/ 26 h 2754"/>
                <a:gd name="T102" fmla="*/ 1797 w 3281"/>
                <a:gd name="T103" fmla="*/ 13 h 2754"/>
                <a:gd name="T104" fmla="*/ 1815 w 3281"/>
                <a:gd name="T105" fmla="*/ 4 h 2754"/>
                <a:gd name="T106" fmla="*/ 1834 w 3281"/>
                <a:gd name="T107" fmla="*/ 0 h 2754"/>
                <a:gd name="T108" fmla="*/ 1853 w 3281"/>
                <a:gd name="T109" fmla="*/ 0 h 2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1" h="2754">
                  <a:moveTo>
                    <a:pt x="1853" y="0"/>
                  </a:moveTo>
                  <a:lnTo>
                    <a:pt x="1872" y="4"/>
                  </a:lnTo>
                  <a:lnTo>
                    <a:pt x="1890" y="13"/>
                  </a:lnTo>
                  <a:lnTo>
                    <a:pt x="1906" y="25"/>
                  </a:lnTo>
                  <a:lnTo>
                    <a:pt x="3255" y="1350"/>
                  </a:lnTo>
                  <a:lnTo>
                    <a:pt x="3267" y="1364"/>
                  </a:lnTo>
                  <a:lnTo>
                    <a:pt x="3275" y="1380"/>
                  </a:lnTo>
                  <a:lnTo>
                    <a:pt x="3280" y="1397"/>
                  </a:lnTo>
                  <a:lnTo>
                    <a:pt x="3281" y="1414"/>
                  </a:lnTo>
                  <a:lnTo>
                    <a:pt x="3279" y="1432"/>
                  </a:lnTo>
                  <a:lnTo>
                    <a:pt x="3274" y="1449"/>
                  </a:lnTo>
                  <a:lnTo>
                    <a:pt x="3266" y="1465"/>
                  </a:lnTo>
                  <a:lnTo>
                    <a:pt x="3253" y="1477"/>
                  </a:lnTo>
                  <a:lnTo>
                    <a:pt x="1904" y="2731"/>
                  </a:lnTo>
                  <a:lnTo>
                    <a:pt x="1886" y="2744"/>
                  </a:lnTo>
                  <a:lnTo>
                    <a:pt x="1865" y="2752"/>
                  </a:lnTo>
                  <a:lnTo>
                    <a:pt x="1844" y="2754"/>
                  </a:lnTo>
                  <a:lnTo>
                    <a:pt x="1826" y="2752"/>
                  </a:lnTo>
                  <a:lnTo>
                    <a:pt x="1810" y="2747"/>
                  </a:lnTo>
                  <a:lnTo>
                    <a:pt x="1794" y="2739"/>
                  </a:lnTo>
                  <a:lnTo>
                    <a:pt x="1779" y="2726"/>
                  </a:lnTo>
                  <a:lnTo>
                    <a:pt x="1768" y="2710"/>
                  </a:lnTo>
                  <a:lnTo>
                    <a:pt x="1759" y="2691"/>
                  </a:lnTo>
                  <a:lnTo>
                    <a:pt x="1756" y="2673"/>
                  </a:lnTo>
                  <a:lnTo>
                    <a:pt x="1757" y="2654"/>
                  </a:lnTo>
                  <a:lnTo>
                    <a:pt x="1761" y="2635"/>
                  </a:lnTo>
                  <a:lnTo>
                    <a:pt x="1771" y="2617"/>
                  </a:lnTo>
                  <a:lnTo>
                    <a:pt x="1784" y="2601"/>
                  </a:lnTo>
                  <a:lnTo>
                    <a:pt x="2969" y="1501"/>
                  </a:lnTo>
                  <a:lnTo>
                    <a:pt x="88" y="1501"/>
                  </a:lnTo>
                  <a:lnTo>
                    <a:pt x="65" y="1498"/>
                  </a:lnTo>
                  <a:lnTo>
                    <a:pt x="43" y="1489"/>
                  </a:lnTo>
                  <a:lnTo>
                    <a:pt x="25" y="1475"/>
                  </a:lnTo>
                  <a:lnTo>
                    <a:pt x="11" y="1457"/>
                  </a:lnTo>
                  <a:lnTo>
                    <a:pt x="3" y="1436"/>
                  </a:lnTo>
                  <a:lnTo>
                    <a:pt x="0" y="1412"/>
                  </a:lnTo>
                  <a:lnTo>
                    <a:pt x="3" y="1389"/>
                  </a:lnTo>
                  <a:lnTo>
                    <a:pt x="11" y="1368"/>
                  </a:lnTo>
                  <a:lnTo>
                    <a:pt x="25" y="1350"/>
                  </a:lnTo>
                  <a:lnTo>
                    <a:pt x="43" y="1337"/>
                  </a:lnTo>
                  <a:lnTo>
                    <a:pt x="65" y="1327"/>
                  </a:lnTo>
                  <a:lnTo>
                    <a:pt x="88" y="1324"/>
                  </a:lnTo>
                  <a:lnTo>
                    <a:pt x="2978" y="1324"/>
                  </a:lnTo>
                  <a:lnTo>
                    <a:pt x="1782" y="151"/>
                  </a:lnTo>
                  <a:lnTo>
                    <a:pt x="1770" y="135"/>
                  </a:lnTo>
                  <a:lnTo>
                    <a:pt x="1761" y="117"/>
                  </a:lnTo>
                  <a:lnTo>
                    <a:pt x="1756" y="99"/>
                  </a:lnTo>
                  <a:lnTo>
                    <a:pt x="1756" y="79"/>
                  </a:lnTo>
                  <a:lnTo>
                    <a:pt x="1760" y="60"/>
                  </a:lnTo>
                  <a:lnTo>
                    <a:pt x="1769" y="42"/>
                  </a:lnTo>
                  <a:lnTo>
                    <a:pt x="1781" y="26"/>
                  </a:lnTo>
                  <a:lnTo>
                    <a:pt x="1797" y="13"/>
                  </a:lnTo>
                  <a:lnTo>
                    <a:pt x="1815" y="4"/>
                  </a:lnTo>
                  <a:lnTo>
                    <a:pt x="1834" y="0"/>
                  </a:lnTo>
                  <a:lnTo>
                    <a:pt x="1853" y="0"/>
                  </a:lnTo>
                  <a:close/>
                </a:path>
              </a:pathLst>
            </a:custGeom>
            <a:gradFill flip="none" rotWithShape="1">
              <a:gsLst>
                <a:gs pos="0">
                  <a:srgbClr val="F2DA64"/>
                </a:gs>
                <a:gs pos="100000">
                  <a:srgbClr val="987000"/>
                </a:gs>
                <a:gs pos="18000">
                  <a:srgbClr val="A27700"/>
                </a:gs>
                <a:gs pos="51000">
                  <a:srgbClr val="F2DA64"/>
                </a:gs>
                <a:gs pos="71000">
                  <a:srgbClr val="D7B446"/>
                </a:gs>
              </a:gsLst>
              <a:lin ang="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28" name="Freeform 1">
              <a:extLst>
                <a:ext uri="{FF2B5EF4-FFF2-40B4-BE49-F238E27FC236}">
                  <a16:creationId xmlns:a16="http://schemas.microsoft.com/office/drawing/2014/main" id="{31787FC7-5DDF-4005-99F9-15EBBAE0B9A6}"/>
                </a:ext>
              </a:extLst>
            </p:cNvPr>
            <p:cNvSpPr>
              <a:spLocks noChangeArrowheads="1"/>
            </p:cNvSpPr>
            <p:nvPr/>
          </p:nvSpPr>
          <p:spPr bwMode="auto">
            <a:xfrm>
              <a:off x="11254108" y="2516863"/>
              <a:ext cx="793085" cy="828000"/>
            </a:xfrm>
            <a:custGeom>
              <a:avLst/>
              <a:gdLst>
                <a:gd name="T0" fmla="*/ 15030 w 16828"/>
                <a:gd name="T1" fmla="*/ 0 h 17568"/>
                <a:gd name="T2" fmla="*/ 1868 w 16828"/>
                <a:gd name="T3" fmla="*/ 0 h 17568"/>
                <a:gd name="T4" fmla="*/ 0 w 16828"/>
                <a:gd name="T5" fmla="*/ 1799 h 17568"/>
                <a:gd name="T6" fmla="*/ 0 w 16828"/>
                <a:gd name="T7" fmla="*/ 15706 h 17568"/>
                <a:gd name="T8" fmla="*/ 1797 w 16828"/>
                <a:gd name="T9" fmla="*/ 17567 h 17568"/>
                <a:gd name="T10" fmla="*/ 14959 w 16828"/>
                <a:gd name="T11" fmla="*/ 17567 h 17568"/>
                <a:gd name="T12" fmla="*/ 16827 w 16828"/>
                <a:gd name="T13" fmla="*/ 15768 h 17568"/>
                <a:gd name="T14" fmla="*/ 16827 w 16828"/>
                <a:gd name="T15" fmla="*/ 1861 h 17568"/>
                <a:gd name="T16" fmla="*/ 15030 w 16828"/>
                <a:gd name="T17" fmla="*/ 0 h 17568"/>
                <a:gd name="T18" fmla="*/ 16246 w 16828"/>
                <a:gd name="T19" fmla="*/ 15521 h 17568"/>
                <a:gd name="T20" fmla="*/ 14730 w 16828"/>
                <a:gd name="T21" fmla="*/ 16985 h 17568"/>
                <a:gd name="T22" fmla="*/ 2044 w 16828"/>
                <a:gd name="T23" fmla="*/ 16985 h 17568"/>
                <a:gd name="T24" fmla="*/ 581 w 16828"/>
                <a:gd name="T25" fmla="*/ 15468 h 17568"/>
                <a:gd name="T26" fmla="*/ 581 w 16828"/>
                <a:gd name="T27" fmla="*/ 2046 h 17568"/>
                <a:gd name="T28" fmla="*/ 2097 w 16828"/>
                <a:gd name="T29" fmla="*/ 582 h 17568"/>
                <a:gd name="T30" fmla="*/ 14783 w 16828"/>
                <a:gd name="T31" fmla="*/ 582 h 17568"/>
                <a:gd name="T32" fmla="*/ 16246 w 16828"/>
                <a:gd name="T33" fmla="*/ 2099 h 17568"/>
                <a:gd name="T34" fmla="*/ 16246 w 16828"/>
                <a:gd name="T35" fmla="*/ 15521 h 17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828" h="17568">
                  <a:moveTo>
                    <a:pt x="15030" y="0"/>
                  </a:moveTo>
                  <a:lnTo>
                    <a:pt x="1868" y="0"/>
                  </a:lnTo>
                  <a:lnTo>
                    <a:pt x="0" y="1799"/>
                  </a:lnTo>
                  <a:lnTo>
                    <a:pt x="0" y="15706"/>
                  </a:lnTo>
                  <a:lnTo>
                    <a:pt x="1797" y="17567"/>
                  </a:lnTo>
                  <a:lnTo>
                    <a:pt x="14959" y="17567"/>
                  </a:lnTo>
                  <a:lnTo>
                    <a:pt x="16827" y="15768"/>
                  </a:lnTo>
                  <a:lnTo>
                    <a:pt x="16827" y="1861"/>
                  </a:lnTo>
                  <a:lnTo>
                    <a:pt x="15030" y="0"/>
                  </a:lnTo>
                  <a:close/>
                  <a:moveTo>
                    <a:pt x="16246" y="15521"/>
                  </a:moveTo>
                  <a:lnTo>
                    <a:pt x="14730" y="16985"/>
                  </a:lnTo>
                  <a:lnTo>
                    <a:pt x="2044" y="16985"/>
                  </a:lnTo>
                  <a:lnTo>
                    <a:pt x="581" y="15468"/>
                  </a:lnTo>
                  <a:lnTo>
                    <a:pt x="581" y="2046"/>
                  </a:lnTo>
                  <a:lnTo>
                    <a:pt x="2097" y="582"/>
                  </a:lnTo>
                  <a:lnTo>
                    <a:pt x="14783" y="582"/>
                  </a:lnTo>
                  <a:lnTo>
                    <a:pt x="16246" y="2099"/>
                  </a:lnTo>
                  <a:lnTo>
                    <a:pt x="16246" y="15521"/>
                  </a:lnTo>
                  <a:close/>
                </a:path>
              </a:pathLst>
            </a:custGeom>
            <a:gradFill flip="none" rotWithShape="1">
              <a:gsLst>
                <a:gs pos="0">
                  <a:srgbClr val="F2DA64"/>
                </a:gs>
                <a:gs pos="100000">
                  <a:srgbClr val="987000"/>
                </a:gs>
                <a:gs pos="18000">
                  <a:srgbClr val="A27700"/>
                </a:gs>
                <a:gs pos="51000">
                  <a:srgbClr val="F2DA64"/>
                </a:gs>
                <a:gs pos="71000">
                  <a:srgbClr val="D7B446"/>
                </a:gs>
              </a:gsLst>
              <a:lin ang="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29" name="Group 28">
            <a:extLst>
              <a:ext uri="{FF2B5EF4-FFF2-40B4-BE49-F238E27FC236}">
                <a16:creationId xmlns:a16="http://schemas.microsoft.com/office/drawing/2014/main" id="{5F68583D-3B3C-4BCA-BB95-ECB55FE91104}"/>
              </a:ext>
            </a:extLst>
          </p:cNvPr>
          <p:cNvGrpSpPr/>
          <p:nvPr/>
        </p:nvGrpSpPr>
        <p:grpSpPr>
          <a:xfrm>
            <a:off x="567598" y="5839854"/>
            <a:ext cx="688185" cy="718482"/>
            <a:chOff x="11254108" y="3660656"/>
            <a:chExt cx="793085" cy="828000"/>
          </a:xfrm>
        </p:grpSpPr>
        <p:sp>
          <p:nvSpPr>
            <p:cNvPr id="30" name="Freeform 46">
              <a:extLst>
                <a:ext uri="{FF2B5EF4-FFF2-40B4-BE49-F238E27FC236}">
                  <a16:creationId xmlns:a16="http://schemas.microsoft.com/office/drawing/2014/main" id="{9C9F103C-FED6-4503-B1D2-8A73299FB530}"/>
                </a:ext>
              </a:extLst>
            </p:cNvPr>
            <p:cNvSpPr>
              <a:spLocks noEditPoints="1"/>
            </p:cNvSpPr>
            <p:nvPr/>
          </p:nvSpPr>
          <p:spPr bwMode="auto">
            <a:xfrm>
              <a:off x="11408736" y="3825153"/>
              <a:ext cx="483829" cy="499007"/>
            </a:xfrm>
            <a:custGeom>
              <a:avLst/>
              <a:gdLst>
                <a:gd name="T0" fmla="*/ 1387 w 3122"/>
                <a:gd name="T1" fmla="*/ 2411 h 3223"/>
                <a:gd name="T2" fmla="*/ 860 w 3122"/>
                <a:gd name="T3" fmla="*/ 2411 h 3223"/>
                <a:gd name="T4" fmla="*/ 2489 w 3122"/>
                <a:gd name="T5" fmla="*/ 2155 h 3223"/>
                <a:gd name="T6" fmla="*/ 2533 w 3122"/>
                <a:gd name="T7" fmla="*/ 2488 h 3223"/>
                <a:gd name="T8" fmla="*/ 2660 w 3122"/>
                <a:gd name="T9" fmla="*/ 2620 h 3223"/>
                <a:gd name="T10" fmla="*/ 2612 w 3122"/>
                <a:gd name="T11" fmla="*/ 2704 h 3223"/>
                <a:gd name="T12" fmla="*/ 2521 w 3122"/>
                <a:gd name="T13" fmla="*/ 2697 h 3223"/>
                <a:gd name="T14" fmla="*/ 2357 w 3122"/>
                <a:gd name="T15" fmla="*/ 2534 h 3223"/>
                <a:gd name="T16" fmla="*/ 2400 w 3122"/>
                <a:gd name="T17" fmla="*/ 2155 h 3223"/>
                <a:gd name="T18" fmla="*/ 2323 w 3122"/>
                <a:gd name="T19" fmla="*/ 2034 h 3223"/>
                <a:gd name="T20" fmla="*/ 2088 w 3122"/>
                <a:gd name="T21" fmla="*/ 2154 h 3223"/>
                <a:gd name="T22" fmla="*/ 1946 w 3122"/>
                <a:gd name="T23" fmla="*/ 2372 h 3223"/>
                <a:gd name="T24" fmla="*/ 1931 w 3122"/>
                <a:gd name="T25" fmla="*/ 2644 h 3223"/>
                <a:gd name="T26" fmla="*/ 2052 w 3122"/>
                <a:gd name="T27" fmla="*/ 2877 h 3223"/>
                <a:gd name="T28" fmla="*/ 2271 w 3122"/>
                <a:gd name="T29" fmla="*/ 3020 h 3223"/>
                <a:gd name="T30" fmla="*/ 2543 w 3122"/>
                <a:gd name="T31" fmla="*/ 3035 h 3223"/>
                <a:gd name="T32" fmla="*/ 2777 w 3122"/>
                <a:gd name="T33" fmla="*/ 2915 h 3223"/>
                <a:gd name="T34" fmla="*/ 2920 w 3122"/>
                <a:gd name="T35" fmla="*/ 2696 h 3223"/>
                <a:gd name="T36" fmla="*/ 2934 w 3122"/>
                <a:gd name="T37" fmla="*/ 2424 h 3223"/>
                <a:gd name="T38" fmla="*/ 2813 w 3122"/>
                <a:gd name="T39" fmla="*/ 2191 h 3223"/>
                <a:gd name="T40" fmla="*/ 2594 w 3122"/>
                <a:gd name="T41" fmla="*/ 2047 h 3223"/>
                <a:gd name="T42" fmla="*/ 2499 w 3122"/>
                <a:gd name="T43" fmla="*/ 1848 h 3223"/>
                <a:gd name="T44" fmla="*/ 2799 w 3122"/>
                <a:gd name="T45" fmla="*/ 1950 h 3223"/>
                <a:gd name="T46" fmla="*/ 3018 w 3122"/>
                <a:gd name="T47" fmla="*/ 2169 h 3223"/>
                <a:gd name="T48" fmla="*/ 3119 w 3122"/>
                <a:gd name="T49" fmla="*/ 2468 h 3223"/>
                <a:gd name="T50" fmla="*/ 3074 w 3122"/>
                <a:gd name="T51" fmla="*/ 2787 h 3223"/>
                <a:gd name="T52" fmla="*/ 2898 w 3122"/>
                <a:gd name="T53" fmla="*/ 3042 h 3223"/>
                <a:gd name="T54" fmla="*/ 2626 w 3122"/>
                <a:gd name="T55" fmla="*/ 3195 h 3223"/>
                <a:gd name="T56" fmla="*/ 2302 w 3122"/>
                <a:gd name="T57" fmla="*/ 3210 h 3223"/>
                <a:gd name="T58" fmla="*/ 2015 w 3122"/>
                <a:gd name="T59" fmla="*/ 3082 h 3223"/>
                <a:gd name="T60" fmla="*/ 1817 w 3122"/>
                <a:gd name="T61" fmla="*/ 2844 h 3223"/>
                <a:gd name="T62" fmla="*/ 1743 w 3122"/>
                <a:gd name="T63" fmla="*/ 2534 h 3223"/>
                <a:gd name="T64" fmla="*/ 1817 w 3122"/>
                <a:gd name="T65" fmla="*/ 2223 h 3223"/>
                <a:gd name="T66" fmla="*/ 2015 w 3122"/>
                <a:gd name="T67" fmla="*/ 1985 h 3223"/>
                <a:gd name="T68" fmla="*/ 2302 w 3122"/>
                <a:gd name="T69" fmla="*/ 1858 h 3223"/>
                <a:gd name="T70" fmla="*/ 1594 w 3122"/>
                <a:gd name="T71" fmla="*/ 1777 h 3223"/>
                <a:gd name="T72" fmla="*/ 860 w 3122"/>
                <a:gd name="T73" fmla="*/ 1777 h 3223"/>
                <a:gd name="T74" fmla="*/ 2327 w 3122"/>
                <a:gd name="T75" fmla="*/ 1143 h 3223"/>
                <a:gd name="T76" fmla="*/ 1594 w 3122"/>
                <a:gd name="T77" fmla="*/ 1143 h 3223"/>
                <a:gd name="T78" fmla="*/ 860 w 3122"/>
                <a:gd name="T79" fmla="*/ 1143 h 3223"/>
                <a:gd name="T80" fmla="*/ 763 w 3122"/>
                <a:gd name="T81" fmla="*/ 281 h 3223"/>
                <a:gd name="T82" fmla="*/ 2458 w 3122"/>
                <a:gd name="T83" fmla="*/ 281 h 3223"/>
                <a:gd name="T84" fmla="*/ 2678 w 3122"/>
                <a:gd name="T85" fmla="*/ 356 h 3223"/>
                <a:gd name="T86" fmla="*/ 2806 w 3122"/>
                <a:gd name="T87" fmla="*/ 546 h 3223"/>
                <a:gd name="T88" fmla="*/ 2702 w 3122"/>
                <a:gd name="T89" fmla="*/ 1517 h 3223"/>
                <a:gd name="T90" fmla="*/ 2617 w 3122"/>
                <a:gd name="T91" fmla="*/ 548 h 3223"/>
                <a:gd name="T92" fmla="*/ 2491 w 3122"/>
                <a:gd name="T93" fmla="*/ 460 h 3223"/>
                <a:gd name="T94" fmla="*/ 267 w 3122"/>
                <a:gd name="T95" fmla="*/ 482 h 3223"/>
                <a:gd name="T96" fmla="*/ 179 w 3122"/>
                <a:gd name="T97" fmla="*/ 608 h 3223"/>
                <a:gd name="T98" fmla="*/ 201 w 3122"/>
                <a:gd name="T99" fmla="*/ 2829 h 3223"/>
                <a:gd name="T100" fmla="*/ 328 w 3122"/>
                <a:gd name="T101" fmla="*/ 2917 h 3223"/>
                <a:gd name="T102" fmla="*/ 1542 w 3122"/>
                <a:gd name="T103" fmla="*/ 3096 h 3223"/>
                <a:gd name="T104" fmla="*/ 179 w 3122"/>
                <a:gd name="T105" fmla="*/ 3047 h 3223"/>
                <a:gd name="T106" fmla="*/ 28 w 3122"/>
                <a:gd name="T107" fmla="*/ 2876 h 3223"/>
                <a:gd name="T108" fmla="*/ 3 w 3122"/>
                <a:gd name="T109" fmla="*/ 592 h 3223"/>
                <a:gd name="T110" fmla="*/ 106 w 3122"/>
                <a:gd name="T111" fmla="*/ 387 h 3223"/>
                <a:gd name="T112" fmla="*/ 311 w 3122"/>
                <a:gd name="T113" fmla="*/ 284 h 3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22" h="3223">
                  <a:moveTo>
                    <a:pt x="1224" y="2235"/>
                  </a:moveTo>
                  <a:lnTo>
                    <a:pt x="1422" y="2235"/>
                  </a:lnTo>
                  <a:lnTo>
                    <a:pt x="1407" y="2292"/>
                  </a:lnTo>
                  <a:lnTo>
                    <a:pt x="1395" y="2351"/>
                  </a:lnTo>
                  <a:lnTo>
                    <a:pt x="1387" y="2411"/>
                  </a:lnTo>
                  <a:lnTo>
                    <a:pt x="1224" y="2411"/>
                  </a:lnTo>
                  <a:lnTo>
                    <a:pt x="1224" y="2235"/>
                  </a:lnTo>
                  <a:close/>
                  <a:moveTo>
                    <a:pt x="491" y="2235"/>
                  </a:moveTo>
                  <a:lnTo>
                    <a:pt x="860" y="2235"/>
                  </a:lnTo>
                  <a:lnTo>
                    <a:pt x="860" y="2411"/>
                  </a:lnTo>
                  <a:lnTo>
                    <a:pt x="491" y="2411"/>
                  </a:lnTo>
                  <a:lnTo>
                    <a:pt x="491" y="2235"/>
                  </a:lnTo>
                  <a:close/>
                  <a:moveTo>
                    <a:pt x="2445" y="2143"/>
                  </a:moveTo>
                  <a:lnTo>
                    <a:pt x="2468" y="2146"/>
                  </a:lnTo>
                  <a:lnTo>
                    <a:pt x="2489" y="2155"/>
                  </a:lnTo>
                  <a:lnTo>
                    <a:pt x="2506" y="2169"/>
                  </a:lnTo>
                  <a:lnTo>
                    <a:pt x="2520" y="2187"/>
                  </a:lnTo>
                  <a:lnTo>
                    <a:pt x="2529" y="2208"/>
                  </a:lnTo>
                  <a:lnTo>
                    <a:pt x="2533" y="2232"/>
                  </a:lnTo>
                  <a:lnTo>
                    <a:pt x="2533" y="2488"/>
                  </a:lnTo>
                  <a:lnTo>
                    <a:pt x="2624" y="2553"/>
                  </a:lnTo>
                  <a:lnTo>
                    <a:pt x="2638" y="2567"/>
                  </a:lnTo>
                  <a:lnTo>
                    <a:pt x="2650" y="2583"/>
                  </a:lnTo>
                  <a:lnTo>
                    <a:pt x="2657" y="2601"/>
                  </a:lnTo>
                  <a:lnTo>
                    <a:pt x="2660" y="2620"/>
                  </a:lnTo>
                  <a:lnTo>
                    <a:pt x="2659" y="2639"/>
                  </a:lnTo>
                  <a:lnTo>
                    <a:pt x="2654" y="2658"/>
                  </a:lnTo>
                  <a:lnTo>
                    <a:pt x="2645" y="2676"/>
                  </a:lnTo>
                  <a:lnTo>
                    <a:pt x="2630" y="2693"/>
                  </a:lnTo>
                  <a:lnTo>
                    <a:pt x="2612" y="2704"/>
                  </a:lnTo>
                  <a:lnTo>
                    <a:pt x="2593" y="2711"/>
                  </a:lnTo>
                  <a:lnTo>
                    <a:pt x="2572" y="2714"/>
                  </a:lnTo>
                  <a:lnTo>
                    <a:pt x="2555" y="2711"/>
                  </a:lnTo>
                  <a:lnTo>
                    <a:pt x="2538" y="2706"/>
                  </a:lnTo>
                  <a:lnTo>
                    <a:pt x="2521" y="2697"/>
                  </a:lnTo>
                  <a:lnTo>
                    <a:pt x="2393" y="2606"/>
                  </a:lnTo>
                  <a:lnTo>
                    <a:pt x="2378" y="2592"/>
                  </a:lnTo>
                  <a:lnTo>
                    <a:pt x="2366" y="2574"/>
                  </a:lnTo>
                  <a:lnTo>
                    <a:pt x="2359" y="2555"/>
                  </a:lnTo>
                  <a:lnTo>
                    <a:pt x="2357" y="2534"/>
                  </a:lnTo>
                  <a:lnTo>
                    <a:pt x="2357" y="2232"/>
                  </a:lnTo>
                  <a:lnTo>
                    <a:pt x="2360" y="2208"/>
                  </a:lnTo>
                  <a:lnTo>
                    <a:pt x="2368" y="2187"/>
                  </a:lnTo>
                  <a:lnTo>
                    <a:pt x="2382" y="2169"/>
                  </a:lnTo>
                  <a:lnTo>
                    <a:pt x="2400" y="2155"/>
                  </a:lnTo>
                  <a:lnTo>
                    <a:pt x="2420" y="2146"/>
                  </a:lnTo>
                  <a:lnTo>
                    <a:pt x="2445" y="2143"/>
                  </a:lnTo>
                  <a:close/>
                  <a:moveTo>
                    <a:pt x="2433" y="2022"/>
                  </a:moveTo>
                  <a:lnTo>
                    <a:pt x="2376" y="2024"/>
                  </a:lnTo>
                  <a:lnTo>
                    <a:pt x="2323" y="2034"/>
                  </a:lnTo>
                  <a:lnTo>
                    <a:pt x="2271" y="2047"/>
                  </a:lnTo>
                  <a:lnTo>
                    <a:pt x="2220" y="2067"/>
                  </a:lnTo>
                  <a:lnTo>
                    <a:pt x="2173" y="2091"/>
                  </a:lnTo>
                  <a:lnTo>
                    <a:pt x="2129" y="2121"/>
                  </a:lnTo>
                  <a:lnTo>
                    <a:pt x="2088" y="2154"/>
                  </a:lnTo>
                  <a:lnTo>
                    <a:pt x="2052" y="2191"/>
                  </a:lnTo>
                  <a:lnTo>
                    <a:pt x="2018" y="2232"/>
                  </a:lnTo>
                  <a:lnTo>
                    <a:pt x="1990" y="2276"/>
                  </a:lnTo>
                  <a:lnTo>
                    <a:pt x="1965" y="2323"/>
                  </a:lnTo>
                  <a:lnTo>
                    <a:pt x="1946" y="2372"/>
                  </a:lnTo>
                  <a:lnTo>
                    <a:pt x="1931" y="2424"/>
                  </a:lnTo>
                  <a:lnTo>
                    <a:pt x="1922" y="2479"/>
                  </a:lnTo>
                  <a:lnTo>
                    <a:pt x="1920" y="2534"/>
                  </a:lnTo>
                  <a:lnTo>
                    <a:pt x="1922" y="2590"/>
                  </a:lnTo>
                  <a:lnTo>
                    <a:pt x="1931" y="2644"/>
                  </a:lnTo>
                  <a:lnTo>
                    <a:pt x="1946" y="2696"/>
                  </a:lnTo>
                  <a:lnTo>
                    <a:pt x="1965" y="2746"/>
                  </a:lnTo>
                  <a:lnTo>
                    <a:pt x="1990" y="2792"/>
                  </a:lnTo>
                  <a:lnTo>
                    <a:pt x="2018" y="2836"/>
                  </a:lnTo>
                  <a:lnTo>
                    <a:pt x="2052" y="2877"/>
                  </a:lnTo>
                  <a:lnTo>
                    <a:pt x="2088" y="2915"/>
                  </a:lnTo>
                  <a:lnTo>
                    <a:pt x="2129" y="2947"/>
                  </a:lnTo>
                  <a:lnTo>
                    <a:pt x="2173" y="2976"/>
                  </a:lnTo>
                  <a:lnTo>
                    <a:pt x="2220" y="3001"/>
                  </a:lnTo>
                  <a:lnTo>
                    <a:pt x="2271" y="3020"/>
                  </a:lnTo>
                  <a:lnTo>
                    <a:pt x="2323" y="3035"/>
                  </a:lnTo>
                  <a:lnTo>
                    <a:pt x="2376" y="3044"/>
                  </a:lnTo>
                  <a:lnTo>
                    <a:pt x="2433" y="3047"/>
                  </a:lnTo>
                  <a:lnTo>
                    <a:pt x="2489" y="3044"/>
                  </a:lnTo>
                  <a:lnTo>
                    <a:pt x="2543" y="3035"/>
                  </a:lnTo>
                  <a:lnTo>
                    <a:pt x="2594" y="3020"/>
                  </a:lnTo>
                  <a:lnTo>
                    <a:pt x="2645" y="3001"/>
                  </a:lnTo>
                  <a:lnTo>
                    <a:pt x="2692" y="2976"/>
                  </a:lnTo>
                  <a:lnTo>
                    <a:pt x="2736" y="2947"/>
                  </a:lnTo>
                  <a:lnTo>
                    <a:pt x="2777" y="2915"/>
                  </a:lnTo>
                  <a:lnTo>
                    <a:pt x="2813" y="2877"/>
                  </a:lnTo>
                  <a:lnTo>
                    <a:pt x="2847" y="2836"/>
                  </a:lnTo>
                  <a:lnTo>
                    <a:pt x="2876" y="2792"/>
                  </a:lnTo>
                  <a:lnTo>
                    <a:pt x="2900" y="2746"/>
                  </a:lnTo>
                  <a:lnTo>
                    <a:pt x="2920" y="2696"/>
                  </a:lnTo>
                  <a:lnTo>
                    <a:pt x="2934" y="2644"/>
                  </a:lnTo>
                  <a:lnTo>
                    <a:pt x="2943" y="2590"/>
                  </a:lnTo>
                  <a:lnTo>
                    <a:pt x="2946" y="2534"/>
                  </a:lnTo>
                  <a:lnTo>
                    <a:pt x="2943" y="2479"/>
                  </a:lnTo>
                  <a:lnTo>
                    <a:pt x="2934" y="2424"/>
                  </a:lnTo>
                  <a:lnTo>
                    <a:pt x="2920" y="2372"/>
                  </a:lnTo>
                  <a:lnTo>
                    <a:pt x="2900" y="2323"/>
                  </a:lnTo>
                  <a:lnTo>
                    <a:pt x="2876" y="2276"/>
                  </a:lnTo>
                  <a:lnTo>
                    <a:pt x="2847" y="2232"/>
                  </a:lnTo>
                  <a:lnTo>
                    <a:pt x="2813" y="2191"/>
                  </a:lnTo>
                  <a:lnTo>
                    <a:pt x="2777" y="2154"/>
                  </a:lnTo>
                  <a:lnTo>
                    <a:pt x="2736" y="2121"/>
                  </a:lnTo>
                  <a:lnTo>
                    <a:pt x="2692" y="2091"/>
                  </a:lnTo>
                  <a:lnTo>
                    <a:pt x="2645" y="2067"/>
                  </a:lnTo>
                  <a:lnTo>
                    <a:pt x="2594" y="2047"/>
                  </a:lnTo>
                  <a:lnTo>
                    <a:pt x="2543" y="2034"/>
                  </a:lnTo>
                  <a:lnTo>
                    <a:pt x="2489" y="2024"/>
                  </a:lnTo>
                  <a:lnTo>
                    <a:pt x="2433" y="2022"/>
                  </a:lnTo>
                  <a:close/>
                  <a:moveTo>
                    <a:pt x="2433" y="1845"/>
                  </a:moveTo>
                  <a:lnTo>
                    <a:pt x="2499" y="1848"/>
                  </a:lnTo>
                  <a:lnTo>
                    <a:pt x="2564" y="1858"/>
                  </a:lnTo>
                  <a:lnTo>
                    <a:pt x="2626" y="1872"/>
                  </a:lnTo>
                  <a:lnTo>
                    <a:pt x="2687" y="1893"/>
                  </a:lnTo>
                  <a:lnTo>
                    <a:pt x="2744" y="1919"/>
                  </a:lnTo>
                  <a:lnTo>
                    <a:pt x="2799" y="1950"/>
                  </a:lnTo>
                  <a:lnTo>
                    <a:pt x="2850" y="1985"/>
                  </a:lnTo>
                  <a:lnTo>
                    <a:pt x="2898" y="2025"/>
                  </a:lnTo>
                  <a:lnTo>
                    <a:pt x="2942" y="2069"/>
                  </a:lnTo>
                  <a:lnTo>
                    <a:pt x="2982" y="2117"/>
                  </a:lnTo>
                  <a:lnTo>
                    <a:pt x="3018" y="2169"/>
                  </a:lnTo>
                  <a:lnTo>
                    <a:pt x="3048" y="2223"/>
                  </a:lnTo>
                  <a:lnTo>
                    <a:pt x="3074" y="2281"/>
                  </a:lnTo>
                  <a:lnTo>
                    <a:pt x="3095" y="2341"/>
                  </a:lnTo>
                  <a:lnTo>
                    <a:pt x="3110" y="2403"/>
                  </a:lnTo>
                  <a:lnTo>
                    <a:pt x="3119" y="2468"/>
                  </a:lnTo>
                  <a:lnTo>
                    <a:pt x="3122" y="2534"/>
                  </a:lnTo>
                  <a:lnTo>
                    <a:pt x="3119" y="2600"/>
                  </a:lnTo>
                  <a:lnTo>
                    <a:pt x="3110" y="2665"/>
                  </a:lnTo>
                  <a:lnTo>
                    <a:pt x="3095" y="2727"/>
                  </a:lnTo>
                  <a:lnTo>
                    <a:pt x="3074" y="2787"/>
                  </a:lnTo>
                  <a:lnTo>
                    <a:pt x="3048" y="2844"/>
                  </a:lnTo>
                  <a:lnTo>
                    <a:pt x="3018" y="2899"/>
                  </a:lnTo>
                  <a:lnTo>
                    <a:pt x="2982" y="2950"/>
                  </a:lnTo>
                  <a:lnTo>
                    <a:pt x="2942" y="2998"/>
                  </a:lnTo>
                  <a:lnTo>
                    <a:pt x="2898" y="3042"/>
                  </a:lnTo>
                  <a:lnTo>
                    <a:pt x="2850" y="3082"/>
                  </a:lnTo>
                  <a:lnTo>
                    <a:pt x="2799" y="3118"/>
                  </a:lnTo>
                  <a:lnTo>
                    <a:pt x="2744" y="3148"/>
                  </a:lnTo>
                  <a:lnTo>
                    <a:pt x="2687" y="3174"/>
                  </a:lnTo>
                  <a:lnTo>
                    <a:pt x="2626" y="3195"/>
                  </a:lnTo>
                  <a:lnTo>
                    <a:pt x="2564" y="3210"/>
                  </a:lnTo>
                  <a:lnTo>
                    <a:pt x="2499" y="3220"/>
                  </a:lnTo>
                  <a:lnTo>
                    <a:pt x="2433" y="3223"/>
                  </a:lnTo>
                  <a:lnTo>
                    <a:pt x="2366" y="3220"/>
                  </a:lnTo>
                  <a:lnTo>
                    <a:pt x="2302" y="3210"/>
                  </a:lnTo>
                  <a:lnTo>
                    <a:pt x="2239" y="3195"/>
                  </a:lnTo>
                  <a:lnTo>
                    <a:pt x="2180" y="3174"/>
                  </a:lnTo>
                  <a:lnTo>
                    <a:pt x="2122" y="3148"/>
                  </a:lnTo>
                  <a:lnTo>
                    <a:pt x="2067" y="3118"/>
                  </a:lnTo>
                  <a:lnTo>
                    <a:pt x="2015" y="3082"/>
                  </a:lnTo>
                  <a:lnTo>
                    <a:pt x="1968" y="3042"/>
                  </a:lnTo>
                  <a:lnTo>
                    <a:pt x="1924" y="2998"/>
                  </a:lnTo>
                  <a:lnTo>
                    <a:pt x="1884" y="2950"/>
                  </a:lnTo>
                  <a:lnTo>
                    <a:pt x="1849" y="2899"/>
                  </a:lnTo>
                  <a:lnTo>
                    <a:pt x="1817" y="2844"/>
                  </a:lnTo>
                  <a:lnTo>
                    <a:pt x="1791" y="2787"/>
                  </a:lnTo>
                  <a:lnTo>
                    <a:pt x="1771" y="2727"/>
                  </a:lnTo>
                  <a:lnTo>
                    <a:pt x="1755" y="2665"/>
                  </a:lnTo>
                  <a:lnTo>
                    <a:pt x="1746" y="2600"/>
                  </a:lnTo>
                  <a:lnTo>
                    <a:pt x="1743" y="2534"/>
                  </a:lnTo>
                  <a:lnTo>
                    <a:pt x="1746" y="2468"/>
                  </a:lnTo>
                  <a:lnTo>
                    <a:pt x="1755" y="2403"/>
                  </a:lnTo>
                  <a:lnTo>
                    <a:pt x="1771" y="2341"/>
                  </a:lnTo>
                  <a:lnTo>
                    <a:pt x="1791" y="2281"/>
                  </a:lnTo>
                  <a:lnTo>
                    <a:pt x="1817" y="2223"/>
                  </a:lnTo>
                  <a:lnTo>
                    <a:pt x="1849" y="2169"/>
                  </a:lnTo>
                  <a:lnTo>
                    <a:pt x="1884" y="2117"/>
                  </a:lnTo>
                  <a:lnTo>
                    <a:pt x="1924" y="2069"/>
                  </a:lnTo>
                  <a:lnTo>
                    <a:pt x="1968" y="2025"/>
                  </a:lnTo>
                  <a:lnTo>
                    <a:pt x="2015" y="1985"/>
                  </a:lnTo>
                  <a:lnTo>
                    <a:pt x="2067" y="1950"/>
                  </a:lnTo>
                  <a:lnTo>
                    <a:pt x="2122" y="1919"/>
                  </a:lnTo>
                  <a:lnTo>
                    <a:pt x="2180" y="1893"/>
                  </a:lnTo>
                  <a:lnTo>
                    <a:pt x="2239" y="1872"/>
                  </a:lnTo>
                  <a:lnTo>
                    <a:pt x="2302" y="1858"/>
                  </a:lnTo>
                  <a:lnTo>
                    <a:pt x="2366" y="1848"/>
                  </a:lnTo>
                  <a:lnTo>
                    <a:pt x="2433" y="1845"/>
                  </a:lnTo>
                  <a:close/>
                  <a:moveTo>
                    <a:pt x="1224" y="1600"/>
                  </a:moveTo>
                  <a:lnTo>
                    <a:pt x="1594" y="1600"/>
                  </a:lnTo>
                  <a:lnTo>
                    <a:pt x="1594" y="1777"/>
                  </a:lnTo>
                  <a:lnTo>
                    <a:pt x="1224" y="1777"/>
                  </a:lnTo>
                  <a:lnTo>
                    <a:pt x="1224" y="1600"/>
                  </a:lnTo>
                  <a:close/>
                  <a:moveTo>
                    <a:pt x="491" y="1600"/>
                  </a:moveTo>
                  <a:lnTo>
                    <a:pt x="860" y="1600"/>
                  </a:lnTo>
                  <a:lnTo>
                    <a:pt x="860" y="1777"/>
                  </a:lnTo>
                  <a:lnTo>
                    <a:pt x="491" y="1777"/>
                  </a:lnTo>
                  <a:lnTo>
                    <a:pt x="491" y="1600"/>
                  </a:lnTo>
                  <a:close/>
                  <a:moveTo>
                    <a:pt x="1959" y="966"/>
                  </a:moveTo>
                  <a:lnTo>
                    <a:pt x="2327" y="966"/>
                  </a:lnTo>
                  <a:lnTo>
                    <a:pt x="2327" y="1143"/>
                  </a:lnTo>
                  <a:lnTo>
                    <a:pt x="1959" y="1143"/>
                  </a:lnTo>
                  <a:lnTo>
                    <a:pt x="1959" y="966"/>
                  </a:lnTo>
                  <a:close/>
                  <a:moveTo>
                    <a:pt x="1224" y="966"/>
                  </a:moveTo>
                  <a:lnTo>
                    <a:pt x="1594" y="966"/>
                  </a:lnTo>
                  <a:lnTo>
                    <a:pt x="1594" y="1143"/>
                  </a:lnTo>
                  <a:lnTo>
                    <a:pt x="1224" y="1143"/>
                  </a:lnTo>
                  <a:lnTo>
                    <a:pt x="1224" y="966"/>
                  </a:lnTo>
                  <a:close/>
                  <a:moveTo>
                    <a:pt x="491" y="966"/>
                  </a:moveTo>
                  <a:lnTo>
                    <a:pt x="860" y="966"/>
                  </a:lnTo>
                  <a:lnTo>
                    <a:pt x="860" y="1143"/>
                  </a:lnTo>
                  <a:lnTo>
                    <a:pt x="491" y="1143"/>
                  </a:lnTo>
                  <a:lnTo>
                    <a:pt x="491" y="966"/>
                  </a:lnTo>
                  <a:close/>
                  <a:moveTo>
                    <a:pt x="587" y="0"/>
                  </a:moveTo>
                  <a:lnTo>
                    <a:pt x="763" y="0"/>
                  </a:lnTo>
                  <a:lnTo>
                    <a:pt x="763" y="281"/>
                  </a:lnTo>
                  <a:lnTo>
                    <a:pt x="2055" y="281"/>
                  </a:lnTo>
                  <a:lnTo>
                    <a:pt x="2055" y="0"/>
                  </a:lnTo>
                  <a:lnTo>
                    <a:pt x="2231" y="0"/>
                  </a:lnTo>
                  <a:lnTo>
                    <a:pt x="2231" y="281"/>
                  </a:lnTo>
                  <a:lnTo>
                    <a:pt x="2458" y="281"/>
                  </a:lnTo>
                  <a:lnTo>
                    <a:pt x="2506" y="284"/>
                  </a:lnTo>
                  <a:lnTo>
                    <a:pt x="2553" y="294"/>
                  </a:lnTo>
                  <a:lnTo>
                    <a:pt x="2599" y="309"/>
                  </a:lnTo>
                  <a:lnTo>
                    <a:pt x="2639" y="330"/>
                  </a:lnTo>
                  <a:lnTo>
                    <a:pt x="2678" y="356"/>
                  </a:lnTo>
                  <a:lnTo>
                    <a:pt x="2713" y="387"/>
                  </a:lnTo>
                  <a:lnTo>
                    <a:pt x="2743" y="421"/>
                  </a:lnTo>
                  <a:lnTo>
                    <a:pt x="2769" y="459"/>
                  </a:lnTo>
                  <a:lnTo>
                    <a:pt x="2790" y="501"/>
                  </a:lnTo>
                  <a:lnTo>
                    <a:pt x="2806" y="546"/>
                  </a:lnTo>
                  <a:lnTo>
                    <a:pt x="2815" y="592"/>
                  </a:lnTo>
                  <a:lnTo>
                    <a:pt x="2818" y="641"/>
                  </a:lnTo>
                  <a:lnTo>
                    <a:pt x="2818" y="1555"/>
                  </a:lnTo>
                  <a:lnTo>
                    <a:pt x="2761" y="1534"/>
                  </a:lnTo>
                  <a:lnTo>
                    <a:pt x="2702" y="1517"/>
                  </a:lnTo>
                  <a:lnTo>
                    <a:pt x="2643" y="1503"/>
                  </a:lnTo>
                  <a:lnTo>
                    <a:pt x="2643" y="641"/>
                  </a:lnTo>
                  <a:lnTo>
                    <a:pt x="2639" y="608"/>
                  </a:lnTo>
                  <a:lnTo>
                    <a:pt x="2631" y="578"/>
                  </a:lnTo>
                  <a:lnTo>
                    <a:pt x="2617" y="548"/>
                  </a:lnTo>
                  <a:lnTo>
                    <a:pt x="2599" y="523"/>
                  </a:lnTo>
                  <a:lnTo>
                    <a:pt x="2577" y="501"/>
                  </a:lnTo>
                  <a:lnTo>
                    <a:pt x="2551" y="482"/>
                  </a:lnTo>
                  <a:lnTo>
                    <a:pt x="2522" y="469"/>
                  </a:lnTo>
                  <a:lnTo>
                    <a:pt x="2491" y="460"/>
                  </a:lnTo>
                  <a:lnTo>
                    <a:pt x="2458" y="457"/>
                  </a:lnTo>
                  <a:lnTo>
                    <a:pt x="360" y="457"/>
                  </a:lnTo>
                  <a:lnTo>
                    <a:pt x="328" y="460"/>
                  </a:lnTo>
                  <a:lnTo>
                    <a:pt x="296" y="469"/>
                  </a:lnTo>
                  <a:lnTo>
                    <a:pt x="267" y="482"/>
                  </a:lnTo>
                  <a:lnTo>
                    <a:pt x="242" y="501"/>
                  </a:lnTo>
                  <a:lnTo>
                    <a:pt x="220" y="523"/>
                  </a:lnTo>
                  <a:lnTo>
                    <a:pt x="201" y="548"/>
                  </a:lnTo>
                  <a:lnTo>
                    <a:pt x="187" y="578"/>
                  </a:lnTo>
                  <a:lnTo>
                    <a:pt x="179" y="608"/>
                  </a:lnTo>
                  <a:lnTo>
                    <a:pt x="176" y="641"/>
                  </a:lnTo>
                  <a:lnTo>
                    <a:pt x="176" y="2737"/>
                  </a:lnTo>
                  <a:lnTo>
                    <a:pt x="179" y="2769"/>
                  </a:lnTo>
                  <a:lnTo>
                    <a:pt x="187" y="2800"/>
                  </a:lnTo>
                  <a:lnTo>
                    <a:pt x="201" y="2829"/>
                  </a:lnTo>
                  <a:lnTo>
                    <a:pt x="220" y="2854"/>
                  </a:lnTo>
                  <a:lnTo>
                    <a:pt x="242" y="2876"/>
                  </a:lnTo>
                  <a:lnTo>
                    <a:pt x="267" y="2895"/>
                  </a:lnTo>
                  <a:lnTo>
                    <a:pt x="296" y="2908"/>
                  </a:lnTo>
                  <a:lnTo>
                    <a:pt x="328" y="2917"/>
                  </a:lnTo>
                  <a:lnTo>
                    <a:pt x="360" y="2920"/>
                  </a:lnTo>
                  <a:lnTo>
                    <a:pt x="1452" y="2920"/>
                  </a:lnTo>
                  <a:lnTo>
                    <a:pt x="1478" y="2981"/>
                  </a:lnTo>
                  <a:lnTo>
                    <a:pt x="1508" y="3039"/>
                  </a:lnTo>
                  <a:lnTo>
                    <a:pt x="1542" y="3096"/>
                  </a:lnTo>
                  <a:lnTo>
                    <a:pt x="360" y="3096"/>
                  </a:lnTo>
                  <a:lnTo>
                    <a:pt x="311" y="3093"/>
                  </a:lnTo>
                  <a:lnTo>
                    <a:pt x="265" y="3083"/>
                  </a:lnTo>
                  <a:lnTo>
                    <a:pt x="220" y="3068"/>
                  </a:lnTo>
                  <a:lnTo>
                    <a:pt x="179" y="3047"/>
                  </a:lnTo>
                  <a:lnTo>
                    <a:pt x="140" y="3020"/>
                  </a:lnTo>
                  <a:lnTo>
                    <a:pt x="106" y="2990"/>
                  </a:lnTo>
                  <a:lnTo>
                    <a:pt x="75" y="2956"/>
                  </a:lnTo>
                  <a:lnTo>
                    <a:pt x="49" y="2918"/>
                  </a:lnTo>
                  <a:lnTo>
                    <a:pt x="28" y="2876"/>
                  </a:lnTo>
                  <a:lnTo>
                    <a:pt x="12" y="2832"/>
                  </a:lnTo>
                  <a:lnTo>
                    <a:pt x="3" y="2785"/>
                  </a:lnTo>
                  <a:lnTo>
                    <a:pt x="0" y="2737"/>
                  </a:lnTo>
                  <a:lnTo>
                    <a:pt x="0" y="641"/>
                  </a:lnTo>
                  <a:lnTo>
                    <a:pt x="3" y="592"/>
                  </a:lnTo>
                  <a:lnTo>
                    <a:pt x="12" y="546"/>
                  </a:lnTo>
                  <a:lnTo>
                    <a:pt x="28" y="501"/>
                  </a:lnTo>
                  <a:lnTo>
                    <a:pt x="49" y="459"/>
                  </a:lnTo>
                  <a:lnTo>
                    <a:pt x="75" y="421"/>
                  </a:lnTo>
                  <a:lnTo>
                    <a:pt x="106" y="387"/>
                  </a:lnTo>
                  <a:lnTo>
                    <a:pt x="140" y="356"/>
                  </a:lnTo>
                  <a:lnTo>
                    <a:pt x="179" y="330"/>
                  </a:lnTo>
                  <a:lnTo>
                    <a:pt x="220" y="309"/>
                  </a:lnTo>
                  <a:lnTo>
                    <a:pt x="265" y="294"/>
                  </a:lnTo>
                  <a:lnTo>
                    <a:pt x="311" y="284"/>
                  </a:lnTo>
                  <a:lnTo>
                    <a:pt x="360" y="281"/>
                  </a:lnTo>
                  <a:lnTo>
                    <a:pt x="587" y="281"/>
                  </a:lnTo>
                  <a:lnTo>
                    <a:pt x="587" y="0"/>
                  </a:lnTo>
                  <a:close/>
                </a:path>
              </a:pathLst>
            </a:custGeom>
            <a:gradFill flip="none" rotWithShape="1">
              <a:gsLst>
                <a:gs pos="0">
                  <a:srgbClr val="F2DA64"/>
                </a:gs>
                <a:gs pos="100000">
                  <a:srgbClr val="987000"/>
                </a:gs>
                <a:gs pos="18000">
                  <a:srgbClr val="A27700"/>
                </a:gs>
                <a:gs pos="51000">
                  <a:srgbClr val="F2DA64"/>
                </a:gs>
                <a:gs pos="71000">
                  <a:srgbClr val="D7B446"/>
                </a:gs>
              </a:gsLst>
              <a:lin ang="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31" name="Freeform 1">
              <a:extLst>
                <a:ext uri="{FF2B5EF4-FFF2-40B4-BE49-F238E27FC236}">
                  <a16:creationId xmlns:a16="http://schemas.microsoft.com/office/drawing/2014/main" id="{C651109F-81E2-415A-8095-F5F8303E0A34}"/>
                </a:ext>
              </a:extLst>
            </p:cNvPr>
            <p:cNvSpPr>
              <a:spLocks noChangeArrowheads="1"/>
            </p:cNvSpPr>
            <p:nvPr/>
          </p:nvSpPr>
          <p:spPr bwMode="auto">
            <a:xfrm>
              <a:off x="11254108" y="3660656"/>
              <a:ext cx="793085" cy="828000"/>
            </a:xfrm>
            <a:custGeom>
              <a:avLst/>
              <a:gdLst>
                <a:gd name="T0" fmla="*/ 15030 w 16828"/>
                <a:gd name="T1" fmla="*/ 0 h 17568"/>
                <a:gd name="T2" fmla="*/ 1868 w 16828"/>
                <a:gd name="T3" fmla="*/ 0 h 17568"/>
                <a:gd name="T4" fmla="*/ 0 w 16828"/>
                <a:gd name="T5" fmla="*/ 1799 h 17568"/>
                <a:gd name="T6" fmla="*/ 0 w 16828"/>
                <a:gd name="T7" fmla="*/ 15706 h 17568"/>
                <a:gd name="T8" fmla="*/ 1797 w 16828"/>
                <a:gd name="T9" fmla="*/ 17567 h 17568"/>
                <a:gd name="T10" fmla="*/ 14959 w 16828"/>
                <a:gd name="T11" fmla="*/ 17567 h 17568"/>
                <a:gd name="T12" fmla="*/ 16827 w 16828"/>
                <a:gd name="T13" fmla="*/ 15768 h 17568"/>
                <a:gd name="T14" fmla="*/ 16827 w 16828"/>
                <a:gd name="T15" fmla="*/ 1861 h 17568"/>
                <a:gd name="T16" fmla="*/ 15030 w 16828"/>
                <a:gd name="T17" fmla="*/ 0 h 17568"/>
                <a:gd name="T18" fmla="*/ 16246 w 16828"/>
                <a:gd name="T19" fmla="*/ 15521 h 17568"/>
                <a:gd name="T20" fmla="*/ 14730 w 16828"/>
                <a:gd name="T21" fmla="*/ 16985 h 17568"/>
                <a:gd name="T22" fmla="*/ 2044 w 16828"/>
                <a:gd name="T23" fmla="*/ 16985 h 17568"/>
                <a:gd name="T24" fmla="*/ 581 w 16828"/>
                <a:gd name="T25" fmla="*/ 15468 h 17568"/>
                <a:gd name="T26" fmla="*/ 581 w 16828"/>
                <a:gd name="T27" fmla="*/ 2046 h 17568"/>
                <a:gd name="T28" fmla="*/ 2097 w 16828"/>
                <a:gd name="T29" fmla="*/ 582 h 17568"/>
                <a:gd name="T30" fmla="*/ 14783 w 16828"/>
                <a:gd name="T31" fmla="*/ 582 h 17568"/>
                <a:gd name="T32" fmla="*/ 16246 w 16828"/>
                <a:gd name="T33" fmla="*/ 2099 h 17568"/>
                <a:gd name="T34" fmla="*/ 16246 w 16828"/>
                <a:gd name="T35" fmla="*/ 15521 h 17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828" h="17568">
                  <a:moveTo>
                    <a:pt x="15030" y="0"/>
                  </a:moveTo>
                  <a:lnTo>
                    <a:pt x="1868" y="0"/>
                  </a:lnTo>
                  <a:lnTo>
                    <a:pt x="0" y="1799"/>
                  </a:lnTo>
                  <a:lnTo>
                    <a:pt x="0" y="15706"/>
                  </a:lnTo>
                  <a:lnTo>
                    <a:pt x="1797" y="17567"/>
                  </a:lnTo>
                  <a:lnTo>
                    <a:pt x="14959" y="17567"/>
                  </a:lnTo>
                  <a:lnTo>
                    <a:pt x="16827" y="15768"/>
                  </a:lnTo>
                  <a:lnTo>
                    <a:pt x="16827" y="1861"/>
                  </a:lnTo>
                  <a:lnTo>
                    <a:pt x="15030" y="0"/>
                  </a:lnTo>
                  <a:close/>
                  <a:moveTo>
                    <a:pt x="16246" y="15521"/>
                  </a:moveTo>
                  <a:lnTo>
                    <a:pt x="14730" y="16985"/>
                  </a:lnTo>
                  <a:lnTo>
                    <a:pt x="2044" y="16985"/>
                  </a:lnTo>
                  <a:lnTo>
                    <a:pt x="581" y="15468"/>
                  </a:lnTo>
                  <a:lnTo>
                    <a:pt x="581" y="2046"/>
                  </a:lnTo>
                  <a:lnTo>
                    <a:pt x="2097" y="582"/>
                  </a:lnTo>
                  <a:lnTo>
                    <a:pt x="14783" y="582"/>
                  </a:lnTo>
                  <a:lnTo>
                    <a:pt x="16246" y="2099"/>
                  </a:lnTo>
                  <a:lnTo>
                    <a:pt x="16246" y="15521"/>
                  </a:lnTo>
                  <a:close/>
                </a:path>
              </a:pathLst>
            </a:custGeom>
            <a:gradFill flip="none" rotWithShape="1">
              <a:gsLst>
                <a:gs pos="0">
                  <a:srgbClr val="F2DA64"/>
                </a:gs>
                <a:gs pos="100000">
                  <a:srgbClr val="987000"/>
                </a:gs>
                <a:gs pos="18000">
                  <a:srgbClr val="A27700"/>
                </a:gs>
                <a:gs pos="51000">
                  <a:srgbClr val="F2DA64"/>
                </a:gs>
                <a:gs pos="71000">
                  <a:srgbClr val="D7B446"/>
                </a:gs>
              </a:gsLst>
              <a:lin ang="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nvGrpSpPr>
          <p:cNvPr id="32" name="Group 31">
            <a:extLst>
              <a:ext uri="{FF2B5EF4-FFF2-40B4-BE49-F238E27FC236}">
                <a16:creationId xmlns:a16="http://schemas.microsoft.com/office/drawing/2014/main" id="{27170A90-3A3D-4AD4-94FD-87DD1A180056}"/>
              </a:ext>
            </a:extLst>
          </p:cNvPr>
          <p:cNvGrpSpPr>
            <a:grpSpLocks noChangeAspect="1"/>
          </p:cNvGrpSpPr>
          <p:nvPr/>
        </p:nvGrpSpPr>
        <p:grpSpPr>
          <a:xfrm>
            <a:off x="567599" y="4514834"/>
            <a:ext cx="688184" cy="718481"/>
            <a:chOff x="3060700" y="266700"/>
            <a:chExt cx="6057900" cy="6324600"/>
          </a:xfrm>
          <a:gradFill flip="none" rotWithShape="1">
            <a:gsLst>
              <a:gs pos="0">
                <a:srgbClr val="F2DA64"/>
              </a:gs>
              <a:gs pos="100000">
                <a:srgbClr val="987000"/>
              </a:gs>
              <a:gs pos="18000">
                <a:srgbClr val="A27700"/>
              </a:gs>
              <a:gs pos="51000">
                <a:srgbClr val="F2DA64"/>
              </a:gs>
              <a:gs pos="71000">
                <a:srgbClr val="D7B446"/>
              </a:gs>
            </a:gsLst>
            <a:lin ang="0" scaled="1"/>
            <a:tileRect/>
          </a:gradFill>
        </p:grpSpPr>
        <p:sp>
          <p:nvSpPr>
            <p:cNvPr id="33" name="Freeform 1">
              <a:extLst>
                <a:ext uri="{FF2B5EF4-FFF2-40B4-BE49-F238E27FC236}">
                  <a16:creationId xmlns:a16="http://schemas.microsoft.com/office/drawing/2014/main" id="{894FDB91-9BA1-4D32-84E7-1C4DFD59F248}"/>
                </a:ext>
              </a:extLst>
            </p:cNvPr>
            <p:cNvSpPr>
              <a:spLocks noChangeArrowheads="1"/>
            </p:cNvSpPr>
            <p:nvPr/>
          </p:nvSpPr>
          <p:spPr bwMode="auto">
            <a:xfrm>
              <a:off x="3060700" y="266700"/>
              <a:ext cx="6057900" cy="6324600"/>
            </a:xfrm>
            <a:custGeom>
              <a:avLst/>
              <a:gdLst>
                <a:gd name="T0" fmla="*/ 15030 w 16828"/>
                <a:gd name="T1" fmla="*/ 0 h 17568"/>
                <a:gd name="T2" fmla="*/ 1868 w 16828"/>
                <a:gd name="T3" fmla="*/ 0 h 17568"/>
                <a:gd name="T4" fmla="*/ 0 w 16828"/>
                <a:gd name="T5" fmla="*/ 1799 h 17568"/>
                <a:gd name="T6" fmla="*/ 0 w 16828"/>
                <a:gd name="T7" fmla="*/ 15706 h 17568"/>
                <a:gd name="T8" fmla="*/ 1797 w 16828"/>
                <a:gd name="T9" fmla="*/ 17567 h 17568"/>
                <a:gd name="T10" fmla="*/ 14959 w 16828"/>
                <a:gd name="T11" fmla="*/ 17567 h 17568"/>
                <a:gd name="T12" fmla="*/ 16827 w 16828"/>
                <a:gd name="T13" fmla="*/ 15768 h 17568"/>
                <a:gd name="T14" fmla="*/ 16827 w 16828"/>
                <a:gd name="T15" fmla="*/ 1861 h 17568"/>
                <a:gd name="T16" fmla="*/ 15030 w 16828"/>
                <a:gd name="T17" fmla="*/ 0 h 17568"/>
                <a:gd name="T18" fmla="*/ 16246 w 16828"/>
                <a:gd name="T19" fmla="*/ 15521 h 17568"/>
                <a:gd name="T20" fmla="*/ 14730 w 16828"/>
                <a:gd name="T21" fmla="*/ 16985 h 17568"/>
                <a:gd name="T22" fmla="*/ 2044 w 16828"/>
                <a:gd name="T23" fmla="*/ 16985 h 17568"/>
                <a:gd name="T24" fmla="*/ 581 w 16828"/>
                <a:gd name="T25" fmla="*/ 15468 h 17568"/>
                <a:gd name="T26" fmla="*/ 581 w 16828"/>
                <a:gd name="T27" fmla="*/ 2046 h 17568"/>
                <a:gd name="T28" fmla="*/ 2097 w 16828"/>
                <a:gd name="T29" fmla="*/ 582 h 17568"/>
                <a:gd name="T30" fmla="*/ 14783 w 16828"/>
                <a:gd name="T31" fmla="*/ 582 h 17568"/>
                <a:gd name="T32" fmla="*/ 16246 w 16828"/>
                <a:gd name="T33" fmla="*/ 2099 h 17568"/>
                <a:gd name="T34" fmla="*/ 16246 w 16828"/>
                <a:gd name="T35" fmla="*/ 15521 h 17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828" h="17568">
                  <a:moveTo>
                    <a:pt x="15030" y="0"/>
                  </a:moveTo>
                  <a:lnTo>
                    <a:pt x="1868" y="0"/>
                  </a:lnTo>
                  <a:lnTo>
                    <a:pt x="0" y="1799"/>
                  </a:lnTo>
                  <a:lnTo>
                    <a:pt x="0" y="15706"/>
                  </a:lnTo>
                  <a:lnTo>
                    <a:pt x="1797" y="17567"/>
                  </a:lnTo>
                  <a:lnTo>
                    <a:pt x="14959" y="17567"/>
                  </a:lnTo>
                  <a:lnTo>
                    <a:pt x="16827" y="15768"/>
                  </a:lnTo>
                  <a:lnTo>
                    <a:pt x="16827" y="1861"/>
                  </a:lnTo>
                  <a:lnTo>
                    <a:pt x="15030" y="0"/>
                  </a:lnTo>
                  <a:close/>
                  <a:moveTo>
                    <a:pt x="16246" y="15521"/>
                  </a:moveTo>
                  <a:lnTo>
                    <a:pt x="14730" y="16985"/>
                  </a:lnTo>
                  <a:lnTo>
                    <a:pt x="2044" y="16985"/>
                  </a:lnTo>
                  <a:lnTo>
                    <a:pt x="581" y="15468"/>
                  </a:lnTo>
                  <a:lnTo>
                    <a:pt x="581" y="2046"/>
                  </a:lnTo>
                  <a:lnTo>
                    <a:pt x="2097" y="582"/>
                  </a:lnTo>
                  <a:lnTo>
                    <a:pt x="14783" y="582"/>
                  </a:lnTo>
                  <a:lnTo>
                    <a:pt x="16246" y="2099"/>
                  </a:lnTo>
                  <a:lnTo>
                    <a:pt x="16246" y="1552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 name="Freeform 2">
              <a:extLst>
                <a:ext uri="{FF2B5EF4-FFF2-40B4-BE49-F238E27FC236}">
                  <a16:creationId xmlns:a16="http://schemas.microsoft.com/office/drawing/2014/main" id="{568C8F85-E480-4BF5-A806-E19254342710}"/>
                </a:ext>
              </a:extLst>
            </p:cNvPr>
            <p:cNvSpPr>
              <a:spLocks noChangeArrowheads="1"/>
            </p:cNvSpPr>
            <p:nvPr/>
          </p:nvSpPr>
          <p:spPr bwMode="auto">
            <a:xfrm>
              <a:off x="3983038" y="1320800"/>
              <a:ext cx="4211637" cy="4216400"/>
            </a:xfrm>
            <a:custGeom>
              <a:avLst/>
              <a:gdLst>
                <a:gd name="T0" fmla="*/ 10625 w 11700"/>
                <a:gd name="T1" fmla="*/ 9559 h 11712"/>
                <a:gd name="T2" fmla="*/ 10166 w 11700"/>
                <a:gd name="T3" fmla="*/ 10017 h 11712"/>
                <a:gd name="T4" fmla="*/ 10466 w 11700"/>
                <a:gd name="T5" fmla="*/ 10317 h 11712"/>
                <a:gd name="T6" fmla="*/ 9409 w 11700"/>
                <a:gd name="T7" fmla="*/ 10317 h 11712"/>
                <a:gd name="T8" fmla="*/ 9409 w 11700"/>
                <a:gd name="T9" fmla="*/ 4277 h 11712"/>
                <a:gd name="T10" fmla="*/ 6739 w 11700"/>
                <a:gd name="T11" fmla="*/ 4277 h 11712"/>
                <a:gd name="T12" fmla="*/ 6739 w 11700"/>
                <a:gd name="T13" fmla="*/ 2443 h 11712"/>
                <a:gd name="T14" fmla="*/ 3419 w 11700"/>
                <a:gd name="T15" fmla="*/ 2443 h 11712"/>
                <a:gd name="T16" fmla="*/ 3419 w 11700"/>
                <a:gd name="T17" fmla="*/ 5881 h 11712"/>
                <a:gd name="T18" fmla="*/ 1392 w 11700"/>
                <a:gd name="T19" fmla="*/ 5881 h 11712"/>
                <a:gd name="T20" fmla="*/ 1392 w 11700"/>
                <a:gd name="T21" fmla="*/ 1235 h 11712"/>
                <a:gd name="T22" fmla="*/ 1691 w 11700"/>
                <a:gd name="T23" fmla="*/ 1535 h 11712"/>
                <a:gd name="T24" fmla="*/ 2150 w 11700"/>
                <a:gd name="T25" fmla="*/ 1076 h 11712"/>
                <a:gd name="T26" fmla="*/ 1074 w 11700"/>
                <a:gd name="T27" fmla="*/ 0 h 11712"/>
                <a:gd name="T28" fmla="*/ 0 w 11700"/>
                <a:gd name="T29" fmla="*/ 1076 h 11712"/>
                <a:gd name="T30" fmla="*/ 458 w 11700"/>
                <a:gd name="T31" fmla="*/ 1535 h 11712"/>
                <a:gd name="T32" fmla="*/ 749 w 11700"/>
                <a:gd name="T33" fmla="*/ 1235 h 11712"/>
                <a:gd name="T34" fmla="*/ 749 w 11700"/>
                <a:gd name="T35" fmla="*/ 5881 h 11712"/>
                <a:gd name="T36" fmla="*/ 749 w 11700"/>
                <a:gd name="T37" fmla="*/ 10961 h 11712"/>
                <a:gd name="T38" fmla="*/ 3419 w 11700"/>
                <a:gd name="T39" fmla="*/ 10961 h 11712"/>
                <a:gd name="T40" fmla="*/ 4071 w 11700"/>
                <a:gd name="T41" fmla="*/ 10961 h 11712"/>
                <a:gd name="T42" fmla="*/ 6096 w 11700"/>
                <a:gd name="T43" fmla="*/ 10961 h 11712"/>
                <a:gd name="T44" fmla="*/ 6739 w 11700"/>
                <a:gd name="T45" fmla="*/ 10961 h 11712"/>
                <a:gd name="T46" fmla="*/ 9409 w 11700"/>
                <a:gd name="T47" fmla="*/ 10961 h 11712"/>
                <a:gd name="T48" fmla="*/ 10466 w 11700"/>
                <a:gd name="T49" fmla="*/ 10961 h 11712"/>
                <a:gd name="T50" fmla="*/ 10166 w 11700"/>
                <a:gd name="T51" fmla="*/ 11253 h 11712"/>
                <a:gd name="T52" fmla="*/ 10625 w 11700"/>
                <a:gd name="T53" fmla="*/ 11711 h 11712"/>
                <a:gd name="T54" fmla="*/ 11699 w 11700"/>
                <a:gd name="T55" fmla="*/ 10635 h 11712"/>
                <a:gd name="T56" fmla="*/ 10625 w 11700"/>
                <a:gd name="T57" fmla="*/ 9559 h 11712"/>
                <a:gd name="T58" fmla="*/ 1392 w 11700"/>
                <a:gd name="T59" fmla="*/ 10317 h 11712"/>
                <a:gd name="T60" fmla="*/ 1392 w 11700"/>
                <a:gd name="T61" fmla="*/ 6525 h 11712"/>
                <a:gd name="T62" fmla="*/ 3419 w 11700"/>
                <a:gd name="T63" fmla="*/ 6525 h 11712"/>
                <a:gd name="T64" fmla="*/ 3419 w 11700"/>
                <a:gd name="T65" fmla="*/ 10317 h 11712"/>
                <a:gd name="T66" fmla="*/ 1392 w 11700"/>
                <a:gd name="T67" fmla="*/ 10317 h 11712"/>
                <a:gd name="T68" fmla="*/ 4071 w 11700"/>
                <a:gd name="T69" fmla="*/ 10317 h 11712"/>
                <a:gd name="T70" fmla="*/ 4071 w 11700"/>
                <a:gd name="T71" fmla="*/ 5881 h 11712"/>
                <a:gd name="T72" fmla="*/ 4071 w 11700"/>
                <a:gd name="T73" fmla="*/ 3096 h 11712"/>
                <a:gd name="T74" fmla="*/ 6096 w 11700"/>
                <a:gd name="T75" fmla="*/ 3096 h 11712"/>
                <a:gd name="T76" fmla="*/ 6096 w 11700"/>
                <a:gd name="T77" fmla="*/ 4277 h 11712"/>
                <a:gd name="T78" fmla="*/ 6096 w 11700"/>
                <a:gd name="T79" fmla="*/ 10317 h 11712"/>
                <a:gd name="T80" fmla="*/ 4071 w 11700"/>
                <a:gd name="T81" fmla="*/ 10317 h 11712"/>
                <a:gd name="T82" fmla="*/ 6739 w 11700"/>
                <a:gd name="T83" fmla="*/ 10317 h 11712"/>
                <a:gd name="T84" fmla="*/ 6739 w 11700"/>
                <a:gd name="T85" fmla="*/ 4930 h 11712"/>
                <a:gd name="T86" fmla="*/ 8765 w 11700"/>
                <a:gd name="T87" fmla="*/ 4930 h 11712"/>
                <a:gd name="T88" fmla="*/ 8765 w 11700"/>
                <a:gd name="T89" fmla="*/ 10317 h 11712"/>
                <a:gd name="T90" fmla="*/ 6739 w 11700"/>
                <a:gd name="T91" fmla="*/ 10317 h 1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00" h="11712">
                  <a:moveTo>
                    <a:pt x="10625" y="9559"/>
                  </a:moveTo>
                  <a:lnTo>
                    <a:pt x="10166" y="10017"/>
                  </a:lnTo>
                  <a:lnTo>
                    <a:pt x="10466" y="10317"/>
                  </a:lnTo>
                  <a:lnTo>
                    <a:pt x="9409" y="10317"/>
                  </a:lnTo>
                  <a:lnTo>
                    <a:pt x="9409" y="4277"/>
                  </a:lnTo>
                  <a:lnTo>
                    <a:pt x="6739" y="4277"/>
                  </a:lnTo>
                  <a:lnTo>
                    <a:pt x="6739" y="2443"/>
                  </a:lnTo>
                  <a:lnTo>
                    <a:pt x="3419" y="2443"/>
                  </a:lnTo>
                  <a:lnTo>
                    <a:pt x="3419" y="5881"/>
                  </a:lnTo>
                  <a:lnTo>
                    <a:pt x="1392" y="5881"/>
                  </a:lnTo>
                  <a:lnTo>
                    <a:pt x="1392" y="1235"/>
                  </a:lnTo>
                  <a:lnTo>
                    <a:pt x="1691" y="1535"/>
                  </a:lnTo>
                  <a:lnTo>
                    <a:pt x="2150" y="1076"/>
                  </a:lnTo>
                  <a:lnTo>
                    <a:pt x="1074" y="0"/>
                  </a:lnTo>
                  <a:lnTo>
                    <a:pt x="0" y="1076"/>
                  </a:lnTo>
                  <a:lnTo>
                    <a:pt x="458" y="1535"/>
                  </a:lnTo>
                  <a:lnTo>
                    <a:pt x="749" y="1235"/>
                  </a:lnTo>
                  <a:lnTo>
                    <a:pt x="749" y="5881"/>
                  </a:lnTo>
                  <a:lnTo>
                    <a:pt x="749" y="10961"/>
                  </a:lnTo>
                  <a:lnTo>
                    <a:pt x="3419" y="10961"/>
                  </a:lnTo>
                  <a:lnTo>
                    <a:pt x="4071" y="10961"/>
                  </a:lnTo>
                  <a:lnTo>
                    <a:pt x="6096" y="10961"/>
                  </a:lnTo>
                  <a:lnTo>
                    <a:pt x="6739" y="10961"/>
                  </a:lnTo>
                  <a:lnTo>
                    <a:pt x="9409" y="10961"/>
                  </a:lnTo>
                  <a:lnTo>
                    <a:pt x="10466" y="10961"/>
                  </a:lnTo>
                  <a:lnTo>
                    <a:pt x="10166" y="11253"/>
                  </a:lnTo>
                  <a:lnTo>
                    <a:pt x="10625" y="11711"/>
                  </a:lnTo>
                  <a:lnTo>
                    <a:pt x="11699" y="10635"/>
                  </a:lnTo>
                  <a:lnTo>
                    <a:pt x="10625" y="9559"/>
                  </a:lnTo>
                  <a:close/>
                  <a:moveTo>
                    <a:pt x="1392" y="10317"/>
                  </a:moveTo>
                  <a:lnTo>
                    <a:pt x="1392" y="6525"/>
                  </a:lnTo>
                  <a:lnTo>
                    <a:pt x="3419" y="6525"/>
                  </a:lnTo>
                  <a:lnTo>
                    <a:pt x="3419" y="10317"/>
                  </a:lnTo>
                  <a:lnTo>
                    <a:pt x="1392" y="10317"/>
                  </a:lnTo>
                  <a:close/>
                  <a:moveTo>
                    <a:pt x="4071" y="10317"/>
                  </a:moveTo>
                  <a:lnTo>
                    <a:pt x="4071" y="5881"/>
                  </a:lnTo>
                  <a:lnTo>
                    <a:pt x="4071" y="3096"/>
                  </a:lnTo>
                  <a:lnTo>
                    <a:pt x="6096" y="3096"/>
                  </a:lnTo>
                  <a:lnTo>
                    <a:pt x="6096" y="4277"/>
                  </a:lnTo>
                  <a:lnTo>
                    <a:pt x="6096" y="10317"/>
                  </a:lnTo>
                  <a:lnTo>
                    <a:pt x="4071" y="10317"/>
                  </a:lnTo>
                  <a:close/>
                  <a:moveTo>
                    <a:pt x="6739" y="10317"/>
                  </a:moveTo>
                  <a:lnTo>
                    <a:pt x="6739" y="4930"/>
                  </a:lnTo>
                  <a:lnTo>
                    <a:pt x="8765" y="4930"/>
                  </a:lnTo>
                  <a:lnTo>
                    <a:pt x="8765" y="10317"/>
                  </a:lnTo>
                  <a:lnTo>
                    <a:pt x="6739" y="1031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8" name="Slide Number Placeholder 37">
            <a:extLst>
              <a:ext uri="{FF2B5EF4-FFF2-40B4-BE49-F238E27FC236}">
                <a16:creationId xmlns:a16="http://schemas.microsoft.com/office/drawing/2014/main" id="{37A898DC-BA91-4AC7-9A78-A3127FFA683A}"/>
              </a:ext>
            </a:extLst>
          </p:cNvPr>
          <p:cNvSpPr>
            <a:spLocks noGrp="1"/>
          </p:cNvSpPr>
          <p:nvPr>
            <p:ph type="sldNum" sz="quarter" idx="4"/>
          </p:nvPr>
        </p:nvSpPr>
        <p:spPr/>
        <p:txBody>
          <a:bodyPr/>
          <a:lstStyle/>
          <a:p>
            <a:r>
              <a:rPr lang="en-GB"/>
              <a:t>2</a:t>
            </a:r>
            <a:endParaRPr lang="en-GB" dirty="0"/>
          </a:p>
        </p:txBody>
      </p:sp>
    </p:spTree>
    <p:extLst>
      <p:ext uri="{BB962C8B-B14F-4D97-AF65-F5344CB8AC3E}">
        <p14:creationId xmlns:p14="http://schemas.microsoft.com/office/powerpoint/2010/main" val="78226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7F47A385-A2DA-41EA-A1CB-9135C68AD684}"/>
              </a:ext>
            </a:extLst>
          </p:cNvPr>
          <p:cNvGraphicFramePr>
            <a:graphicFrameLocks noGrp="1"/>
          </p:cNvGraphicFramePr>
          <p:nvPr>
            <p:extLst>
              <p:ext uri="{D42A27DB-BD31-4B8C-83A1-F6EECF244321}">
                <p14:modId xmlns:p14="http://schemas.microsoft.com/office/powerpoint/2010/main" val="3003737218"/>
              </p:ext>
            </p:extLst>
          </p:nvPr>
        </p:nvGraphicFramePr>
        <p:xfrm>
          <a:off x="3613212" y="1770169"/>
          <a:ext cx="6791417" cy="3556431"/>
        </p:xfrm>
        <a:graphic>
          <a:graphicData uri="http://schemas.openxmlformats.org/drawingml/2006/table">
            <a:tbl>
              <a:tblPr firstRow="1" bandRow="1">
                <a:tableStyleId>{5C22544A-7EE6-4342-B048-85BDC9FD1C3A}</a:tableStyleId>
              </a:tblPr>
              <a:tblGrid>
                <a:gridCol w="4680838">
                  <a:extLst>
                    <a:ext uri="{9D8B030D-6E8A-4147-A177-3AD203B41FA5}">
                      <a16:colId xmlns:a16="http://schemas.microsoft.com/office/drawing/2014/main" val="2229926143"/>
                    </a:ext>
                  </a:extLst>
                </a:gridCol>
                <a:gridCol w="2110579">
                  <a:extLst>
                    <a:ext uri="{9D8B030D-6E8A-4147-A177-3AD203B41FA5}">
                      <a16:colId xmlns:a16="http://schemas.microsoft.com/office/drawing/2014/main" val="475204240"/>
                    </a:ext>
                  </a:extLst>
                </a:gridCol>
              </a:tblGrid>
              <a:tr h="395159">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R w="9525" cap="flat" cmpd="sng" algn="ctr">
                      <a:noFill/>
                      <a:prstDash val="sysDash"/>
                      <a:round/>
                      <a:headEnd type="none" w="med" len="med"/>
                      <a:tailEnd type="none" w="med" len="med"/>
                    </a:lnR>
                    <a:lnB w="9525" cap="flat" cmpd="sng" algn="ctr">
                      <a:solidFill>
                        <a:schemeClr val="tx1"/>
                      </a:solidFill>
                      <a:prstDash val="sysDash"/>
                      <a:round/>
                      <a:headEnd type="none" w="med" len="med"/>
                      <a:tailEnd type="none" w="med" len="med"/>
                    </a:lnB>
                    <a:noFill/>
                  </a:tcPr>
                </a:tc>
                <a:tc>
                  <a:txBody>
                    <a:bodyPr/>
                    <a:lstStyle/>
                    <a:p>
                      <a:endParaRPr lang="lv-LV" sz="1000" dirty="0"/>
                    </a:p>
                  </a:txBody>
                  <a:tcPr>
                    <a:lnL w="9525" cap="flat" cmpd="sng" algn="ctr">
                      <a:noFill/>
                      <a:prstDash val="sysDash"/>
                      <a:round/>
                      <a:headEnd type="none" w="med" len="med"/>
                      <a:tailEnd type="none" w="med" len="med"/>
                    </a:lnL>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661196356"/>
                  </a:ext>
                </a:extLst>
              </a:tr>
              <a:tr h="395159">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R w="9525" cap="flat" cmpd="sng" algn="ctr">
                      <a:no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L w="9525" cap="flat" cmpd="sng" algn="ctr">
                      <a:noFill/>
                      <a:prstDash val="sysDash"/>
                      <a:round/>
                      <a:headEnd type="none" w="med" len="med"/>
                      <a:tailEnd type="none" w="med" len="med"/>
                    </a:lnL>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448188840"/>
                  </a:ext>
                </a:extLst>
              </a:tr>
              <a:tr h="395159">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R w="9525" cap="flat" cmpd="sng" algn="ctr">
                      <a:no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L w="9525" cap="flat" cmpd="sng" algn="ctr">
                      <a:noFill/>
                      <a:prstDash val="sysDash"/>
                      <a:round/>
                      <a:headEnd type="none" w="med" len="med"/>
                      <a:tailEnd type="none" w="med" len="med"/>
                    </a:lnL>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348762362"/>
                  </a:ext>
                </a:extLst>
              </a:tr>
              <a:tr h="395159">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R w="9525" cap="flat" cmpd="sng" algn="ctr">
                      <a:no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L w="9525" cap="flat" cmpd="sng" algn="ctr">
                      <a:noFill/>
                      <a:prstDash val="sysDash"/>
                      <a:round/>
                      <a:headEnd type="none" w="med" len="med"/>
                      <a:tailEnd type="none" w="med" len="med"/>
                    </a:lnL>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402502963"/>
                  </a:ext>
                </a:extLst>
              </a:tr>
              <a:tr h="395159">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R w="9525" cap="flat" cmpd="sng" algn="ctr">
                      <a:no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L w="9525" cap="flat" cmpd="sng" algn="ctr">
                      <a:noFill/>
                      <a:prstDash val="sysDash"/>
                      <a:round/>
                      <a:headEnd type="none" w="med" len="med"/>
                      <a:tailEnd type="none" w="med" len="med"/>
                    </a:lnL>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189929808"/>
                  </a:ext>
                </a:extLst>
              </a:tr>
              <a:tr h="395159">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R w="9525" cap="flat" cmpd="sng" algn="ctr">
                      <a:no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L w="9525" cap="flat" cmpd="sng" algn="ctr">
                      <a:noFill/>
                      <a:prstDash val="sysDash"/>
                      <a:round/>
                      <a:headEnd type="none" w="med" len="med"/>
                      <a:tailEnd type="none" w="med" len="med"/>
                    </a:lnL>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455142479"/>
                  </a:ext>
                </a:extLst>
              </a:tr>
              <a:tr h="395159">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R w="9525" cap="flat" cmpd="sng" algn="ctr">
                      <a:no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L w="9525" cap="flat" cmpd="sng" algn="ctr">
                      <a:noFill/>
                      <a:prstDash val="sysDash"/>
                      <a:round/>
                      <a:headEnd type="none" w="med" len="med"/>
                      <a:tailEnd type="none" w="med" len="med"/>
                    </a:lnL>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347827639"/>
                  </a:ext>
                </a:extLst>
              </a:tr>
              <a:tr h="395159">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R w="9525" cap="flat" cmpd="sng" algn="ctr">
                      <a:no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L w="9525" cap="flat" cmpd="sng" algn="ctr">
                      <a:noFill/>
                      <a:prstDash val="sysDash"/>
                      <a:round/>
                      <a:headEnd type="none" w="med" len="med"/>
                      <a:tailEnd type="none" w="med" len="med"/>
                    </a:lnL>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948986763"/>
                  </a:ext>
                </a:extLst>
              </a:tr>
              <a:tr h="395159">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R w="9525" cap="flat" cmpd="sng" algn="ctr">
                      <a:no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L w="9525" cap="flat" cmpd="sng" algn="ctr">
                      <a:noFill/>
                      <a:prstDash val="sysDash"/>
                      <a:round/>
                      <a:headEnd type="none" w="med" len="med"/>
                      <a:tailEnd type="none" w="med" len="med"/>
                    </a:lnL>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99833195"/>
                  </a:ext>
                </a:extLst>
              </a:tr>
            </a:tbl>
          </a:graphicData>
        </a:graphic>
      </p:graphicFrame>
      <p:sp>
        <p:nvSpPr>
          <p:cNvPr id="5" name="Title 4"/>
          <p:cNvSpPr>
            <a:spLocks noGrp="1"/>
          </p:cNvSpPr>
          <p:nvPr>
            <p:ph type="title"/>
          </p:nvPr>
        </p:nvSpPr>
        <p:spPr/>
        <p:txBody>
          <a:bodyPr/>
          <a:lstStyle/>
          <a:p>
            <a:r>
              <a:rPr lang="en-GB" dirty="0"/>
              <a:t>General contractors, performers of feasibility studies, building administrators (building managers), construction supervisors and distributors of construction materials and equipment are represented approximately equally</a:t>
            </a:r>
          </a:p>
        </p:txBody>
      </p:sp>
      <p:sp>
        <p:nvSpPr>
          <p:cNvPr id="6" name="Content Placeholder 5"/>
          <p:cNvSpPr>
            <a:spLocks noGrp="1"/>
          </p:cNvSpPr>
          <p:nvPr>
            <p:ph sz="quarter" idx="16"/>
          </p:nvPr>
        </p:nvSpPr>
        <p:spPr>
          <a:xfrm>
            <a:off x="359999" y="1770169"/>
            <a:ext cx="3071812" cy="1248241"/>
          </a:xfrm>
        </p:spPr>
        <p:txBody>
          <a:bodyPr/>
          <a:lstStyle/>
          <a:p>
            <a:r>
              <a:rPr lang="en-GB" sz="1200" dirty="0"/>
              <a:t>Please indicate the role of your organization in the construction process (for instance: contractor, client, provider of support services, supervisory participant, etc.): </a:t>
            </a:r>
          </a:p>
        </p:txBody>
      </p:sp>
      <p:graphicFrame>
        <p:nvGraphicFramePr>
          <p:cNvPr id="8" name="Content Placeholder 4"/>
          <p:cNvGraphicFramePr>
            <a:graphicFrameLocks noGrp="1"/>
          </p:cNvGraphicFramePr>
          <p:nvPr>
            <p:ph sz="quarter" idx="14"/>
            <p:extLst>
              <p:ext uri="{D42A27DB-BD31-4B8C-83A1-F6EECF244321}">
                <p14:modId xmlns:p14="http://schemas.microsoft.com/office/powerpoint/2010/main" val="2440881362"/>
              </p:ext>
            </p:extLst>
          </p:nvPr>
        </p:nvGraphicFramePr>
        <p:xfrm>
          <a:off x="3689411" y="1653144"/>
          <a:ext cx="8685574" cy="3778843"/>
        </p:xfrm>
        <a:graphic>
          <a:graphicData uri="http://schemas.openxmlformats.org/drawingml/2006/chart">
            <c:chart xmlns:c="http://schemas.openxmlformats.org/drawingml/2006/chart" xmlns:r="http://schemas.openxmlformats.org/officeDocument/2006/relationships" r:id="rId2"/>
          </a:graphicData>
        </a:graphic>
      </p:graphicFrame>
      <p:sp>
        <p:nvSpPr>
          <p:cNvPr id="10" name="Content Placeholder 5">
            <a:extLst>
              <a:ext uri="{FF2B5EF4-FFF2-40B4-BE49-F238E27FC236}">
                <a16:creationId xmlns:a16="http://schemas.microsoft.com/office/drawing/2014/main" id="{18AEF180-9BBD-480A-BC30-104456B25549}"/>
              </a:ext>
            </a:extLst>
          </p:cNvPr>
          <p:cNvSpPr txBox="1">
            <a:spLocks/>
          </p:cNvSpPr>
          <p:nvPr/>
        </p:nvSpPr>
        <p:spPr>
          <a:xfrm>
            <a:off x="3613212" y="5697208"/>
            <a:ext cx="2190068" cy="198438"/>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Base: all companies, n=304</a:t>
            </a:r>
          </a:p>
        </p:txBody>
      </p:sp>
      <p:grpSp>
        <p:nvGrpSpPr>
          <p:cNvPr id="4" name="Group 3">
            <a:extLst>
              <a:ext uri="{FF2B5EF4-FFF2-40B4-BE49-F238E27FC236}">
                <a16:creationId xmlns:a16="http://schemas.microsoft.com/office/drawing/2014/main" id="{EC6CA0FB-3F87-4B04-96D7-F734D62BE0F4}"/>
              </a:ext>
            </a:extLst>
          </p:cNvPr>
          <p:cNvGrpSpPr/>
          <p:nvPr/>
        </p:nvGrpSpPr>
        <p:grpSpPr>
          <a:xfrm>
            <a:off x="7978134" y="1244866"/>
            <a:ext cx="3153286" cy="497012"/>
            <a:chOff x="7978134" y="1244866"/>
            <a:chExt cx="3153286" cy="497012"/>
          </a:xfrm>
        </p:grpSpPr>
        <p:sp>
          <p:nvSpPr>
            <p:cNvPr id="11" name="TextBox 10">
              <a:extLst>
                <a:ext uri="{FF2B5EF4-FFF2-40B4-BE49-F238E27FC236}">
                  <a16:creationId xmlns:a16="http://schemas.microsoft.com/office/drawing/2014/main" id="{9540676B-4AE0-41E2-8851-04989D7CD5CE}"/>
                </a:ext>
              </a:extLst>
            </p:cNvPr>
            <p:cNvSpPr txBox="1"/>
            <p:nvPr/>
          </p:nvSpPr>
          <p:spPr>
            <a:xfrm>
              <a:off x="8555296" y="1249435"/>
              <a:ext cx="2576124" cy="492443"/>
            </a:xfrm>
            <a:prstGeom prst="rect">
              <a:avLst/>
            </a:prstGeom>
            <a:noFill/>
          </p:spPr>
          <p:txBody>
            <a:bodyPr wrap="square" lIns="0" tIns="0" rIns="0" bIns="0" rtlCol="0">
              <a:spAutoFit/>
            </a:bodyPr>
            <a:lstStyle/>
            <a:p>
              <a:r>
                <a:rPr lang="en-GB" sz="1600" b="1" dirty="0">
                  <a:solidFill>
                    <a:schemeClr val="accent1"/>
                  </a:solidFill>
                </a:rPr>
                <a:t>Role of the represented organization</a:t>
              </a:r>
            </a:p>
          </p:txBody>
        </p:sp>
        <p:sp>
          <p:nvSpPr>
            <p:cNvPr id="13" name="Freeform 44">
              <a:extLst>
                <a:ext uri="{FF2B5EF4-FFF2-40B4-BE49-F238E27FC236}">
                  <a16:creationId xmlns:a16="http://schemas.microsoft.com/office/drawing/2014/main" id="{B8CD6C15-3514-41FD-A1C9-8F5F4462AEC5}"/>
                </a:ext>
              </a:extLst>
            </p:cNvPr>
            <p:cNvSpPr>
              <a:spLocks noEditPoints="1"/>
            </p:cNvSpPr>
            <p:nvPr/>
          </p:nvSpPr>
          <p:spPr bwMode="auto">
            <a:xfrm>
              <a:off x="7978134" y="1244866"/>
              <a:ext cx="495698" cy="497012"/>
            </a:xfrm>
            <a:custGeom>
              <a:avLst/>
              <a:gdLst>
                <a:gd name="T0" fmla="*/ 1679 w 2266"/>
                <a:gd name="T1" fmla="*/ 1008 h 2273"/>
                <a:gd name="T2" fmla="*/ 1647 w 2266"/>
                <a:gd name="T3" fmla="*/ 1153 h 2273"/>
                <a:gd name="T4" fmla="*/ 1498 w 2266"/>
                <a:gd name="T5" fmla="*/ 1153 h 2273"/>
                <a:gd name="T6" fmla="*/ 1465 w 2266"/>
                <a:gd name="T7" fmla="*/ 1008 h 2273"/>
                <a:gd name="T8" fmla="*/ 552 w 2266"/>
                <a:gd name="T9" fmla="*/ 471 h 2273"/>
                <a:gd name="T10" fmla="*/ 471 w 2266"/>
                <a:gd name="T11" fmla="*/ 552 h 2273"/>
                <a:gd name="T12" fmla="*/ 552 w 2266"/>
                <a:gd name="T13" fmla="*/ 633 h 2273"/>
                <a:gd name="T14" fmla="*/ 633 w 2266"/>
                <a:gd name="T15" fmla="*/ 552 h 2273"/>
                <a:gd name="T16" fmla="*/ 552 w 2266"/>
                <a:gd name="T17" fmla="*/ 471 h 2273"/>
                <a:gd name="T18" fmla="*/ 1105 w 2266"/>
                <a:gd name="T19" fmla="*/ 552 h 2273"/>
                <a:gd name="T20" fmla="*/ 998 w 2266"/>
                <a:gd name="T21" fmla="*/ 879 h 2273"/>
                <a:gd name="T22" fmla="*/ 727 w 2266"/>
                <a:gd name="T23" fmla="*/ 1076 h 2273"/>
                <a:gd name="T24" fmla="*/ 404 w 2266"/>
                <a:gd name="T25" fmla="*/ 1084 h 2273"/>
                <a:gd name="T26" fmla="*/ 442 w 2266"/>
                <a:gd name="T27" fmla="*/ 1410 h 2273"/>
                <a:gd name="T28" fmla="*/ 644 w 2266"/>
                <a:gd name="T29" fmla="*/ 1719 h 2273"/>
                <a:gd name="T30" fmla="*/ 881 w 2266"/>
                <a:gd name="T31" fmla="*/ 1880 h 2273"/>
                <a:gd name="T32" fmla="*/ 1521 w 2266"/>
                <a:gd name="T33" fmla="*/ 1964 h 2273"/>
                <a:gd name="T34" fmla="*/ 1923 w 2266"/>
                <a:gd name="T35" fmla="*/ 1335 h 2273"/>
                <a:gd name="T36" fmla="*/ 2098 w 2266"/>
                <a:gd name="T37" fmla="*/ 1274 h 2273"/>
                <a:gd name="T38" fmla="*/ 1773 w 2266"/>
                <a:gd name="T39" fmla="*/ 707 h 2273"/>
                <a:gd name="T40" fmla="*/ 1478 w 2266"/>
                <a:gd name="T41" fmla="*/ 467 h 2273"/>
                <a:gd name="T42" fmla="*/ 480 w 2266"/>
                <a:gd name="T43" fmla="*/ 233 h 2273"/>
                <a:gd name="T44" fmla="*/ 868 w 2266"/>
                <a:gd name="T45" fmla="*/ 462 h 2273"/>
                <a:gd name="T46" fmla="*/ 868 w 2266"/>
                <a:gd name="T47" fmla="*/ 644 h 2273"/>
                <a:gd name="T48" fmla="*/ 480 w 2266"/>
                <a:gd name="T49" fmla="*/ 872 h 2273"/>
                <a:gd name="T50" fmla="*/ 354 w 2266"/>
                <a:gd name="T51" fmla="*/ 579 h 2273"/>
                <a:gd name="T52" fmla="*/ 307 w 2266"/>
                <a:gd name="T53" fmla="*/ 335 h 2273"/>
                <a:gd name="T54" fmla="*/ 502 w 2266"/>
                <a:gd name="T55" fmla="*/ 125 h 2273"/>
                <a:gd name="T56" fmla="*/ 248 w 2266"/>
                <a:gd name="T57" fmla="*/ 248 h 2273"/>
                <a:gd name="T58" fmla="*/ 125 w 2266"/>
                <a:gd name="T59" fmla="*/ 502 h 2273"/>
                <a:gd name="T60" fmla="*/ 189 w 2266"/>
                <a:gd name="T61" fmla="*/ 783 h 2273"/>
                <a:gd name="T62" fmla="*/ 407 w 2266"/>
                <a:gd name="T63" fmla="*/ 958 h 2273"/>
                <a:gd name="T64" fmla="*/ 697 w 2266"/>
                <a:gd name="T65" fmla="*/ 958 h 2273"/>
                <a:gd name="T66" fmla="*/ 915 w 2266"/>
                <a:gd name="T67" fmla="*/ 783 h 2273"/>
                <a:gd name="T68" fmla="*/ 979 w 2266"/>
                <a:gd name="T69" fmla="*/ 502 h 2273"/>
                <a:gd name="T70" fmla="*/ 856 w 2266"/>
                <a:gd name="T71" fmla="*/ 248 h 2273"/>
                <a:gd name="T72" fmla="*/ 603 w 2266"/>
                <a:gd name="T73" fmla="*/ 125 h 2273"/>
                <a:gd name="T74" fmla="*/ 766 w 2266"/>
                <a:gd name="T75" fmla="*/ 43 h 2273"/>
                <a:gd name="T76" fmla="*/ 1009 w 2266"/>
                <a:gd name="T77" fmla="*/ 242 h 2273"/>
                <a:gd name="T78" fmla="*/ 1373 w 2266"/>
                <a:gd name="T79" fmla="*/ 303 h 2273"/>
                <a:gd name="T80" fmla="*/ 1738 w 2266"/>
                <a:gd name="T81" fmla="*/ 490 h 2273"/>
                <a:gd name="T82" fmla="*/ 1981 w 2266"/>
                <a:gd name="T83" fmla="*/ 831 h 2273"/>
                <a:gd name="T84" fmla="*/ 2255 w 2266"/>
                <a:gd name="T85" fmla="*/ 1371 h 2273"/>
                <a:gd name="T86" fmla="*/ 2042 w 2266"/>
                <a:gd name="T87" fmla="*/ 2003 h 2273"/>
                <a:gd name="T88" fmla="*/ 1640 w 2266"/>
                <a:gd name="T89" fmla="*/ 2212 h 2273"/>
                <a:gd name="T90" fmla="*/ 830 w 2266"/>
                <a:gd name="T91" fmla="*/ 2273 h 2273"/>
                <a:gd name="T92" fmla="*/ 769 w 2266"/>
                <a:gd name="T93" fmla="*/ 1953 h 2273"/>
                <a:gd name="T94" fmla="*/ 450 w 2266"/>
                <a:gd name="T95" fmla="*/ 1685 h 2273"/>
                <a:gd name="T96" fmla="*/ 289 w 2266"/>
                <a:gd name="T97" fmla="*/ 1304 h 2273"/>
                <a:gd name="T98" fmla="*/ 200 w 2266"/>
                <a:gd name="T99" fmla="*/ 977 h 2273"/>
                <a:gd name="T100" fmla="*/ 25 w 2266"/>
                <a:gd name="T101" fmla="*/ 716 h 2273"/>
                <a:gd name="T102" fmla="*/ 28 w 2266"/>
                <a:gd name="T103" fmla="*/ 378 h 2273"/>
                <a:gd name="T104" fmla="*/ 226 w 2266"/>
                <a:gd name="T105" fmla="*/ 107 h 2273"/>
                <a:gd name="T106" fmla="*/ 552 w 2266"/>
                <a:gd name="T107" fmla="*/ 0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6" h="2273">
                  <a:moveTo>
                    <a:pt x="1573" y="942"/>
                  </a:moveTo>
                  <a:lnTo>
                    <a:pt x="1600" y="945"/>
                  </a:lnTo>
                  <a:lnTo>
                    <a:pt x="1625" y="954"/>
                  </a:lnTo>
                  <a:lnTo>
                    <a:pt x="1647" y="968"/>
                  </a:lnTo>
                  <a:lnTo>
                    <a:pt x="1665" y="986"/>
                  </a:lnTo>
                  <a:lnTo>
                    <a:pt x="1679" y="1008"/>
                  </a:lnTo>
                  <a:lnTo>
                    <a:pt x="1688" y="1033"/>
                  </a:lnTo>
                  <a:lnTo>
                    <a:pt x="1692" y="1061"/>
                  </a:lnTo>
                  <a:lnTo>
                    <a:pt x="1688" y="1088"/>
                  </a:lnTo>
                  <a:lnTo>
                    <a:pt x="1679" y="1113"/>
                  </a:lnTo>
                  <a:lnTo>
                    <a:pt x="1665" y="1135"/>
                  </a:lnTo>
                  <a:lnTo>
                    <a:pt x="1647" y="1153"/>
                  </a:lnTo>
                  <a:lnTo>
                    <a:pt x="1625" y="1167"/>
                  </a:lnTo>
                  <a:lnTo>
                    <a:pt x="1600" y="1176"/>
                  </a:lnTo>
                  <a:lnTo>
                    <a:pt x="1573" y="1180"/>
                  </a:lnTo>
                  <a:lnTo>
                    <a:pt x="1545" y="1176"/>
                  </a:lnTo>
                  <a:lnTo>
                    <a:pt x="1520" y="1167"/>
                  </a:lnTo>
                  <a:lnTo>
                    <a:pt x="1498" y="1153"/>
                  </a:lnTo>
                  <a:lnTo>
                    <a:pt x="1480" y="1135"/>
                  </a:lnTo>
                  <a:lnTo>
                    <a:pt x="1465" y="1113"/>
                  </a:lnTo>
                  <a:lnTo>
                    <a:pt x="1457" y="1088"/>
                  </a:lnTo>
                  <a:lnTo>
                    <a:pt x="1454" y="1061"/>
                  </a:lnTo>
                  <a:lnTo>
                    <a:pt x="1457" y="1033"/>
                  </a:lnTo>
                  <a:lnTo>
                    <a:pt x="1465" y="1008"/>
                  </a:lnTo>
                  <a:lnTo>
                    <a:pt x="1480" y="986"/>
                  </a:lnTo>
                  <a:lnTo>
                    <a:pt x="1498" y="968"/>
                  </a:lnTo>
                  <a:lnTo>
                    <a:pt x="1520" y="954"/>
                  </a:lnTo>
                  <a:lnTo>
                    <a:pt x="1545" y="945"/>
                  </a:lnTo>
                  <a:lnTo>
                    <a:pt x="1573" y="942"/>
                  </a:lnTo>
                  <a:close/>
                  <a:moveTo>
                    <a:pt x="552" y="471"/>
                  </a:moveTo>
                  <a:lnTo>
                    <a:pt x="531" y="475"/>
                  </a:lnTo>
                  <a:lnTo>
                    <a:pt x="511" y="483"/>
                  </a:lnTo>
                  <a:lnTo>
                    <a:pt x="495" y="496"/>
                  </a:lnTo>
                  <a:lnTo>
                    <a:pt x="483" y="511"/>
                  </a:lnTo>
                  <a:lnTo>
                    <a:pt x="474" y="531"/>
                  </a:lnTo>
                  <a:lnTo>
                    <a:pt x="471" y="552"/>
                  </a:lnTo>
                  <a:lnTo>
                    <a:pt x="474" y="573"/>
                  </a:lnTo>
                  <a:lnTo>
                    <a:pt x="483" y="593"/>
                  </a:lnTo>
                  <a:lnTo>
                    <a:pt x="495" y="609"/>
                  </a:lnTo>
                  <a:lnTo>
                    <a:pt x="511" y="622"/>
                  </a:lnTo>
                  <a:lnTo>
                    <a:pt x="531" y="630"/>
                  </a:lnTo>
                  <a:lnTo>
                    <a:pt x="552" y="633"/>
                  </a:lnTo>
                  <a:lnTo>
                    <a:pt x="573" y="630"/>
                  </a:lnTo>
                  <a:lnTo>
                    <a:pt x="593" y="622"/>
                  </a:lnTo>
                  <a:lnTo>
                    <a:pt x="609" y="609"/>
                  </a:lnTo>
                  <a:lnTo>
                    <a:pt x="622" y="593"/>
                  </a:lnTo>
                  <a:lnTo>
                    <a:pt x="630" y="573"/>
                  </a:lnTo>
                  <a:lnTo>
                    <a:pt x="633" y="552"/>
                  </a:lnTo>
                  <a:lnTo>
                    <a:pt x="630" y="531"/>
                  </a:lnTo>
                  <a:lnTo>
                    <a:pt x="622" y="511"/>
                  </a:lnTo>
                  <a:lnTo>
                    <a:pt x="609" y="496"/>
                  </a:lnTo>
                  <a:lnTo>
                    <a:pt x="593" y="483"/>
                  </a:lnTo>
                  <a:lnTo>
                    <a:pt x="573" y="475"/>
                  </a:lnTo>
                  <a:lnTo>
                    <a:pt x="552" y="471"/>
                  </a:lnTo>
                  <a:close/>
                  <a:moveTo>
                    <a:pt x="1161" y="400"/>
                  </a:moveTo>
                  <a:lnTo>
                    <a:pt x="1122" y="401"/>
                  </a:lnTo>
                  <a:lnTo>
                    <a:pt x="1084" y="404"/>
                  </a:lnTo>
                  <a:lnTo>
                    <a:pt x="1095" y="452"/>
                  </a:lnTo>
                  <a:lnTo>
                    <a:pt x="1102" y="502"/>
                  </a:lnTo>
                  <a:lnTo>
                    <a:pt x="1105" y="552"/>
                  </a:lnTo>
                  <a:lnTo>
                    <a:pt x="1101" y="612"/>
                  </a:lnTo>
                  <a:lnTo>
                    <a:pt x="1092" y="670"/>
                  </a:lnTo>
                  <a:lnTo>
                    <a:pt x="1076" y="727"/>
                  </a:lnTo>
                  <a:lnTo>
                    <a:pt x="1055" y="781"/>
                  </a:lnTo>
                  <a:lnTo>
                    <a:pt x="1029" y="831"/>
                  </a:lnTo>
                  <a:lnTo>
                    <a:pt x="998" y="879"/>
                  </a:lnTo>
                  <a:lnTo>
                    <a:pt x="963" y="923"/>
                  </a:lnTo>
                  <a:lnTo>
                    <a:pt x="923" y="963"/>
                  </a:lnTo>
                  <a:lnTo>
                    <a:pt x="878" y="999"/>
                  </a:lnTo>
                  <a:lnTo>
                    <a:pt x="831" y="1029"/>
                  </a:lnTo>
                  <a:lnTo>
                    <a:pt x="780" y="1055"/>
                  </a:lnTo>
                  <a:lnTo>
                    <a:pt x="727" y="1076"/>
                  </a:lnTo>
                  <a:lnTo>
                    <a:pt x="671" y="1092"/>
                  </a:lnTo>
                  <a:lnTo>
                    <a:pt x="612" y="1102"/>
                  </a:lnTo>
                  <a:lnTo>
                    <a:pt x="552" y="1105"/>
                  </a:lnTo>
                  <a:lnTo>
                    <a:pt x="502" y="1103"/>
                  </a:lnTo>
                  <a:lnTo>
                    <a:pt x="452" y="1095"/>
                  </a:lnTo>
                  <a:lnTo>
                    <a:pt x="404" y="1084"/>
                  </a:lnTo>
                  <a:lnTo>
                    <a:pt x="401" y="1123"/>
                  </a:lnTo>
                  <a:lnTo>
                    <a:pt x="400" y="1162"/>
                  </a:lnTo>
                  <a:lnTo>
                    <a:pt x="402" y="1226"/>
                  </a:lnTo>
                  <a:lnTo>
                    <a:pt x="410" y="1289"/>
                  </a:lnTo>
                  <a:lnTo>
                    <a:pt x="423" y="1350"/>
                  </a:lnTo>
                  <a:lnTo>
                    <a:pt x="442" y="1410"/>
                  </a:lnTo>
                  <a:lnTo>
                    <a:pt x="464" y="1468"/>
                  </a:lnTo>
                  <a:lnTo>
                    <a:pt x="491" y="1524"/>
                  </a:lnTo>
                  <a:lnTo>
                    <a:pt x="524" y="1577"/>
                  </a:lnTo>
                  <a:lnTo>
                    <a:pt x="560" y="1628"/>
                  </a:lnTo>
                  <a:lnTo>
                    <a:pt x="600" y="1675"/>
                  </a:lnTo>
                  <a:lnTo>
                    <a:pt x="644" y="1719"/>
                  </a:lnTo>
                  <a:lnTo>
                    <a:pt x="691" y="1760"/>
                  </a:lnTo>
                  <a:lnTo>
                    <a:pt x="743" y="1797"/>
                  </a:lnTo>
                  <a:lnTo>
                    <a:pt x="797" y="1830"/>
                  </a:lnTo>
                  <a:lnTo>
                    <a:pt x="854" y="1858"/>
                  </a:lnTo>
                  <a:lnTo>
                    <a:pt x="870" y="1868"/>
                  </a:lnTo>
                  <a:lnTo>
                    <a:pt x="881" y="1880"/>
                  </a:lnTo>
                  <a:lnTo>
                    <a:pt x="888" y="1896"/>
                  </a:lnTo>
                  <a:lnTo>
                    <a:pt x="891" y="1914"/>
                  </a:lnTo>
                  <a:lnTo>
                    <a:pt x="891" y="2151"/>
                  </a:lnTo>
                  <a:lnTo>
                    <a:pt x="1519" y="2151"/>
                  </a:lnTo>
                  <a:lnTo>
                    <a:pt x="1519" y="1984"/>
                  </a:lnTo>
                  <a:lnTo>
                    <a:pt x="1521" y="1964"/>
                  </a:lnTo>
                  <a:lnTo>
                    <a:pt x="1531" y="1948"/>
                  </a:lnTo>
                  <a:lnTo>
                    <a:pt x="1543" y="1935"/>
                  </a:lnTo>
                  <a:lnTo>
                    <a:pt x="1560" y="1927"/>
                  </a:lnTo>
                  <a:lnTo>
                    <a:pt x="1579" y="1923"/>
                  </a:lnTo>
                  <a:lnTo>
                    <a:pt x="1923" y="1923"/>
                  </a:lnTo>
                  <a:lnTo>
                    <a:pt x="1923" y="1335"/>
                  </a:lnTo>
                  <a:lnTo>
                    <a:pt x="1926" y="1315"/>
                  </a:lnTo>
                  <a:lnTo>
                    <a:pt x="1935" y="1298"/>
                  </a:lnTo>
                  <a:lnTo>
                    <a:pt x="1948" y="1286"/>
                  </a:lnTo>
                  <a:lnTo>
                    <a:pt x="1965" y="1277"/>
                  </a:lnTo>
                  <a:lnTo>
                    <a:pt x="1984" y="1274"/>
                  </a:lnTo>
                  <a:lnTo>
                    <a:pt x="2098" y="1274"/>
                  </a:lnTo>
                  <a:lnTo>
                    <a:pt x="1873" y="888"/>
                  </a:lnTo>
                  <a:lnTo>
                    <a:pt x="1871" y="884"/>
                  </a:lnTo>
                  <a:lnTo>
                    <a:pt x="1868" y="880"/>
                  </a:lnTo>
                  <a:lnTo>
                    <a:pt x="1841" y="820"/>
                  </a:lnTo>
                  <a:lnTo>
                    <a:pt x="1809" y="762"/>
                  </a:lnTo>
                  <a:lnTo>
                    <a:pt x="1773" y="707"/>
                  </a:lnTo>
                  <a:lnTo>
                    <a:pt x="1733" y="658"/>
                  </a:lnTo>
                  <a:lnTo>
                    <a:pt x="1688" y="610"/>
                  </a:lnTo>
                  <a:lnTo>
                    <a:pt x="1640" y="568"/>
                  </a:lnTo>
                  <a:lnTo>
                    <a:pt x="1590" y="530"/>
                  </a:lnTo>
                  <a:lnTo>
                    <a:pt x="1535" y="497"/>
                  </a:lnTo>
                  <a:lnTo>
                    <a:pt x="1478" y="467"/>
                  </a:lnTo>
                  <a:lnTo>
                    <a:pt x="1418" y="444"/>
                  </a:lnTo>
                  <a:lnTo>
                    <a:pt x="1357" y="424"/>
                  </a:lnTo>
                  <a:lnTo>
                    <a:pt x="1293" y="410"/>
                  </a:lnTo>
                  <a:lnTo>
                    <a:pt x="1228" y="402"/>
                  </a:lnTo>
                  <a:lnTo>
                    <a:pt x="1161" y="400"/>
                  </a:lnTo>
                  <a:close/>
                  <a:moveTo>
                    <a:pt x="480" y="233"/>
                  </a:moveTo>
                  <a:lnTo>
                    <a:pt x="625" y="233"/>
                  </a:lnTo>
                  <a:lnTo>
                    <a:pt x="625" y="365"/>
                  </a:lnTo>
                  <a:lnTo>
                    <a:pt x="654" y="380"/>
                  </a:lnTo>
                  <a:lnTo>
                    <a:pt x="681" y="399"/>
                  </a:lnTo>
                  <a:lnTo>
                    <a:pt x="797" y="335"/>
                  </a:lnTo>
                  <a:lnTo>
                    <a:pt x="868" y="462"/>
                  </a:lnTo>
                  <a:lnTo>
                    <a:pt x="750" y="526"/>
                  </a:lnTo>
                  <a:lnTo>
                    <a:pt x="752" y="539"/>
                  </a:lnTo>
                  <a:lnTo>
                    <a:pt x="753" y="552"/>
                  </a:lnTo>
                  <a:lnTo>
                    <a:pt x="752" y="566"/>
                  </a:lnTo>
                  <a:lnTo>
                    <a:pt x="750" y="579"/>
                  </a:lnTo>
                  <a:lnTo>
                    <a:pt x="868" y="644"/>
                  </a:lnTo>
                  <a:lnTo>
                    <a:pt x="797" y="770"/>
                  </a:lnTo>
                  <a:lnTo>
                    <a:pt x="681" y="706"/>
                  </a:lnTo>
                  <a:lnTo>
                    <a:pt x="654" y="725"/>
                  </a:lnTo>
                  <a:lnTo>
                    <a:pt x="625" y="740"/>
                  </a:lnTo>
                  <a:lnTo>
                    <a:pt x="625" y="872"/>
                  </a:lnTo>
                  <a:lnTo>
                    <a:pt x="480" y="872"/>
                  </a:lnTo>
                  <a:lnTo>
                    <a:pt x="480" y="740"/>
                  </a:lnTo>
                  <a:lnTo>
                    <a:pt x="450" y="725"/>
                  </a:lnTo>
                  <a:lnTo>
                    <a:pt x="424" y="706"/>
                  </a:lnTo>
                  <a:lnTo>
                    <a:pt x="307" y="770"/>
                  </a:lnTo>
                  <a:lnTo>
                    <a:pt x="238" y="644"/>
                  </a:lnTo>
                  <a:lnTo>
                    <a:pt x="354" y="579"/>
                  </a:lnTo>
                  <a:lnTo>
                    <a:pt x="352" y="566"/>
                  </a:lnTo>
                  <a:lnTo>
                    <a:pt x="351" y="552"/>
                  </a:lnTo>
                  <a:lnTo>
                    <a:pt x="352" y="539"/>
                  </a:lnTo>
                  <a:lnTo>
                    <a:pt x="354" y="526"/>
                  </a:lnTo>
                  <a:lnTo>
                    <a:pt x="238" y="462"/>
                  </a:lnTo>
                  <a:lnTo>
                    <a:pt x="307" y="335"/>
                  </a:lnTo>
                  <a:lnTo>
                    <a:pt x="424" y="399"/>
                  </a:lnTo>
                  <a:lnTo>
                    <a:pt x="450" y="380"/>
                  </a:lnTo>
                  <a:lnTo>
                    <a:pt x="480" y="365"/>
                  </a:lnTo>
                  <a:lnTo>
                    <a:pt x="480" y="233"/>
                  </a:lnTo>
                  <a:close/>
                  <a:moveTo>
                    <a:pt x="552" y="122"/>
                  </a:moveTo>
                  <a:lnTo>
                    <a:pt x="502" y="125"/>
                  </a:lnTo>
                  <a:lnTo>
                    <a:pt x="453" y="134"/>
                  </a:lnTo>
                  <a:lnTo>
                    <a:pt x="407" y="147"/>
                  </a:lnTo>
                  <a:lnTo>
                    <a:pt x="363" y="166"/>
                  </a:lnTo>
                  <a:lnTo>
                    <a:pt x="322" y="189"/>
                  </a:lnTo>
                  <a:lnTo>
                    <a:pt x="283" y="217"/>
                  </a:lnTo>
                  <a:lnTo>
                    <a:pt x="248" y="248"/>
                  </a:lnTo>
                  <a:lnTo>
                    <a:pt x="217" y="283"/>
                  </a:lnTo>
                  <a:lnTo>
                    <a:pt x="189" y="322"/>
                  </a:lnTo>
                  <a:lnTo>
                    <a:pt x="166" y="363"/>
                  </a:lnTo>
                  <a:lnTo>
                    <a:pt x="147" y="407"/>
                  </a:lnTo>
                  <a:lnTo>
                    <a:pt x="133" y="454"/>
                  </a:lnTo>
                  <a:lnTo>
                    <a:pt x="125" y="502"/>
                  </a:lnTo>
                  <a:lnTo>
                    <a:pt x="122" y="552"/>
                  </a:lnTo>
                  <a:lnTo>
                    <a:pt x="125" y="603"/>
                  </a:lnTo>
                  <a:lnTo>
                    <a:pt x="133" y="651"/>
                  </a:lnTo>
                  <a:lnTo>
                    <a:pt x="147" y="698"/>
                  </a:lnTo>
                  <a:lnTo>
                    <a:pt x="166" y="742"/>
                  </a:lnTo>
                  <a:lnTo>
                    <a:pt x="189" y="783"/>
                  </a:lnTo>
                  <a:lnTo>
                    <a:pt x="217" y="822"/>
                  </a:lnTo>
                  <a:lnTo>
                    <a:pt x="248" y="857"/>
                  </a:lnTo>
                  <a:lnTo>
                    <a:pt x="283" y="888"/>
                  </a:lnTo>
                  <a:lnTo>
                    <a:pt x="322" y="915"/>
                  </a:lnTo>
                  <a:lnTo>
                    <a:pt x="363" y="939"/>
                  </a:lnTo>
                  <a:lnTo>
                    <a:pt x="407" y="958"/>
                  </a:lnTo>
                  <a:lnTo>
                    <a:pt x="453" y="971"/>
                  </a:lnTo>
                  <a:lnTo>
                    <a:pt x="502" y="980"/>
                  </a:lnTo>
                  <a:lnTo>
                    <a:pt x="552" y="983"/>
                  </a:lnTo>
                  <a:lnTo>
                    <a:pt x="603" y="980"/>
                  </a:lnTo>
                  <a:lnTo>
                    <a:pt x="651" y="971"/>
                  </a:lnTo>
                  <a:lnTo>
                    <a:pt x="697" y="958"/>
                  </a:lnTo>
                  <a:lnTo>
                    <a:pt x="742" y="939"/>
                  </a:lnTo>
                  <a:lnTo>
                    <a:pt x="783" y="915"/>
                  </a:lnTo>
                  <a:lnTo>
                    <a:pt x="822" y="888"/>
                  </a:lnTo>
                  <a:lnTo>
                    <a:pt x="856" y="857"/>
                  </a:lnTo>
                  <a:lnTo>
                    <a:pt x="888" y="822"/>
                  </a:lnTo>
                  <a:lnTo>
                    <a:pt x="915" y="783"/>
                  </a:lnTo>
                  <a:lnTo>
                    <a:pt x="938" y="742"/>
                  </a:lnTo>
                  <a:lnTo>
                    <a:pt x="957" y="698"/>
                  </a:lnTo>
                  <a:lnTo>
                    <a:pt x="971" y="651"/>
                  </a:lnTo>
                  <a:lnTo>
                    <a:pt x="979" y="603"/>
                  </a:lnTo>
                  <a:lnTo>
                    <a:pt x="982" y="552"/>
                  </a:lnTo>
                  <a:lnTo>
                    <a:pt x="979" y="502"/>
                  </a:lnTo>
                  <a:lnTo>
                    <a:pt x="971" y="454"/>
                  </a:lnTo>
                  <a:lnTo>
                    <a:pt x="957" y="407"/>
                  </a:lnTo>
                  <a:lnTo>
                    <a:pt x="938" y="363"/>
                  </a:lnTo>
                  <a:lnTo>
                    <a:pt x="915" y="322"/>
                  </a:lnTo>
                  <a:lnTo>
                    <a:pt x="888" y="283"/>
                  </a:lnTo>
                  <a:lnTo>
                    <a:pt x="856" y="248"/>
                  </a:lnTo>
                  <a:lnTo>
                    <a:pt x="822" y="217"/>
                  </a:lnTo>
                  <a:lnTo>
                    <a:pt x="783" y="189"/>
                  </a:lnTo>
                  <a:lnTo>
                    <a:pt x="742" y="166"/>
                  </a:lnTo>
                  <a:lnTo>
                    <a:pt x="697" y="147"/>
                  </a:lnTo>
                  <a:lnTo>
                    <a:pt x="651" y="134"/>
                  </a:lnTo>
                  <a:lnTo>
                    <a:pt x="603" y="125"/>
                  </a:lnTo>
                  <a:lnTo>
                    <a:pt x="552" y="122"/>
                  </a:lnTo>
                  <a:close/>
                  <a:moveTo>
                    <a:pt x="552" y="0"/>
                  </a:moveTo>
                  <a:lnTo>
                    <a:pt x="608" y="3"/>
                  </a:lnTo>
                  <a:lnTo>
                    <a:pt x="663" y="12"/>
                  </a:lnTo>
                  <a:lnTo>
                    <a:pt x="715" y="25"/>
                  </a:lnTo>
                  <a:lnTo>
                    <a:pt x="766" y="43"/>
                  </a:lnTo>
                  <a:lnTo>
                    <a:pt x="814" y="66"/>
                  </a:lnTo>
                  <a:lnTo>
                    <a:pt x="859" y="94"/>
                  </a:lnTo>
                  <a:lnTo>
                    <a:pt x="903" y="125"/>
                  </a:lnTo>
                  <a:lnTo>
                    <a:pt x="941" y="161"/>
                  </a:lnTo>
                  <a:lnTo>
                    <a:pt x="977" y="200"/>
                  </a:lnTo>
                  <a:lnTo>
                    <a:pt x="1009" y="242"/>
                  </a:lnTo>
                  <a:lnTo>
                    <a:pt x="1036" y="287"/>
                  </a:lnTo>
                  <a:lnTo>
                    <a:pt x="1098" y="280"/>
                  </a:lnTo>
                  <a:lnTo>
                    <a:pt x="1161" y="278"/>
                  </a:lnTo>
                  <a:lnTo>
                    <a:pt x="1233" y="280"/>
                  </a:lnTo>
                  <a:lnTo>
                    <a:pt x="1303" y="288"/>
                  </a:lnTo>
                  <a:lnTo>
                    <a:pt x="1373" y="303"/>
                  </a:lnTo>
                  <a:lnTo>
                    <a:pt x="1440" y="322"/>
                  </a:lnTo>
                  <a:lnTo>
                    <a:pt x="1504" y="346"/>
                  </a:lnTo>
                  <a:lnTo>
                    <a:pt x="1567" y="376"/>
                  </a:lnTo>
                  <a:lnTo>
                    <a:pt x="1627" y="409"/>
                  </a:lnTo>
                  <a:lnTo>
                    <a:pt x="1684" y="448"/>
                  </a:lnTo>
                  <a:lnTo>
                    <a:pt x="1738" y="490"/>
                  </a:lnTo>
                  <a:lnTo>
                    <a:pt x="1788" y="538"/>
                  </a:lnTo>
                  <a:lnTo>
                    <a:pt x="1835" y="589"/>
                  </a:lnTo>
                  <a:lnTo>
                    <a:pt x="1878" y="644"/>
                  </a:lnTo>
                  <a:lnTo>
                    <a:pt x="1917" y="703"/>
                  </a:lnTo>
                  <a:lnTo>
                    <a:pt x="1950" y="765"/>
                  </a:lnTo>
                  <a:lnTo>
                    <a:pt x="1981" y="831"/>
                  </a:lnTo>
                  <a:lnTo>
                    <a:pt x="2250" y="1295"/>
                  </a:lnTo>
                  <a:lnTo>
                    <a:pt x="2259" y="1307"/>
                  </a:lnTo>
                  <a:lnTo>
                    <a:pt x="2264" y="1320"/>
                  </a:lnTo>
                  <a:lnTo>
                    <a:pt x="2266" y="1335"/>
                  </a:lnTo>
                  <a:lnTo>
                    <a:pt x="2263" y="1354"/>
                  </a:lnTo>
                  <a:lnTo>
                    <a:pt x="2255" y="1371"/>
                  </a:lnTo>
                  <a:lnTo>
                    <a:pt x="2241" y="1384"/>
                  </a:lnTo>
                  <a:lnTo>
                    <a:pt x="2224" y="1392"/>
                  </a:lnTo>
                  <a:lnTo>
                    <a:pt x="2204" y="1396"/>
                  </a:lnTo>
                  <a:lnTo>
                    <a:pt x="2045" y="1396"/>
                  </a:lnTo>
                  <a:lnTo>
                    <a:pt x="2045" y="1984"/>
                  </a:lnTo>
                  <a:lnTo>
                    <a:pt x="2042" y="2003"/>
                  </a:lnTo>
                  <a:lnTo>
                    <a:pt x="2034" y="2020"/>
                  </a:lnTo>
                  <a:lnTo>
                    <a:pt x="2020" y="2033"/>
                  </a:lnTo>
                  <a:lnTo>
                    <a:pt x="2003" y="2042"/>
                  </a:lnTo>
                  <a:lnTo>
                    <a:pt x="1984" y="2045"/>
                  </a:lnTo>
                  <a:lnTo>
                    <a:pt x="1640" y="2045"/>
                  </a:lnTo>
                  <a:lnTo>
                    <a:pt x="1640" y="2212"/>
                  </a:lnTo>
                  <a:lnTo>
                    <a:pt x="1638" y="2231"/>
                  </a:lnTo>
                  <a:lnTo>
                    <a:pt x="1629" y="2247"/>
                  </a:lnTo>
                  <a:lnTo>
                    <a:pt x="1616" y="2261"/>
                  </a:lnTo>
                  <a:lnTo>
                    <a:pt x="1599" y="2269"/>
                  </a:lnTo>
                  <a:lnTo>
                    <a:pt x="1579" y="2273"/>
                  </a:lnTo>
                  <a:lnTo>
                    <a:pt x="830" y="2273"/>
                  </a:lnTo>
                  <a:lnTo>
                    <a:pt x="811" y="2269"/>
                  </a:lnTo>
                  <a:lnTo>
                    <a:pt x="794" y="2261"/>
                  </a:lnTo>
                  <a:lnTo>
                    <a:pt x="780" y="2247"/>
                  </a:lnTo>
                  <a:lnTo>
                    <a:pt x="772" y="2231"/>
                  </a:lnTo>
                  <a:lnTo>
                    <a:pt x="769" y="2212"/>
                  </a:lnTo>
                  <a:lnTo>
                    <a:pt x="769" y="1953"/>
                  </a:lnTo>
                  <a:lnTo>
                    <a:pt x="707" y="1918"/>
                  </a:lnTo>
                  <a:lnTo>
                    <a:pt x="647" y="1879"/>
                  </a:lnTo>
                  <a:lnTo>
                    <a:pt x="592" y="1837"/>
                  </a:lnTo>
                  <a:lnTo>
                    <a:pt x="541" y="1790"/>
                  </a:lnTo>
                  <a:lnTo>
                    <a:pt x="493" y="1739"/>
                  </a:lnTo>
                  <a:lnTo>
                    <a:pt x="450" y="1685"/>
                  </a:lnTo>
                  <a:lnTo>
                    <a:pt x="411" y="1628"/>
                  </a:lnTo>
                  <a:lnTo>
                    <a:pt x="376" y="1567"/>
                  </a:lnTo>
                  <a:lnTo>
                    <a:pt x="347" y="1505"/>
                  </a:lnTo>
                  <a:lnTo>
                    <a:pt x="323" y="1439"/>
                  </a:lnTo>
                  <a:lnTo>
                    <a:pt x="303" y="1372"/>
                  </a:lnTo>
                  <a:lnTo>
                    <a:pt x="289" y="1304"/>
                  </a:lnTo>
                  <a:lnTo>
                    <a:pt x="281" y="1233"/>
                  </a:lnTo>
                  <a:lnTo>
                    <a:pt x="278" y="1162"/>
                  </a:lnTo>
                  <a:lnTo>
                    <a:pt x="281" y="1098"/>
                  </a:lnTo>
                  <a:lnTo>
                    <a:pt x="288" y="1037"/>
                  </a:lnTo>
                  <a:lnTo>
                    <a:pt x="243" y="1009"/>
                  </a:lnTo>
                  <a:lnTo>
                    <a:pt x="200" y="977"/>
                  </a:lnTo>
                  <a:lnTo>
                    <a:pt x="161" y="942"/>
                  </a:lnTo>
                  <a:lnTo>
                    <a:pt x="125" y="903"/>
                  </a:lnTo>
                  <a:lnTo>
                    <a:pt x="93" y="860"/>
                  </a:lnTo>
                  <a:lnTo>
                    <a:pt x="66" y="814"/>
                  </a:lnTo>
                  <a:lnTo>
                    <a:pt x="43" y="767"/>
                  </a:lnTo>
                  <a:lnTo>
                    <a:pt x="25" y="716"/>
                  </a:lnTo>
                  <a:lnTo>
                    <a:pt x="11" y="663"/>
                  </a:lnTo>
                  <a:lnTo>
                    <a:pt x="3" y="608"/>
                  </a:lnTo>
                  <a:lnTo>
                    <a:pt x="0" y="552"/>
                  </a:lnTo>
                  <a:lnTo>
                    <a:pt x="3" y="492"/>
                  </a:lnTo>
                  <a:lnTo>
                    <a:pt x="12" y="435"/>
                  </a:lnTo>
                  <a:lnTo>
                    <a:pt x="28" y="378"/>
                  </a:lnTo>
                  <a:lnTo>
                    <a:pt x="49" y="324"/>
                  </a:lnTo>
                  <a:lnTo>
                    <a:pt x="76" y="274"/>
                  </a:lnTo>
                  <a:lnTo>
                    <a:pt x="107" y="226"/>
                  </a:lnTo>
                  <a:lnTo>
                    <a:pt x="143" y="183"/>
                  </a:lnTo>
                  <a:lnTo>
                    <a:pt x="183" y="143"/>
                  </a:lnTo>
                  <a:lnTo>
                    <a:pt x="226" y="107"/>
                  </a:lnTo>
                  <a:lnTo>
                    <a:pt x="273" y="76"/>
                  </a:lnTo>
                  <a:lnTo>
                    <a:pt x="324" y="50"/>
                  </a:lnTo>
                  <a:lnTo>
                    <a:pt x="377" y="28"/>
                  </a:lnTo>
                  <a:lnTo>
                    <a:pt x="434" y="13"/>
                  </a:lnTo>
                  <a:lnTo>
                    <a:pt x="492" y="3"/>
                  </a:lnTo>
                  <a:lnTo>
                    <a:pt x="552" y="0"/>
                  </a:lnTo>
                  <a:close/>
                </a:path>
              </a:pathLst>
            </a:custGeom>
            <a:solidFill>
              <a:schemeClr val="accent1"/>
            </a:solidFill>
            <a:ln>
              <a:noFill/>
            </a:ln>
            <a:effectLst/>
            <a:extLst/>
          </p:spPr>
          <p:txBody>
            <a:bodyPr vert="horz" wrap="square" lIns="91440" tIns="45720" rIns="91440" bIns="45720" numCol="1" anchor="t" anchorCtr="0" compatLnSpc="1">
              <a:prstTxWarp prst="textNoShape">
                <a:avLst/>
              </a:prstTxWarp>
            </a:bodyPr>
            <a:lstStyle/>
            <a:p>
              <a:endParaRPr lang="en-GB" dirty="0"/>
            </a:p>
          </p:txBody>
        </p:sp>
      </p:grpSp>
      <p:sp>
        <p:nvSpPr>
          <p:cNvPr id="3" name="Slide Number Placeholder 2">
            <a:extLst>
              <a:ext uri="{FF2B5EF4-FFF2-40B4-BE49-F238E27FC236}">
                <a16:creationId xmlns:a16="http://schemas.microsoft.com/office/drawing/2014/main" id="{CB64B429-FA32-4C79-98AB-F1BC9141890A}"/>
              </a:ext>
            </a:extLst>
          </p:cNvPr>
          <p:cNvSpPr>
            <a:spLocks noGrp="1"/>
          </p:cNvSpPr>
          <p:nvPr>
            <p:ph type="sldNum" sz="quarter" idx="4"/>
          </p:nvPr>
        </p:nvSpPr>
        <p:spPr/>
        <p:txBody>
          <a:bodyPr/>
          <a:lstStyle/>
          <a:p>
            <a:r>
              <a:rPr lang="en-GB"/>
              <a:t>3</a:t>
            </a:r>
            <a:endParaRPr lang="en-GB" dirty="0"/>
          </a:p>
        </p:txBody>
      </p:sp>
    </p:spTree>
    <p:extLst>
      <p:ext uri="{BB962C8B-B14F-4D97-AF65-F5344CB8AC3E}">
        <p14:creationId xmlns:p14="http://schemas.microsoft.com/office/powerpoint/2010/main" val="59039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C02E3023-1C97-4DA6-8DE3-84DFCF0776E5}"/>
              </a:ext>
            </a:extLst>
          </p:cNvPr>
          <p:cNvGraphicFramePr>
            <a:graphicFrameLocks noGrp="1"/>
          </p:cNvGraphicFramePr>
          <p:nvPr>
            <p:extLst/>
          </p:nvPr>
        </p:nvGraphicFramePr>
        <p:xfrm>
          <a:off x="4752975" y="1756207"/>
          <a:ext cx="5514975" cy="2560320"/>
        </p:xfrm>
        <a:graphic>
          <a:graphicData uri="http://schemas.openxmlformats.org/drawingml/2006/table">
            <a:tbl>
              <a:tblPr firstRow="1" bandRow="1">
                <a:tableStyleId>{5C22544A-7EE6-4342-B048-85BDC9FD1C3A}</a:tableStyleId>
              </a:tblPr>
              <a:tblGrid>
                <a:gridCol w="2371725">
                  <a:extLst>
                    <a:ext uri="{9D8B030D-6E8A-4147-A177-3AD203B41FA5}">
                      <a16:colId xmlns:a16="http://schemas.microsoft.com/office/drawing/2014/main" val="2229926143"/>
                    </a:ext>
                  </a:extLst>
                </a:gridCol>
                <a:gridCol w="3143250">
                  <a:extLst>
                    <a:ext uri="{9D8B030D-6E8A-4147-A177-3AD203B41FA5}">
                      <a16:colId xmlns:a16="http://schemas.microsoft.com/office/drawing/2014/main" val="475204240"/>
                    </a:ext>
                  </a:extLst>
                </a:gridCol>
              </a:tblGrid>
              <a:tr h="365760">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B w="9525" cap="flat" cmpd="sng" algn="ctr">
                      <a:solidFill>
                        <a:schemeClr val="tx1"/>
                      </a:solidFill>
                      <a:prstDash val="sysDash"/>
                      <a:round/>
                      <a:headEnd type="none" w="med" len="med"/>
                      <a:tailEnd type="none" w="med" len="med"/>
                    </a:lnB>
                    <a:noFill/>
                  </a:tcPr>
                </a:tc>
                <a:tc>
                  <a:txBody>
                    <a:bodyPr/>
                    <a:lstStyle/>
                    <a:p>
                      <a:endParaRPr lang="lv-LV" sz="1000" dirty="0"/>
                    </a:p>
                  </a:txBody>
                  <a:tcPr>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661196356"/>
                  </a:ext>
                </a:extLst>
              </a:tr>
              <a:tr h="365760">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448188840"/>
                  </a:ext>
                </a:extLst>
              </a:tr>
              <a:tr h="365760">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348762362"/>
                  </a:ext>
                </a:extLst>
              </a:tr>
              <a:tr h="365760">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402502963"/>
                  </a:ext>
                </a:extLst>
              </a:tr>
              <a:tr h="365760">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189929808"/>
                  </a:ext>
                </a:extLst>
              </a:tr>
              <a:tr h="365760">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455142479"/>
                  </a:ext>
                </a:extLst>
              </a:tr>
              <a:tr h="365760">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no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noFill/>
                      <a:prstDash val="sysDash"/>
                      <a:round/>
                      <a:headEnd type="none" w="med" len="med"/>
                      <a:tailEnd type="none" w="med" len="med"/>
                    </a:lnB>
                    <a:noFill/>
                  </a:tcPr>
                </a:tc>
                <a:extLst>
                  <a:ext uri="{0D108BD9-81ED-4DB2-BD59-A6C34878D82A}">
                    <a16:rowId xmlns:a16="http://schemas.microsoft.com/office/drawing/2014/main" val="3396017798"/>
                  </a:ext>
                </a:extLst>
              </a:tr>
            </a:tbl>
          </a:graphicData>
        </a:graphic>
      </p:graphicFrame>
      <p:sp>
        <p:nvSpPr>
          <p:cNvPr id="5" name="Title 4"/>
          <p:cNvSpPr>
            <a:spLocks noGrp="1"/>
          </p:cNvSpPr>
          <p:nvPr>
            <p:ph type="title"/>
          </p:nvPr>
        </p:nvSpPr>
        <p:spPr/>
        <p:txBody>
          <a:bodyPr/>
          <a:lstStyle/>
          <a:p>
            <a:r>
              <a:rPr lang="en-GB" dirty="0"/>
              <a:t>Majority or 92% of companies involved in construction processes have up to 50 employees</a:t>
            </a:r>
            <a:endParaRPr lang="en-US" dirty="0"/>
          </a:p>
        </p:txBody>
      </p:sp>
      <p:sp>
        <p:nvSpPr>
          <p:cNvPr id="6" name="Content Placeholder 5"/>
          <p:cNvSpPr>
            <a:spLocks noGrp="1"/>
          </p:cNvSpPr>
          <p:nvPr>
            <p:ph sz="quarter" idx="16"/>
          </p:nvPr>
        </p:nvSpPr>
        <p:spPr>
          <a:xfrm>
            <a:off x="349543" y="1233493"/>
            <a:ext cx="4279607" cy="396875"/>
          </a:xfrm>
        </p:spPr>
        <p:txBody>
          <a:bodyPr/>
          <a:lstStyle/>
          <a:p>
            <a:r>
              <a:rPr lang="en-GB" sz="1200" dirty="0"/>
              <a:t>What is the number of employees in the organization you represent?</a:t>
            </a:r>
          </a:p>
        </p:txBody>
      </p:sp>
      <p:graphicFrame>
        <p:nvGraphicFramePr>
          <p:cNvPr id="8" name="Content Placeholder 4"/>
          <p:cNvGraphicFramePr>
            <a:graphicFrameLocks noGrp="1"/>
          </p:cNvGraphicFramePr>
          <p:nvPr>
            <p:ph sz="quarter" idx="14"/>
            <p:extLst>
              <p:ext uri="{D42A27DB-BD31-4B8C-83A1-F6EECF244321}">
                <p14:modId xmlns:p14="http://schemas.microsoft.com/office/powerpoint/2010/main" val="1965754917"/>
              </p:ext>
            </p:extLst>
          </p:nvPr>
        </p:nvGraphicFramePr>
        <p:xfrm>
          <a:off x="4784918" y="1645414"/>
          <a:ext cx="7049601" cy="2833280"/>
        </p:xfrm>
        <a:graphic>
          <a:graphicData uri="http://schemas.openxmlformats.org/drawingml/2006/chart">
            <c:chart xmlns:c="http://schemas.openxmlformats.org/drawingml/2006/chart" xmlns:r="http://schemas.openxmlformats.org/officeDocument/2006/relationships" r:id="rId2"/>
          </a:graphicData>
        </a:graphic>
      </p:graphicFrame>
      <p:sp>
        <p:nvSpPr>
          <p:cNvPr id="10" name="Content Placeholder 5">
            <a:extLst>
              <a:ext uri="{FF2B5EF4-FFF2-40B4-BE49-F238E27FC236}">
                <a16:creationId xmlns:a16="http://schemas.microsoft.com/office/drawing/2014/main" id="{18AEF180-9BBD-480A-BC30-104456B25549}"/>
              </a:ext>
            </a:extLst>
          </p:cNvPr>
          <p:cNvSpPr txBox="1">
            <a:spLocks/>
          </p:cNvSpPr>
          <p:nvPr/>
        </p:nvSpPr>
        <p:spPr>
          <a:xfrm>
            <a:off x="4886434" y="4718379"/>
            <a:ext cx="2190068" cy="198438"/>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Base: all companies, n=304</a:t>
            </a:r>
          </a:p>
        </p:txBody>
      </p:sp>
      <p:grpSp>
        <p:nvGrpSpPr>
          <p:cNvPr id="2" name="Group 1">
            <a:extLst>
              <a:ext uri="{FF2B5EF4-FFF2-40B4-BE49-F238E27FC236}">
                <a16:creationId xmlns:a16="http://schemas.microsoft.com/office/drawing/2014/main" id="{530B253F-E666-417B-88D2-12B22E7C57CC}"/>
              </a:ext>
            </a:extLst>
          </p:cNvPr>
          <p:cNvGrpSpPr/>
          <p:nvPr/>
        </p:nvGrpSpPr>
        <p:grpSpPr>
          <a:xfrm>
            <a:off x="7185915" y="1140670"/>
            <a:ext cx="2986785" cy="538291"/>
            <a:chOff x="7281165" y="1170297"/>
            <a:chExt cx="2986785" cy="538291"/>
          </a:xfrm>
        </p:grpSpPr>
        <p:sp>
          <p:nvSpPr>
            <p:cNvPr id="11" name="TextBox 10">
              <a:extLst>
                <a:ext uri="{FF2B5EF4-FFF2-40B4-BE49-F238E27FC236}">
                  <a16:creationId xmlns:a16="http://schemas.microsoft.com/office/drawing/2014/main" id="{3E64B0E2-200D-4C52-A685-446F4AC66F8E}"/>
                </a:ext>
              </a:extLst>
            </p:cNvPr>
            <p:cNvSpPr txBox="1"/>
            <p:nvPr/>
          </p:nvSpPr>
          <p:spPr>
            <a:xfrm>
              <a:off x="7834798" y="1462367"/>
              <a:ext cx="2433152" cy="246221"/>
            </a:xfrm>
            <a:prstGeom prst="rect">
              <a:avLst/>
            </a:prstGeom>
            <a:noFill/>
          </p:spPr>
          <p:txBody>
            <a:bodyPr wrap="square" lIns="0" tIns="0" rIns="0" bIns="0" rtlCol="0">
              <a:spAutoFit/>
            </a:bodyPr>
            <a:lstStyle/>
            <a:p>
              <a:r>
                <a:rPr lang="en-GB" sz="1600" b="1" dirty="0">
                  <a:solidFill>
                    <a:schemeClr val="accent1"/>
                  </a:solidFill>
                </a:rPr>
                <a:t>Number of employees </a:t>
              </a:r>
            </a:p>
          </p:txBody>
        </p:sp>
        <p:sp>
          <p:nvSpPr>
            <p:cNvPr id="14" name="Freeform 26">
              <a:extLst>
                <a:ext uri="{FF2B5EF4-FFF2-40B4-BE49-F238E27FC236}">
                  <a16:creationId xmlns:a16="http://schemas.microsoft.com/office/drawing/2014/main" id="{4825AB80-CB49-46EE-8B5C-3469698F7129}"/>
                </a:ext>
              </a:extLst>
            </p:cNvPr>
            <p:cNvSpPr>
              <a:spLocks noEditPoints="1"/>
            </p:cNvSpPr>
            <p:nvPr/>
          </p:nvSpPr>
          <p:spPr bwMode="auto">
            <a:xfrm>
              <a:off x="7281165" y="1170297"/>
              <a:ext cx="458594" cy="512112"/>
            </a:xfrm>
            <a:custGeom>
              <a:avLst/>
              <a:gdLst>
                <a:gd name="T0" fmla="*/ 165 w 1990"/>
                <a:gd name="T1" fmla="*/ 1455 h 2221"/>
                <a:gd name="T2" fmla="*/ 267 w 1990"/>
                <a:gd name="T3" fmla="*/ 1482 h 2221"/>
                <a:gd name="T4" fmla="*/ 665 w 1990"/>
                <a:gd name="T5" fmla="*/ 1469 h 2221"/>
                <a:gd name="T6" fmla="*/ 800 w 1990"/>
                <a:gd name="T7" fmla="*/ 1464 h 2221"/>
                <a:gd name="T8" fmla="*/ 1411 w 1990"/>
                <a:gd name="T9" fmla="*/ 713 h 2221"/>
                <a:gd name="T10" fmla="*/ 1174 w 1990"/>
                <a:gd name="T11" fmla="*/ 1526 h 2221"/>
                <a:gd name="T12" fmla="*/ 1352 w 1990"/>
                <a:gd name="T13" fmla="*/ 1742 h 2221"/>
                <a:gd name="T14" fmla="*/ 1606 w 1990"/>
                <a:gd name="T15" fmla="*/ 1785 h 2221"/>
                <a:gd name="T16" fmla="*/ 1724 w 1990"/>
                <a:gd name="T17" fmla="*/ 1717 h 2221"/>
                <a:gd name="T18" fmla="*/ 1674 w 1990"/>
                <a:gd name="T19" fmla="*/ 1044 h 2221"/>
                <a:gd name="T20" fmla="*/ 464 w 1990"/>
                <a:gd name="T21" fmla="*/ 615 h 2221"/>
                <a:gd name="T22" fmla="*/ 793 w 1990"/>
                <a:gd name="T23" fmla="*/ 675 h 2221"/>
                <a:gd name="T24" fmla="*/ 917 w 1990"/>
                <a:gd name="T25" fmla="*/ 1574 h 2221"/>
                <a:gd name="T26" fmla="*/ 807 w 1990"/>
                <a:gd name="T27" fmla="*/ 1584 h 2221"/>
                <a:gd name="T28" fmla="*/ 626 w 1990"/>
                <a:gd name="T29" fmla="*/ 2219 h 2221"/>
                <a:gd name="T30" fmla="*/ 273 w 1990"/>
                <a:gd name="T31" fmla="*/ 2202 h 2221"/>
                <a:gd name="T32" fmla="*/ 60 w 1990"/>
                <a:gd name="T33" fmla="*/ 1598 h 2221"/>
                <a:gd name="T34" fmla="*/ 0 w 1990"/>
                <a:gd name="T35" fmla="*/ 1547 h 2221"/>
                <a:gd name="T36" fmla="*/ 161 w 1990"/>
                <a:gd name="T37" fmla="*/ 657 h 2221"/>
                <a:gd name="T38" fmla="*/ 1555 w 1990"/>
                <a:gd name="T39" fmla="*/ 594 h 2221"/>
                <a:gd name="T40" fmla="*/ 1727 w 1990"/>
                <a:gd name="T41" fmla="*/ 670 h 2221"/>
                <a:gd name="T42" fmla="*/ 1987 w 1990"/>
                <a:gd name="T43" fmla="*/ 1704 h 2221"/>
                <a:gd name="T44" fmla="*/ 1951 w 1990"/>
                <a:gd name="T45" fmla="*/ 1778 h 2221"/>
                <a:gd name="T46" fmla="*/ 1710 w 1990"/>
                <a:gd name="T47" fmla="*/ 2197 h 2221"/>
                <a:gd name="T48" fmla="*/ 1280 w 1990"/>
                <a:gd name="T49" fmla="*/ 2210 h 2221"/>
                <a:gd name="T50" fmla="*/ 1102 w 1990"/>
                <a:gd name="T51" fmla="*/ 1802 h 2221"/>
                <a:gd name="T52" fmla="*/ 988 w 1990"/>
                <a:gd name="T53" fmla="*/ 1718 h 2221"/>
                <a:gd name="T54" fmla="*/ 1224 w 1990"/>
                <a:gd name="T55" fmla="*/ 842 h 2221"/>
                <a:gd name="T56" fmla="*/ 1355 w 1990"/>
                <a:gd name="T57" fmla="*/ 605 h 2221"/>
                <a:gd name="T58" fmla="*/ 1416 w 1990"/>
                <a:gd name="T59" fmla="*/ 138 h 2221"/>
                <a:gd name="T60" fmla="*/ 1363 w 1990"/>
                <a:gd name="T61" fmla="*/ 271 h 2221"/>
                <a:gd name="T62" fmla="*/ 1463 w 1990"/>
                <a:gd name="T63" fmla="*/ 371 h 2221"/>
                <a:gd name="T64" fmla="*/ 1595 w 1990"/>
                <a:gd name="T65" fmla="*/ 316 h 2221"/>
                <a:gd name="T66" fmla="*/ 1595 w 1990"/>
                <a:gd name="T67" fmla="*/ 173 h 2221"/>
                <a:gd name="T68" fmla="*/ 464 w 1990"/>
                <a:gd name="T69" fmla="*/ 116 h 2221"/>
                <a:gd name="T70" fmla="*/ 345 w 1990"/>
                <a:gd name="T71" fmla="*/ 195 h 2221"/>
                <a:gd name="T72" fmla="*/ 373 w 1990"/>
                <a:gd name="T73" fmla="*/ 335 h 2221"/>
                <a:gd name="T74" fmla="*/ 514 w 1990"/>
                <a:gd name="T75" fmla="*/ 363 h 2221"/>
                <a:gd name="T76" fmla="*/ 592 w 1990"/>
                <a:gd name="T77" fmla="*/ 244 h 2221"/>
                <a:gd name="T78" fmla="*/ 514 w 1990"/>
                <a:gd name="T79" fmla="*/ 125 h 2221"/>
                <a:gd name="T80" fmla="*/ 1600 w 1990"/>
                <a:gd name="T81" fmla="*/ 28 h 2221"/>
                <a:gd name="T82" fmla="*/ 1730 w 1990"/>
                <a:gd name="T83" fmla="*/ 204 h 2221"/>
                <a:gd name="T84" fmla="*/ 1661 w 1990"/>
                <a:gd name="T85" fmla="*/ 417 h 2221"/>
                <a:gd name="T86" fmla="*/ 1449 w 1990"/>
                <a:gd name="T87" fmla="*/ 485 h 2221"/>
                <a:gd name="T88" fmla="*/ 1271 w 1990"/>
                <a:gd name="T89" fmla="*/ 357 h 2221"/>
                <a:gd name="T90" fmla="*/ 1271 w 1990"/>
                <a:gd name="T91" fmla="*/ 132 h 2221"/>
                <a:gd name="T92" fmla="*/ 1449 w 1990"/>
                <a:gd name="T93" fmla="*/ 3 h 2221"/>
                <a:gd name="T94" fmla="*/ 608 w 1990"/>
                <a:gd name="T95" fmla="*/ 48 h 2221"/>
                <a:gd name="T96" fmla="*/ 708 w 1990"/>
                <a:gd name="T97" fmla="*/ 244 h 2221"/>
                <a:gd name="T98" fmla="*/ 608 w 1990"/>
                <a:gd name="T99" fmla="*/ 441 h 2221"/>
                <a:gd name="T100" fmla="*/ 386 w 1990"/>
                <a:gd name="T101" fmla="*/ 476 h 2221"/>
                <a:gd name="T102" fmla="*/ 232 w 1990"/>
                <a:gd name="T103" fmla="*/ 321 h 2221"/>
                <a:gd name="T104" fmla="*/ 266 w 1990"/>
                <a:gd name="T105" fmla="*/ 100 h 2221"/>
                <a:gd name="T106" fmla="*/ 464 w 1990"/>
                <a:gd name="T107" fmla="*/ 0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90" h="2221">
                  <a:moveTo>
                    <a:pt x="464" y="730"/>
                  </a:moveTo>
                  <a:lnTo>
                    <a:pt x="385" y="734"/>
                  </a:lnTo>
                  <a:lnTo>
                    <a:pt x="306" y="743"/>
                  </a:lnTo>
                  <a:lnTo>
                    <a:pt x="229" y="759"/>
                  </a:lnTo>
                  <a:lnTo>
                    <a:pt x="127" y="1464"/>
                  </a:lnTo>
                  <a:lnTo>
                    <a:pt x="165" y="1455"/>
                  </a:lnTo>
                  <a:lnTo>
                    <a:pt x="204" y="1449"/>
                  </a:lnTo>
                  <a:lnTo>
                    <a:pt x="215" y="1448"/>
                  </a:lnTo>
                  <a:lnTo>
                    <a:pt x="233" y="1450"/>
                  </a:lnTo>
                  <a:lnTo>
                    <a:pt x="248" y="1459"/>
                  </a:lnTo>
                  <a:lnTo>
                    <a:pt x="260" y="1469"/>
                  </a:lnTo>
                  <a:lnTo>
                    <a:pt x="267" y="1482"/>
                  </a:lnTo>
                  <a:lnTo>
                    <a:pt x="272" y="1496"/>
                  </a:lnTo>
                  <a:lnTo>
                    <a:pt x="366" y="2106"/>
                  </a:lnTo>
                  <a:lnTo>
                    <a:pt x="560" y="2106"/>
                  </a:lnTo>
                  <a:lnTo>
                    <a:pt x="652" y="1496"/>
                  </a:lnTo>
                  <a:lnTo>
                    <a:pt x="657" y="1482"/>
                  </a:lnTo>
                  <a:lnTo>
                    <a:pt x="665" y="1469"/>
                  </a:lnTo>
                  <a:lnTo>
                    <a:pt x="677" y="1459"/>
                  </a:lnTo>
                  <a:lnTo>
                    <a:pt x="689" y="1451"/>
                  </a:lnTo>
                  <a:lnTo>
                    <a:pt x="705" y="1447"/>
                  </a:lnTo>
                  <a:lnTo>
                    <a:pt x="720" y="1448"/>
                  </a:lnTo>
                  <a:lnTo>
                    <a:pt x="761" y="1455"/>
                  </a:lnTo>
                  <a:lnTo>
                    <a:pt x="800" y="1464"/>
                  </a:lnTo>
                  <a:lnTo>
                    <a:pt x="698" y="759"/>
                  </a:lnTo>
                  <a:lnTo>
                    <a:pt x="621" y="743"/>
                  </a:lnTo>
                  <a:lnTo>
                    <a:pt x="542" y="734"/>
                  </a:lnTo>
                  <a:lnTo>
                    <a:pt x="464" y="730"/>
                  </a:lnTo>
                  <a:close/>
                  <a:moveTo>
                    <a:pt x="1463" y="706"/>
                  </a:moveTo>
                  <a:lnTo>
                    <a:pt x="1411" y="713"/>
                  </a:lnTo>
                  <a:lnTo>
                    <a:pt x="1359" y="723"/>
                  </a:lnTo>
                  <a:lnTo>
                    <a:pt x="1334" y="883"/>
                  </a:lnTo>
                  <a:lnTo>
                    <a:pt x="1304" y="1044"/>
                  </a:lnTo>
                  <a:lnTo>
                    <a:pt x="1266" y="1205"/>
                  </a:lnTo>
                  <a:lnTo>
                    <a:pt x="1224" y="1366"/>
                  </a:lnTo>
                  <a:lnTo>
                    <a:pt x="1174" y="1526"/>
                  </a:lnTo>
                  <a:lnTo>
                    <a:pt x="1121" y="1686"/>
                  </a:lnTo>
                  <a:lnTo>
                    <a:pt x="1186" y="1704"/>
                  </a:lnTo>
                  <a:lnTo>
                    <a:pt x="1253" y="1717"/>
                  </a:lnTo>
                  <a:lnTo>
                    <a:pt x="1322" y="1728"/>
                  </a:lnTo>
                  <a:lnTo>
                    <a:pt x="1338" y="1732"/>
                  </a:lnTo>
                  <a:lnTo>
                    <a:pt x="1352" y="1742"/>
                  </a:lnTo>
                  <a:lnTo>
                    <a:pt x="1363" y="1753"/>
                  </a:lnTo>
                  <a:lnTo>
                    <a:pt x="1370" y="1768"/>
                  </a:lnTo>
                  <a:lnTo>
                    <a:pt x="1372" y="1785"/>
                  </a:lnTo>
                  <a:lnTo>
                    <a:pt x="1372" y="2105"/>
                  </a:lnTo>
                  <a:lnTo>
                    <a:pt x="1606" y="2105"/>
                  </a:lnTo>
                  <a:lnTo>
                    <a:pt x="1606" y="1785"/>
                  </a:lnTo>
                  <a:lnTo>
                    <a:pt x="1608" y="1768"/>
                  </a:lnTo>
                  <a:lnTo>
                    <a:pt x="1614" y="1753"/>
                  </a:lnTo>
                  <a:lnTo>
                    <a:pt x="1626" y="1742"/>
                  </a:lnTo>
                  <a:lnTo>
                    <a:pt x="1639" y="1732"/>
                  </a:lnTo>
                  <a:lnTo>
                    <a:pt x="1655" y="1728"/>
                  </a:lnTo>
                  <a:lnTo>
                    <a:pt x="1724" y="1717"/>
                  </a:lnTo>
                  <a:lnTo>
                    <a:pt x="1791" y="1704"/>
                  </a:lnTo>
                  <a:lnTo>
                    <a:pt x="1857" y="1686"/>
                  </a:lnTo>
                  <a:lnTo>
                    <a:pt x="1802" y="1526"/>
                  </a:lnTo>
                  <a:lnTo>
                    <a:pt x="1754" y="1366"/>
                  </a:lnTo>
                  <a:lnTo>
                    <a:pt x="1711" y="1205"/>
                  </a:lnTo>
                  <a:lnTo>
                    <a:pt x="1674" y="1044"/>
                  </a:lnTo>
                  <a:lnTo>
                    <a:pt x="1643" y="883"/>
                  </a:lnTo>
                  <a:lnTo>
                    <a:pt x="1617" y="723"/>
                  </a:lnTo>
                  <a:lnTo>
                    <a:pt x="1566" y="713"/>
                  </a:lnTo>
                  <a:lnTo>
                    <a:pt x="1514" y="706"/>
                  </a:lnTo>
                  <a:lnTo>
                    <a:pt x="1463" y="706"/>
                  </a:lnTo>
                  <a:close/>
                  <a:moveTo>
                    <a:pt x="464" y="615"/>
                  </a:moveTo>
                  <a:lnTo>
                    <a:pt x="540" y="617"/>
                  </a:lnTo>
                  <a:lnTo>
                    <a:pt x="617" y="625"/>
                  </a:lnTo>
                  <a:lnTo>
                    <a:pt x="691" y="639"/>
                  </a:lnTo>
                  <a:lnTo>
                    <a:pt x="766" y="657"/>
                  </a:lnTo>
                  <a:lnTo>
                    <a:pt x="781" y="664"/>
                  </a:lnTo>
                  <a:lnTo>
                    <a:pt x="793" y="675"/>
                  </a:lnTo>
                  <a:lnTo>
                    <a:pt x="803" y="688"/>
                  </a:lnTo>
                  <a:lnTo>
                    <a:pt x="807" y="704"/>
                  </a:lnTo>
                  <a:lnTo>
                    <a:pt x="927" y="1532"/>
                  </a:lnTo>
                  <a:lnTo>
                    <a:pt x="927" y="1547"/>
                  </a:lnTo>
                  <a:lnTo>
                    <a:pt x="924" y="1561"/>
                  </a:lnTo>
                  <a:lnTo>
                    <a:pt x="917" y="1574"/>
                  </a:lnTo>
                  <a:lnTo>
                    <a:pt x="907" y="1585"/>
                  </a:lnTo>
                  <a:lnTo>
                    <a:pt x="895" y="1593"/>
                  </a:lnTo>
                  <a:lnTo>
                    <a:pt x="882" y="1597"/>
                  </a:lnTo>
                  <a:lnTo>
                    <a:pt x="867" y="1598"/>
                  </a:lnTo>
                  <a:lnTo>
                    <a:pt x="853" y="1596"/>
                  </a:lnTo>
                  <a:lnTo>
                    <a:pt x="807" y="1584"/>
                  </a:lnTo>
                  <a:lnTo>
                    <a:pt x="759" y="1573"/>
                  </a:lnTo>
                  <a:lnTo>
                    <a:pt x="667" y="2172"/>
                  </a:lnTo>
                  <a:lnTo>
                    <a:pt x="662" y="2189"/>
                  </a:lnTo>
                  <a:lnTo>
                    <a:pt x="653" y="2201"/>
                  </a:lnTo>
                  <a:lnTo>
                    <a:pt x="641" y="2212"/>
                  </a:lnTo>
                  <a:lnTo>
                    <a:pt x="626" y="2219"/>
                  </a:lnTo>
                  <a:lnTo>
                    <a:pt x="610" y="2221"/>
                  </a:lnTo>
                  <a:lnTo>
                    <a:pt x="317" y="2221"/>
                  </a:lnTo>
                  <a:lnTo>
                    <a:pt x="317" y="2221"/>
                  </a:lnTo>
                  <a:lnTo>
                    <a:pt x="300" y="2219"/>
                  </a:lnTo>
                  <a:lnTo>
                    <a:pt x="285" y="2213"/>
                  </a:lnTo>
                  <a:lnTo>
                    <a:pt x="273" y="2202"/>
                  </a:lnTo>
                  <a:lnTo>
                    <a:pt x="264" y="2189"/>
                  </a:lnTo>
                  <a:lnTo>
                    <a:pt x="259" y="2173"/>
                  </a:lnTo>
                  <a:lnTo>
                    <a:pt x="166" y="1573"/>
                  </a:lnTo>
                  <a:lnTo>
                    <a:pt x="119" y="1585"/>
                  </a:lnTo>
                  <a:lnTo>
                    <a:pt x="74" y="1596"/>
                  </a:lnTo>
                  <a:lnTo>
                    <a:pt x="60" y="1598"/>
                  </a:lnTo>
                  <a:lnTo>
                    <a:pt x="45" y="1597"/>
                  </a:lnTo>
                  <a:lnTo>
                    <a:pt x="32" y="1592"/>
                  </a:lnTo>
                  <a:lnTo>
                    <a:pt x="20" y="1585"/>
                  </a:lnTo>
                  <a:lnTo>
                    <a:pt x="11" y="1574"/>
                  </a:lnTo>
                  <a:lnTo>
                    <a:pt x="3" y="1561"/>
                  </a:lnTo>
                  <a:lnTo>
                    <a:pt x="0" y="1547"/>
                  </a:lnTo>
                  <a:lnTo>
                    <a:pt x="0" y="1532"/>
                  </a:lnTo>
                  <a:lnTo>
                    <a:pt x="120" y="704"/>
                  </a:lnTo>
                  <a:lnTo>
                    <a:pt x="125" y="688"/>
                  </a:lnTo>
                  <a:lnTo>
                    <a:pt x="134" y="675"/>
                  </a:lnTo>
                  <a:lnTo>
                    <a:pt x="146" y="664"/>
                  </a:lnTo>
                  <a:lnTo>
                    <a:pt x="161" y="657"/>
                  </a:lnTo>
                  <a:lnTo>
                    <a:pt x="236" y="639"/>
                  </a:lnTo>
                  <a:lnTo>
                    <a:pt x="312" y="625"/>
                  </a:lnTo>
                  <a:lnTo>
                    <a:pt x="387" y="617"/>
                  </a:lnTo>
                  <a:lnTo>
                    <a:pt x="464" y="615"/>
                  </a:lnTo>
                  <a:close/>
                  <a:moveTo>
                    <a:pt x="1489" y="591"/>
                  </a:moveTo>
                  <a:lnTo>
                    <a:pt x="1555" y="594"/>
                  </a:lnTo>
                  <a:lnTo>
                    <a:pt x="1621" y="605"/>
                  </a:lnTo>
                  <a:lnTo>
                    <a:pt x="1688" y="623"/>
                  </a:lnTo>
                  <a:lnTo>
                    <a:pt x="1702" y="630"/>
                  </a:lnTo>
                  <a:lnTo>
                    <a:pt x="1714" y="642"/>
                  </a:lnTo>
                  <a:lnTo>
                    <a:pt x="1722" y="656"/>
                  </a:lnTo>
                  <a:lnTo>
                    <a:pt x="1727" y="670"/>
                  </a:lnTo>
                  <a:lnTo>
                    <a:pt x="1753" y="842"/>
                  </a:lnTo>
                  <a:lnTo>
                    <a:pt x="1787" y="1015"/>
                  </a:lnTo>
                  <a:lnTo>
                    <a:pt x="1826" y="1187"/>
                  </a:lnTo>
                  <a:lnTo>
                    <a:pt x="1873" y="1360"/>
                  </a:lnTo>
                  <a:lnTo>
                    <a:pt x="1927" y="1532"/>
                  </a:lnTo>
                  <a:lnTo>
                    <a:pt x="1987" y="1704"/>
                  </a:lnTo>
                  <a:lnTo>
                    <a:pt x="1990" y="1718"/>
                  </a:lnTo>
                  <a:lnTo>
                    <a:pt x="1989" y="1734"/>
                  </a:lnTo>
                  <a:lnTo>
                    <a:pt x="1984" y="1749"/>
                  </a:lnTo>
                  <a:lnTo>
                    <a:pt x="1976" y="1762"/>
                  </a:lnTo>
                  <a:lnTo>
                    <a:pt x="1964" y="1771"/>
                  </a:lnTo>
                  <a:lnTo>
                    <a:pt x="1951" y="1778"/>
                  </a:lnTo>
                  <a:lnTo>
                    <a:pt x="1876" y="1802"/>
                  </a:lnTo>
                  <a:lnTo>
                    <a:pt x="1799" y="1820"/>
                  </a:lnTo>
                  <a:lnTo>
                    <a:pt x="1720" y="1835"/>
                  </a:lnTo>
                  <a:lnTo>
                    <a:pt x="1720" y="2162"/>
                  </a:lnTo>
                  <a:lnTo>
                    <a:pt x="1718" y="2181"/>
                  </a:lnTo>
                  <a:lnTo>
                    <a:pt x="1710" y="2197"/>
                  </a:lnTo>
                  <a:lnTo>
                    <a:pt x="1697" y="2210"/>
                  </a:lnTo>
                  <a:lnTo>
                    <a:pt x="1681" y="2217"/>
                  </a:lnTo>
                  <a:lnTo>
                    <a:pt x="1662" y="2220"/>
                  </a:lnTo>
                  <a:lnTo>
                    <a:pt x="1314" y="2220"/>
                  </a:lnTo>
                  <a:lnTo>
                    <a:pt x="1296" y="2217"/>
                  </a:lnTo>
                  <a:lnTo>
                    <a:pt x="1280" y="2210"/>
                  </a:lnTo>
                  <a:lnTo>
                    <a:pt x="1268" y="2197"/>
                  </a:lnTo>
                  <a:lnTo>
                    <a:pt x="1260" y="2181"/>
                  </a:lnTo>
                  <a:lnTo>
                    <a:pt x="1256" y="2162"/>
                  </a:lnTo>
                  <a:lnTo>
                    <a:pt x="1256" y="1835"/>
                  </a:lnTo>
                  <a:lnTo>
                    <a:pt x="1178" y="1820"/>
                  </a:lnTo>
                  <a:lnTo>
                    <a:pt x="1102" y="1802"/>
                  </a:lnTo>
                  <a:lnTo>
                    <a:pt x="1027" y="1778"/>
                  </a:lnTo>
                  <a:lnTo>
                    <a:pt x="1013" y="1771"/>
                  </a:lnTo>
                  <a:lnTo>
                    <a:pt x="1002" y="1762"/>
                  </a:lnTo>
                  <a:lnTo>
                    <a:pt x="993" y="1749"/>
                  </a:lnTo>
                  <a:lnTo>
                    <a:pt x="988" y="1734"/>
                  </a:lnTo>
                  <a:lnTo>
                    <a:pt x="988" y="1718"/>
                  </a:lnTo>
                  <a:lnTo>
                    <a:pt x="991" y="1704"/>
                  </a:lnTo>
                  <a:lnTo>
                    <a:pt x="1051" y="1532"/>
                  </a:lnTo>
                  <a:lnTo>
                    <a:pt x="1105" y="1360"/>
                  </a:lnTo>
                  <a:lnTo>
                    <a:pt x="1151" y="1187"/>
                  </a:lnTo>
                  <a:lnTo>
                    <a:pt x="1191" y="1015"/>
                  </a:lnTo>
                  <a:lnTo>
                    <a:pt x="1224" y="842"/>
                  </a:lnTo>
                  <a:lnTo>
                    <a:pt x="1250" y="670"/>
                  </a:lnTo>
                  <a:lnTo>
                    <a:pt x="1254" y="656"/>
                  </a:lnTo>
                  <a:lnTo>
                    <a:pt x="1263" y="642"/>
                  </a:lnTo>
                  <a:lnTo>
                    <a:pt x="1274" y="630"/>
                  </a:lnTo>
                  <a:lnTo>
                    <a:pt x="1289" y="623"/>
                  </a:lnTo>
                  <a:lnTo>
                    <a:pt x="1355" y="605"/>
                  </a:lnTo>
                  <a:lnTo>
                    <a:pt x="1422" y="594"/>
                  </a:lnTo>
                  <a:lnTo>
                    <a:pt x="1489" y="591"/>
                  </a:lnTo>
                  <a:close/>
                  <a:moveTo>
                    <a:pt x="1489" y="116"/>
                  </a:moveTo>
                  <a:lnTo>
                    <a:pt x="1463" y="118"/>
                  </a:lnTo>
                  <a:lnTo>
                    <a:pt x="1438" y="125"/>
                  </a:lnTo>
                  <a:lnTo>
                    <a:pt x="1416" y="138"/>
                  </a:lnTo>
                  <a:lnTo>
                    <a:pt x="1397" y="154"/>
                  </a:lnTo>
                  <a:lnTo>
                    <a:pt x="1382" y="173"/>
                  </a:lnTo>
                  <a:lnTo>
                    <a:pt x="1370" y="195"/>
                  </a:lnTo>
                  <a:lnTo>
                    <a:pt x="1363" y="218"/>
                  </a:lnTo>
                  <a:lnTo>
                    <a:pt x="1361" y="244"/>
                  </a:lnTo>
                  <a:lnTo>
                    <a:pt x="1363" y="271"/>
                  </a:lnTo>
                  <a:lnTo>
                    <a:pt x="1370" y="295"/>
                  </a:lnTo>
                  <a:lnTo>
                    <a:pt x="1382" y="316"/>
                  </a:lnTo>
                  <a:lnTo>
                    <a:pt x="1397" y="335"/>
                  </a:lnTo>
                  <a:lnTo>
                    <a:pt x="1416" y="351"/>
                  </a:lnTo>
                  <a:lnTo>
                    <a:pt x="1438" y="363"/>
                  </a:lnTo>
                  <a:lnTo>
                    <a:pt x="1463" y="371"/>
                  </a:lnTo>
                  <a:lnTo>
                    <a:pt x="1489" y="373"/>
                  </a:lnTo>
                  <a:lnTo>
                    <a:pt x="1514" y="371"/>
                  </a:lnTo>
                  <a:lnTo>
                    <a:pt x="1538" y="363"/>
                  </a:lnTo>
                  <a:lnTo>
                    <a:pt x="1560" y="351"/>
                  </a:lnTo>
                  <a:lnTo>
                    <a:pt x="1579" y="335"/>
                  </a:lnTo>
                  <a:lnTo>
                    <a:pt x="1595" y="316"/>
                  </a:lnTo>
                  <a:lnTo>
                    <a:pt x="1607" y="295"/>
                  </a:lnTo>
                  <a:lnTo>
                    <a:pt x="1614" y="271"/>
                  </a:lnTo>
                  <a:lnTo>
                    <a:pt x="1617" y="244"/>
                  </a:lnTo>
                  <a:lnTo>
                    <a:pt x="1614" y="218"/>
                  </a:lnTo>
                  <a:lnTo>
                    <a:pt x="1607" y="195"/>
                  </a:lnTo>
                  <a:lnTo>
                    <a:pt x="1595" y="173"/>
                  </a:lnTo>
                  <a:lnTo>
                    <a:pt x="1579" y="154"/>
                  </a:lnTo>
                  <a:lnTo>
                    <a:pt x="1560" y="138"/>
                  </a:lnTo>
                  <a:lnTo>
                    <a:pt x="1538" y="125"/>
                  </a:lnTo>
                  <a:lnTo>
                    <a:pt x="1514" y="118"/>
                  </a:lnTo>
                  <a:lnTo>
                    <a:pt x="1489" y="116"/>
                  </a:lnTo>
                  <a:close/>
                  <a:moveTo>
                    <a:pt x="464" y="116"/>
                  </a:moveTo>
                  <a:lnTo>
                    <a:pt x="438" y="118"/>
                  </a:lnTo>
                  <a:lnTo>
                    <a:pt x="414" y="125"/>
                  </a:lnTo>
                  <a:lnTo>
                    <a:pt x="391" y="138"/>
                  </a:lnTo>
                  <a:lnTo>
                    <a:pt x="373" y="154"/>
                  </a:lnTo>
                  <a:lnTo>
                    <a:pt x="357" y="173"/>
                  </a:lnTo>
                  <a:lnTo>
                    <a:pt x="345" y="195"/>
                  </a:lnTo>
                  <a:lnTo>
                    <a:pt x="338" y="218"/>
                  </a:lnTo>
                  <a:lnTo>
                    <a:pt x="335" y="244"/>
                  </a:lnTo>
                  <a:lnTo>
                    <a:pt x="338" y="271"/>
                  </a:lnTo>
                  <a:lnTo>
                    <a:pt x="345" y="295"/>
                  </a:lnTo>
                  <a:lnTo>
                    <a:pt x="357" y="316"/>
                  </a:lnTo>
                  <a:lnTo>
                    <a:pt x="373" y="335"/>
                  </a:lnTo>
                  <a:lnTo>
                    <a:pt x="391" y="351"/>
                  </a:lnTo>
                  <a:lnTo>
                    <a:pt x="414" y="363"/>
                  </a:lnTo>
                  <a:lnTo>
                    <a:pt x="438" y="371"/>
                  </a:lnTo>
                  <a:lnTo>
                    <a:pt x="464" y="373"/>
                  </a:lnTo>
                  <a:lnTo>
                    <a:pt x="489" y="371"/>
                  </a:lnTo>
                  <a:lnTo>
                    <a:pt x="514" y="363"/>
                  </a:lnTo>
                  <a:lnTo>
                    <a:pt x="536" y="351"/>
                  </a:lnTo>
                  <a:lnTo>
                    <a:pt x="555" y="335"/>
                  </a:lnTo>
                  <a:lnTo>
                    <a:pt x="570" y="316"/>
                  </a:lnTo>
                  <a:lnTo>
                    <a:pt x="582" y="295"/>
                  </a:lnTo>
                  <a:lnTo>
                    <a:pt x="589" y="271"/>
                  </a:lnTo>
                  <a:lnTo>
                    <a:pt x="592" y="244"/>
                  </a:lnTo>
                  <a:lnTo>
                    <a:pt x="589" y="218"/>
                  </a:lnTo>
                  <a:lnTo>
                    <a:pt x="582" y="195"/>
                  </a:lnTo>
                  <a:lnTo>
                    <a:pt x="570" y="173"/>
                  </a:lnTo>
                  <a:lnTo>
                    <a:pt x="555" y="154"/>
                  </a:lnTo>
                  <a:lnTo>
                    <a:pt x="536" y="138"/>
                  </a:lnTo>
                  <a:lnTo>
                    <a:pt x="514" y="125"/>
                  </a:lnTo>
                  <a:lnTo>
                    <a:pt x="489" y="118"/>
                  </a:lnTo>
                  <a:lnTo>
                    <a:pt x="464" y="116"/>
                  </a:lnTo>
                  <a:close/>
                  <a:moveTo>
                    <a:pt x="1489" y="0"/>
                  </a:moveTo>
                  <a:lnTo>
                    <a:pt x="1528" y="3"/>
                  </a:lnTo>
                  <a:lnTo>
                    <a:pt x="1566" y="13"/>
                  </a:lnTo>
                  <a:lnTo>
                    <a:pt x="1600" y="28"/>
                  </a:lnTo>
                  <a:lnTo>
                    <a:pt x="1633" y="48"/>
                  </a:lnTo>
                  <a:lnTo>
                    <a:pt x="1661" y="72"/>
                  </a:lnTo>
                  <a:lnTo>
                    <a:pt x="1686" y="100"/>
                  </a:lnTo>
                  <a:lnTo>
                    <a:pt x="1706" y="132"/>
                  </a:lnTo>
                  <a:lnTo>
                    <a:pt x="1720" y="168"/>
                  </a:lnTo>
                  <a:lnTo>
                    <a:pt x="1730" y="204"/>
                  </a:lnTo>
                  <a:lnTo>
                    <a:pt x="1733" y="244"/>
                  </a:lnTo>
                  <a:lnTo>
                    <a:pt x="1730" y="284"/>
                  </a:lnTo>
                  <a:lnTo>
                    <a:pt x="1720" y="321"/>
                  </a:lnTo>
                  <a:lnTo>
                    <a:pt x="1706" y="357"/>
                  </a:lnTo>
                  <a:lnTo>
                    <a:pt x="1686" y="389"/>
                  </a:lnTo>
                  <a:lnTo>
                    <a:pt x="1661" y="417"/>
                  </a:lnTo>
                  <a:lnTo>
                    <a:pt x="1633" y="441"/>
                  </a:lnTo>
                  <a:lnTo>
                    <a:pt x="1600" y="461"/>
                  </a:lnTo>
                  <a:lnTo>
                    <a:pt x="1566" y="476"/>
                  </a:lnTo>
                  <a:lnTo>
                    <a:pt x="1528" y="485"/>
                  </a:lnTo>
                  <a:lnTo>
                    <a:pt x="1489" y="488"/>
                  </a:lnTo>
                  <a:lnTo>
                    <a:pt x="1449" y="485"/>
                  </a:lnTo>
                  <a:lnTo>
                    <a:pt x="1411" y="476"/>
                  </a:lnTo>
                  <a:lnTo>
                    <a:pt x="1376" y="461"/>
                  </a:lnTo>
                  <a:lnTo>
                    <a:pt x="1345" y="441"/>
                  </a:lnTo>
                  <a:lnTo>
                    <a:pt x="1316" y="417"/>
                  </a:lnTo>
                  <a:lnTo>
                    <a:pt x="1291" y="389"/>
                  </a:lnTo>
                  <a:lnTo>
                    <a:pt x="1271" y="357"/>
                  </a:lnTo>
                  <a:lnTo>
                    <a:pt x="1256" y="321"/>
                  </a:lnTo>
                  <a:lnTo>
                    <a:pt x="1248" y="284"/>
                  </a:lnTo>
                  <a:lnTo>
                    <a:pt x="1245" y="244"/>
                  </a:lnTo>
                  <a:lnTo>
                    <a:pt x="1248" y="204"/>
                  </a:lnTo>
                  <a:lnTo>
                    <a:pt x="1256" y="168"/>
                  </a:lnTo>
                  <a:lnTo>
                    <a:pt x="1271" y="132"/>
                  </a:lnTo>
                  <a:lnTo>
                    <a:pt x="1291" y="100"/>
                  </a:lnTo>
                  <a:lnTo>
                    <a:pt x="1316" y="72"/>
                  </a:lnTo>
                  <a:lnTo>
                    <a:pt x="1345" y="48"/>
                  </a:lnTo>
                  <a:lnTo>
                    <a:pt x="1376" y="28"/>
                  </a:lnTo>
                  <a:lnTo>
                    <a:pt x="1411" y="13"/>
                  </a:lnTo>
                  <a:lnTo>
                    <a:pt x="1449" y="3"/>
                  </a:lnTo>
                  <a:lnTo>
                    <a:pt x="1489" y="0"/>
                  </a:lnTo>
                  <a:close/>
                  <a:moveTo>
                    <a:pt x="464" y="0"/>
                  </a:moveTo>
                  <a:lnTo>
                    <a:pt x="503" y="3"/>
                  </a:lnTo>
                  <a:lnTo>
                    <a:pt x="541" y="13"/>
                  </a:lnTo>
                  <a:lnTo>
                    <a:pt x="576" y="28"/>
                  </a:lnTo>
                  <a:lnTo>
                    <a:pt x="608" y="48"/>
                  </a:lnTo>
                  <a:lnTo>
                    <a:pt x="637" y="72"/>
                  </a:lnTo>
                  <a:lnTo>
                    <a:pt x="661" y="100"/>
                  </a:lnTo>
                  <a:lnTo>
                    <a:pt x="681" y="132"/>
                  </a:lnTo>
                  <a:lnTo>
                    <a:pt x="696" y="168"/>
                  </a:lnTo>
                  <a:lnTo>
                    <a:pt x="705" y="204"/>
                  </a:lnTo>
                  <a:lnTo>
                    <a:pt x="708" y="244"/>
                  </a:lnTo>
                  <a:lnTo>
                    <a:pt x="705" y="284"/>
                  </a:lnTo>
                  <a:lnTo>
                    <a:pt x="696" y="321"/>
                  </a:lnTo>
                  <a:lnTo>
                    <a:pt x="681" y="357"/>
                  </a:lnTo>
                  <a:lnTo>
                    <a:pt x="661" y="389"/>
                  </a:lnTo>
                  <a:lnTo>
                    <a:pt x="637" y="417"/>
                  </a:lnTo>
                  <a:lnTo>
                    <a:pt x="608" y="441"/>
                  </a:lnTo>
                  <a:lnTo>
                    <a:pt x="576" y="461"/>
                  </a:lnTo>
                  <a:lnTo>
                    <a:pt x="541" y="476"/>
                  </a:lnTo>
                  <a:lnTo>
                    <a:pt x="503" y="485"/>
                  </a:lnTo>
                  <a:lnTo>
                    <a:pt x="464" y="488"/>
                  </a:lnTo>
                  <a:lnTo>
                    <a:pt x="424" y="485"/>
                  </a:lnTo>
                  <a:lnTo>
                    <a:pt x="386" y="476"/>
                  </a:lnTo>
                  <a:lnTo>
                    <a:pt x="351" y="461"/>
                  </a:lnTo>
                  <a:lnTo>
                    <a:pt x="320" y="441"/>
                  </a:lnTo>
                  <a:lnTo>
                    <a:pt x="292" y="417"/>
                  </a:lnTo>
                  <a:lnTo>
                    <a:pt x="266" y="389"/>
                  </a:lnTo>
                  <a:lnTo>
                    <a:pt x="246" y="357"/>
                  </a:lnTo>
                  <a:lnTo>
                    <a:pt x="232" y="321"/>
                  </a:lnTo>
                  <a:lnTo>
                    <a:pt x="222" y="284"/>
                  </a:lnTo>
                  <a:lnTo>
                    <a:pt x="219" y="244"/>
                  </a:lnTo>
                  <a:lnTo>
                    <a:pt x="222" y="204"/>
                  </a:lnTo>
                  <a:lnTo>
                    <a:pt x="232" y="168"/>
                  </a:lnTo>
                  <a:lnTo>
                    <a:pt x="246" y="132"/>
                  </a:lnTo>
                  <a:lnTo>
                    <a:pt x="266" y="100"/>
                  </a:lnTo>
                  <a:lnTo>
                    <a:pt x="292" y="72"/>
                  </a:lnTo>
                  <a:lnTo>
                    <a:pt x="320" y="48"/>
                  </a:lnTo>
                  <a:lnTo>
                    <a:pt x="351" y="28"/>
                  </a:lnTo>
                  <a:lnTo>
                    <a:pt x="386" y="13"/>
                  </a:lnTo>
                  <a:lnTo>
                    <a:pt x="424" y="3"/>
                  </a:lnTo>
                  <a:lnTo>
                    <a:pt x="464" y="0"/>
                  </a:lnTo>
                  <a:close/>
                </a:path>
              </a:pathLst>
            </a:custGeom>
            <a:solidFill>
              <a:schemeClr val="accent1"/>
            </a:solidFill>
            <a:ln>
              <a:noFill/>
            </a:ln>
            <a:effectLst/>
            <a:extLst/>
          </p:spPr>
          <p:txBody>
            <a:bodyPr vert="horz" wrap="square" lIns="91440" tIns="45720" rIns="91440" bIns="45720" numCol="1" anchor="t" anchorCtr="0" compatLnSpc="1">
              <a:prstTxWarp prst="textNoShape">
                <a:avLst/>
              </a:prstTxWarp>
            </a:bodyPr>
            <a:lstStyle/>
            <a:p>
              <a:endParaRPr lang="en-GB"/>
            </a:p>
          </p:txBody>
        </p:sp>
      </p:grpSp>
      <p:sp>
        <p:nvSpPr>
          <p:cNvPr id="4" name="Slide Number Placeholder 3">
            <a:extLst>
              <a:ext uri="{FF2B5EF4-FFF2-40B4-BE49-F238E27FC236}">
                <a16:creationId xmlns:a16="http://schemas.microsoft.com/office/drawing/2014/main" id="{C8B3AD73-9AD7-4E79-9B49-EB4EAD63ADE5}"/>
              </a:ext>
            </a:extLst>
          </p:cNvPr>
          <p:cNvSpPr>
            <a:spLocks noGrp="1"/>
          </p:cNvSpPr>
          <p:nvPr>
            <p:ph type="sldNum" sz="quarter" idx="4"/>
          </p:nvPr>
        </p:nvSpPr>
        <p:spPr/>
        <p:txBody>
          <a:bodyPr/>
          <a:lstStyle/>
          <a:p>
            <a:r>
              <a:rPr lang="en-GB"/>
              <a:t>4</a:t>
            </a:r>
            <a:endParaRPr lang="en-GB" dirty="0"/>
          </a:p>
        </p:txBody>
      </p:sp>
    </p:spTree>
    <p:extLst>
      <p:ext uri="{BB962C8B-B14F-4D97-AF65-F5344CB8AC3E}">
        <p14:creationId xmlns:p14="http://schemas.microsoft.com/office/powerpoint/2010/main" val="377351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B04A7B8A-67F0-43E6-9E5D-B20009A5E09E}"/>
              </a:ext>
            </a:extLst>
          </p:cNvPr>
          <p:cNvGraphicFramePr>
            <a:graphicFrameLocks noGrp="1"/>
          </p:cNvGraphicFramePr>
          <p:nvPr>
            <p:extLst>
              <p:ext uri="{D42A27DB-BD31-4B8C-83A1-F6EECF244321}">
                <p14:modId xmlns:p14="http://schemas.microsoft.com/office/powerpoint/2010/main" val="3400967724"/>
              </p:ext>
            </p:extLst>
          </p:nvPr>
        </p:nvGraphicFramePr>
        <p:xfrm>
          <a:off x="4705350" y="1781894"/>
          <a:ext cx="5934075" cy="2560320"/>
        </p:xfrm>
        <a:graphic>
          <a:graphicData uri="http://schemas.openxmlformats.org/drawingml/2006/table">
            <a:tbl>
              <a:tblPr firstRow="1" bandRow="1">
                <a:tableStyleId>{5C22544A-7EE6-4342-B048-85BDC9FD1C3A}</a:tableStyleId>
              </a:tblPr>
              <a:tblGrid>
                <a:gridCol w="1743075">
                  <a:extLst>
                    <a:ext uri="{9D8B030D-6E8A-4147-A177-3AD203B41FA5}">
                      <a16:colId xmlns:a16="http://schemas.microsoft.com/office/drawing/2014/main" val="2229926143"/>
                    </a:ext>
                  </a:extLst>
                </a:gridCol>
                <a:gridCol w="4191000">
                  <a:extLst>
                    <a:ext uri="{9D8B030D-6E8A-4147-A177-3AD203B41FA5}">
                      <a16:colId xmlns:a16="http://schemas.microsoft.com/office/drawing/2014/main" val="475204240"/>
                    </a:ext>
                  </a:extLst>
                </a:gridCol>
              </a:tblGrid>
              <a:tr h="365760">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B w="9525" cap="flat" cmpd="sng" algn="ctr">
                      <a:solidFill>
                        <a:schemeClr val="tx1"/>
                      </a:solidFill>
                      <a:prstDash val="sysDash"/>
                      <a:round/>
                      <a:headEnd type="none" w="med" len="med"/>
                      <a:tailEnd type="none" w="med" len="med"/>
                    </a:lnB>
                    <a:noFill/>
                  </a:tcPr>
                </a:tc>
                <a:tc>
                  <a:txBody>
                    <a:bodyPr/>
                    <a:lstStyle/>
                    <a:p>
                      <a:endParaRPr lang="lv-LV" sz="1000" dirty="0"/>
                    </a:p>
                  </a:txBody>
                  <a:tcPr>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661196356"/>
                  </a:ext>
                </a:extLst>
              </a:tr>
              <a:tr h="365760">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448188840"/>
                  </a:ext>
                </a:extLst>
              </a:tr>
              <a:tr h="365760">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348762362"/>
                  </a:ext>
                </a:extLst>
              </a:tr>
              <a:tr h="365760">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402502963"/>
                  </a:ext>
                </a:extLst>
              </a:tr>
              <a:tr h="365760">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189929808"/>
                  </a:ext>
                </a:extLst>
              </a:tr>
              <a:tr h="365760">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455142479"/>
                  </a:ext>
                </a:extLst>
              </a:tr>
              <a:tr h="365760">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no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noFill/>
                      <a:prstDash val="sysDash"/>
                      <a:round/>
                      <a:headEnd type="none" w="med" len="med"/>
                      <a:tailEnd type="none" w="med" len="med"/>
                    </a:lnB>
                    <a:noFill/>
                  </a:tcPr>
                </a:tc>
                <a:extLst>
                  <a:ext uri="{0D108BD9-81ED-4DB2-BD59-A6C34878D82A}">
                    <a16:rowId xmlns:a16="http://schemas.microsoft.com/office/drawing/2014/main" val="3396017798"/>
                  </a:ext>
                </a:extLst>
              </a:tr>
            </a:tbl>
          </a:graphicData>
        </a:graphic>
      </p:graphicFrame>
      <p:sp>
        <p:nvSpPr>
          <p:cNvPr id="5" name="Title 4"/>
          <p:cNvSpPr>
            <a:spLocks noGrp="1"/>
          </p:cNvSpPr>
          <p:nvPr>
            <p:ph type="title"/>
          </p:nvPr>
        </p:nvSpPr>
        <p:spPr>
          <a:xfrm>
            <a:off x="359999" y="430717"/>
            <a:ext cx="11466875" cy="697494"/>
          </a:xfrm>
        </p:spPr>
        <p:txBody>
          <a:bodyPr/>
          <a:lstStyle/>
          <a:p>
            <a:r>
              <a:rPr lang="en-GB" dirty="0"/>
              <a:t>Majority of companies involved in construction processes in Latvia are operating for more than 10 years</a:t>
            </a:r>
          </a:p>
        </p:txBody>
      </p:sp>
      <p:sp>
        <p:nvSpPr>
          <p:cNvPr id="6" name="Content Placeholder 5"/>
          <p:cNvSpPr>
            <a:spLocks noGrp="1"/>
          </p:cNvSpPr>
          <p:nvPr>
            <p:ph sz="quarter" idx="16"/>
          </p:nvPr>
        </p:nvSpPr>
        <p:spPr>
          <a:xfrm>
            <a:off x="360000" y="1226955"/>
            <a:ext cx="4088176" cy="396875"/>
          </a:xfrm>
        </p:spPr>
        <p:txBody>
          <a:bodyPr/>
          <a:lstStyle/>
          <a:p>
            <a:r>
              <a:rPr lang="en-GB" sz="1200" dirty="0"/>
              <a:t>How long is your organization working?</a:t>
            </a:r>
          </a:p>
        </p:txBody>
      </p:sp>
      <p:graphicFrame>
        <p:nvGraphicFramePr>
          <p:cNvPr id="8" name="Content Placeholder 4"/>
          <p:cNvGraphicFramePr>
            <a:graphicFrameLocks noGrp="1"/>
          </p:cNvGraphicFramePr>
          <p:nvPr>
            <p:ph sz="quarter" idx="14"/>
            <p:extLst>
              <p:ext uri="{D42A27DB-BD31-4B8C-83A1-F6EECF244321}">
                <p14:modId xmlns:p14="http://schemas.microsoft.com/office/powerpoint/2010/main" val="2281005740"/>
              </p:ext>
            </p:extLst>
          </p:nvPr>
        </p:nvGraphicFramePr>
        <p:xfrm>
          <a:off x="4784918" y="1645414"/>
          <a:ext cx="7049601" cy="2833280"/>
        </p:xfrm>
        <a:graphic>
          <a:graphicData uri="http://schemas.openxmlformats.org/drawingml/2006/chart">
            <c:chart xmlns:c="http://schemas.openxmlformats.org/drawingml/2006/chart" xmlns:r="http://schemas.openxmlformats.org/officeDocument/2006/relationships" r:id="rId2"/>
          </a:graphicData>
        </a:graphic>
      </p:graphicFrame>
      <p:sp>
        <p:nvSpPr>
          <p:cNvPr id="10" name="Content Placeholder 5">
            <a:extLst>
              <a:ext uri="{FF2B5EF4-FFF2-40B4-BE49-F238E27FC236}">
                <a16:creationId xmlns:a16="http://schemas.microsoft.com/office/drawing/2014/main" id="{18AEF180-9BBD-480A-BC30-104456B25549}"/>
              </a:ext>
            </a:extLst>
          </p:cNvPr>
          <p:cNvSpPr txBox="1">
            <a:spLocks/>
          </p:cNvSpPr>
          <p:nvPr/>
        </p:nvSpPr>
        <p:spPr>
          <a:xfrm>
            <a:off x="4705350" y="4718379"/>
            <a:ext cx="2190068" cy="198438"/>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Base: all companies, n=304</a:t>
            </a:r>
          </a:p>
        </p:txBody>
      </p:sp>
      <p:grpSp>
        <p:nvGrpSpPr>
          <p:cNvPr id="2" name="Group 1">
            <a:extLst>
              <a:ext uri="{FF2B5EF4-FFF2-40B4-BE49-F238E27FC236}">
                <a16:creationId xmlns:a16="http://schemas.microsoft.com/office/drawing/2014/main" id="{3D28031D-2A74-4794-8B8E-7E5ABAA643A5}"/>
              </a:ext>
            </a:extLst>
          </p:cNvPr>
          <p:cNvGrpSpPr/>
          <p:nvPr/>
        </p:nvGrpSpPr>
        <p:grpSpPr>
          <a:xfrm>
            <a:off x="6471576" y="1129729"/>
            <a:ext cx="3062949" cy="552000"/>
            <a:chOff x="6414426" y="1129729"/>
            <a:chExt cx="3062949" cy="552000"/>
          </a:xfrm>
        </p:grpSpPr>
        <p:sp>
          <p:nvSpPr>
            <p:cNvPr id="11" name="TextBox 10">
              <a:extLst>
                <a:ext uri="{FF2B5EF4-FFF2-40B4-BE49-F238E27FC236}">
                  <a16:creationId xmlns:a16="http://schemas.microsoft.com/office/drawing/2014/main" id="{863B4179-5E94-46CC-B4FC-2C7BF510CA87}"/>
                </a:ext>
              </a:extLst>
            </p:cNvPr>
            <p:cNvSpPr txBox="1"/>
            <p:nvPr/>
          </p:nvSpPr>
          <p:spPr>
            <a:xfrm>
              <a:off x="7044223" y="1397675"/>
              <a:ext cx="2433152" cy="246221"/>
            </a:xfrm>
            <a:prstGeom prst="rect">
              <a:avLst/>
            </a:prstGeom>
            <a:noFill/>
          </p:spPr>
          <p:txBody>
            <a:bodyPr wrap="square" lIns="0" tIns="0" rIns="0" bIns="0" rtlCol="0">
              <a:spAutoFit/>
            </a:bodyPr>
            <a:lstStyle/>
            <a:p>
              <a:r>
                <a:rPr lang="en-GB" sz="1600" b="1" dirty="0">
                  <a:solidFill>
                    <a:schemeClr val="accent1"/>
                  </a:solidFill>
                </a:rPr>
                <a:t>Length of operation</a:t>
              </a:r>
            </a:p>
          </p:txBody>
        </p:sp>
        <p:sp>
          <p:nvSpPr>
            <p:cNvPr id="16" name="Freeform 2">
              <a:extLst>
                <a:ext uri="{FF2B5EF4-FFF2-40B4-BE49-F238E27FC236}">
                  <a16:creationId xmlns:a16="http://schemas.microsoft.com/office/drawing/2014/main" id="{05B4DF41-BD84-490B-8A09-7D92C8E39BEF}"/>
                </a:ext>
              </a:extLst>
            </p:cNvPr>
            <p:cNvSpPr>
              <a:spLocks noChangeArrowheads="1"/>
            </p:cNvSpPr>
            <p:nvPr/>
          </p:nvSpPr>
          <p:spPr bwMode="auto">
            <a:xfrm>
              <a:off x="6414426" y="1129729"/>
              <a:ext cx="551377" cy="552000"/>
            </a:xfrm>
            <a:custGeom>
              <a:avLst/>
              <a:gdLst>
                <a:gd name="T0" fmla="*/ 10625 w 11700"/>
                <a:gd name="T1" fmla="*/ 9559 h 11712"/>
                <a:gd name="T2" fmla="*/ 10166 w 11700"/>
                <a:gd name="T3" fmla="*/ 10017 h 11712"/>
                <a:gd name="T4" fmla="*/ 10466 w 11700"/>
                <a:gd name="T5" fmla="*/ 10317 h 11712"/>
                <a:gd name="T6" fmla="*/ 9409 w 11700"/>
                <a:gd name="T7" fmla="*/ 10317 h 11712"/>
                <a:gd name="T8" fmla="*/ 9409 w 11700"/>
                <a:gd name="T9" fmla="*/ 4277 h 11712"/>
                <a:gd name="T10" fmla="*/ 6739 w 11700"/>
                <a:gd name="T11" fmla="*/ 4277 h 11712"/>
                <a:gd name="T12" fmla="*/ 6739 w 11700"/>
                <a:gd name="T13" fmla="*/ 2443 h 11712"/>
                <a:gd name="T14" fmla="*/ 3419 w 11700"/>
                <a:gd name="T15" fmla="*/ 2443 h 11712"/>
                <a:gd name="T16" fmla="*/ 3419 w 11700"/>
                <a:gd name="T17" fmla="*/ 5881 h 11712"/>
                <a:gd name="T18" fmla="*/ 1392 w 11700"/>
                <a:gd name="T19" fmla="*/ 5881 h 11712"/>
                <a:gd name="T20" fmla="*/ 1392 w 11700"/>
                <a:gd name="T21" fmla="*/ 1235 h 11712"/>
                <a:gd name="T22" fmla="*/ 1691 w 11700"/>
                <a:gd name="T23" fmla="*/ 1535 h 11712"/>
                <a:gd name="T24" fmla="*/ 2150 w 11700"/>
                <a:gd name="T25" fmla="*/ 1076 h 11712"/>
                <a:gd name="T26" fmla="*/ 1074 w 11700"/>
                <a:gd name="T27" fmla="*/ 0 h 11712"/>
                <a:gd name="T28" fmla="*/ 0 w 11700"/>
                <a:gd name="T29" fmla="*/ 1076 h 11712"/>
                <a:gd name="T30" fmla="*/ 458 w 11700"/>
                <a:gd name="T31" fmla="*/ 1535 h 11712"/>
                <a:gd name="T32" fmla="*/ 749 w 11700"/>
                <a:gd name="T33" fmla="*/ 1235 h 11712"/>
                <a:gd name="T34" fmla="*/ 749 w 11700"/>
                <a:gd name="T35" fmla="*/ 5881 h 11712"/>
                <a:gd name="T36" fmla="*/ 749 w 11700"/>
                <a:gd name="T37" fmla="*/ 10961 h 11712"/>
                <a:gd name="T38" fmla="*/ 3419 w 11700"/>
                <a:gd name="T39" fmla="*/ 10961 h 11712"/>
                <a:gd name="T40" fmla="*/ 4071 w 11700"/>
                <a:gd name="T41" fmla="*/ 10961 h 11712"/>
                <a:gd name="T42" fmla="*/ 6096 w 11700"/>
                <a:gd name="T43" fmla="*/ 10961 h 11712"/>
                <a:gd name="T44" fmla="*/ 6739 w 11700"/>
                <a:gd name="T45" fmla="*/ 10961 h 11712"/>
                <a:gd name="T46" fmla="*/ 9409 w 11700"/>
                <a:gd name="T47" fmla="*/ 10961 h 11712"/>
                <a:gd name="T48" fmla="*/ 10466 w 11700"/>
                <a:gd name="T49" fmla="*/ 10961 h 11712"/>
                <a:gd name="T50" fmla="*/ 10166 w 11700"/>
                <a:gd name="T51" fmla="*/ 11253 h 11712"/>
                <a:gd name="T52" fmla="*/ 10625 w 11700"/>
                <a:gd name="T53" fmla="*/ 11711 h 11712"/>
                <a:gd name="T54" fmla="*/ 11699 w 11700"/>
                <a:gd name="T55" fmla="*/ 10635 h 11712"/>
                <a:gd name="T56" fmla="*/ 10625 w 11700"/>
                <a:gd name="T57" fmla="*/ 9559 h 11712"/>
                <a:gd name="T58" fmla="*/ 1392 w 11700"/>
                <a:gd name="T59" fmla="*/ 10317 h 11712"/>
                <a:gd name="T60" fmla="*/ 1392 w 11700"/>
                <a:gd name="T61" fmla="*/ 6525 h 11712"/>
                <a:gd name="T62" fmla="*/ 3419 w 11700"/>
                <a:gd name="T63" fmla="*/ 6525 h 11712"/>
                <a:gd name="T64" fmla="*/ 3419 w 11700"/>
                <a:gd name="T65" fmla="*/ 10317 h 11712"/>
                <a:gd name="T66" fmla="*/ 1392 w 11700"/>
                <a:gd name="T67" fmla="*/ 10317 h 11712"/>
                <a:gd name="T68" fmla="*/ 4071 w 11700"/>
                <a:gd name="T69" fmla="*/ 10317 h 11712"/>
                <a:gd name="T70" fmla="*/ 4071 w 11700"/>
                <a:gd name="T71" fmla="*/ 5881 h 11712"/>
                <a:gd name="T72" fmla="*/ 4071 w 11700"/>
                <a:gd name="T73" fmla="*/ 3096 h 11712"/>
                <a:gd name="T74" fmla="*/ 6096 w 11700"/>
                <a:gd name="T75" fmla="*/ 3096 h 11712"/>
                <a:gd name="T76" fmla="*/ 6096 w 11700"/>
                <a:gd name="T77" fmla="*/ 4277 h 11712"/>
                <a:gd name="T78" fmla="*/ 6096 w 11700"/>
                <a:gd name="T79" fmla="*/ 10317 h 11712"/>
                <a:gd name="T80" fmla="*/ 4071 w 11700"/>
                <a:gd name="T81" fmla="*/ 10317 h 11712"/>
                <a:gd name="T82" fmla="*/ 6739 w 11700"/>
                <a:gd name="T83" fmla="*/ 10317 h 11712"/>
                <a:gd name="T84" fmla="*/ 6739 w 11700"/>
                <a:gd name="T85" fmla="*/ 4930 h 11712"/>
                <a:gd name="T86" fmla="*/ 8765 w 11700"/>
                <a:gd name="T87" fmla="*/ 4930 h 11712"/>
                <a:gd name="T88" fmla="*/ 8765 w 11700"/>
                <a:gd name="T89" fmla="*/ 10317 h 11712"/>
                <a:gd name="T90" fmla="*/ 6739 w 11700"/>
                <a:gd name="T91" fmla="*/ 10317 h 1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00" h="11712">
                  <a:moveTo>
                    <a:pt x="10625" y="9559"/>
                  </a:moveTo>
                  <a:lnTo>
                    <a:pt x="10166" y="10017"/>
                  </a:lnTo>
                  <a:lnTo>
                    <a:pt x="10466" y="10317"/>
                  </a:lnTo>
                  <a:lnTo>
                    <a:pt x="9409" y="10317"/>
                  </a:lnTo>
                  <a:lnTo>
                    <a:pt x="9409" y="4277"/>
                  </a:lnTo>
                  <a:lnTo>
                    <a:pt x="6739" y="4277"/>
                  </a:lnTo>
                  <a:lnTo>
                    <a:pt x="6739" y="2443"/>
                  </a:lnTo>
                  <a:lnTo>
                    <a:pt x="3419" y="2443"/>
                  </a:lnTo>
                  <a:lnTo>
                    <a:pt x="3419" y="5881"/>
                  </a:lnTo>
                  <a:lnTo>
                    <a:pt x="1392" y="5881"/>
                  </a:lnTo>
                  <a:lnTo>
                    <a:pt x="1392" y="1235"/>
                  </a:lnTo>
                  <a:lnTo>
                    <a:pt x="1691" y="1535"/>
                  </a:lnTo>
                  <a:lnTo>
                    <a:pt x="2150" y="1076"/>
                  </a:lnTo>
                  <a:lnTo>
                    <a:pt x="1074" y="0"/>
                  </a:lnTo>
                  <a:lnTo>
                    <a:pt x="0" y="1076"/>
                  </a:lnTo>
                  <a:lnTo>
                    <a:pt x="458" y="1535"/>
                  </a:lnTo>
                  <a:lnTo>
                    <a:pt x="749" y="1235"/>
                  </a:lnTo>
                  <a:lnTo>
                    <a:pt x="749" y="5881"/>
                  </a:lnTo>
                  <a:lnTo>
                    <a:pt x="749" y="10961"/>
                  </a:lnTo>
                  <a:lnTo>
                    <a:pt x="3419" y="10961"/>
                  </a:lnTo>
                  <a:lnTo>
                    <a:pt x="4071" y="10961"/>
                  </a:lnTo>
                  <a:lnTo>
                    <a:pt x="6096" y="10961"/>
                  </a:lnTo>
                  <a:lnTo>
                    <a:pt x="6739" y="10961"/>
                  </a:lnTo>
                  <a:lnTo>
                    <a:pt x="9409" y="10961"/>
                  </a:lnTo>
                  <a:lnTo>
                    <a:pt x="10466" y="10961"/>
                  </a:lnTo>
                  <a:lnTo>
                    <a:pt x="10166" y="11253"/>
                  </a:lnTo>
                  <a:lnTo>
                    <a:pt x="10625" y="11711"/>
                  </a:lnTo>
                  <a:lnTo>
                    <a:pt x="11699" y="10635"/>
                  </a:lnTo>
                  <a:lnTo>
                    <a:pt x="10625" y="9559"/>
                  </a:lnTo>
                  <a:close/>
                  <a:moveTo>
                    <a:pt x="1392" y="10317"/>
                  </a:moveTo>
                  <a:lnTo>
                    <a:pt x="1392" y="6525"/>
                  </a:lnTo>
                  <a:lnTo>
                    <a:pt x="3419" y="6525"/>
                  </a:lnTo>
                  <a:lnTo>
                    <a:pt x="3419" y="10317"/>
                  </a:lnTo>
                  <a:lnTo>
                    <a:pt x="1392" y="10317"/>
                  </a:lnTo>
                  <a:close/>
                  <a:moveTo>
                    <a:pt x="4071" y="10317"/>
                  </a:moveTo>
                  <a:lnTo>
                    <a:pt x="4071" y="5881"/>
                  </a:lnTo>
                  <a:lnTo>
                    <a:pt x="4071" y="3096"/>
                  </a:lnTo>
                  <a:lnTo>
                    <a:pt x="6096" y="3096"/>
                  </a:lnTo>
                  <a:lnTo>
                    <a:pt x="6096" y="4277"/>
                  </a:lnTo>
                  <a:lnTo>
                    <a:pt x="6096" y="10317"/>
                  </a:lnTo>
                  <a:lnTo>
                    <a:pt x="4071" y="10317"/>
                  </a:lnTo>
                  <a:close/>
                  <a:moveTo>
                    <a:pt x="6739" y="10317"/>
                  </a:moveTo>
                  <a:lnTo>
                    <a:pt x="6739" y="4930"/>
                  </a:lnTo>
                  <a:lnTo>
                    <a:pt x="8765" y="4930"/>
                  </a:lnTo>
                  <a:lnTo>
                    <a:pt x="8765" y="10317"/>
                  </a:lnTo>
                  <a:lnTo>
                    <a:pt x="6739" y="10317"/>
                  </a:lnTo>
                  <a:close/>
                </a:path>
              </a:pathLst>
            </a:custGeom>
            <a:solidFill>
              <a:schemeClr val="accent1"/>
            </a:solidFill>
            <a:ln>
              <a:noFill/>
            </a:ln>
            <a:effectLst/>
            <a:extLst/>
          </p:spPr>
          <p:txBody>
            <a:bodyPr wrap="none" anchor="ctr"/>
            <a:lstStyle/>
            <a:p>
              <a:endParaRPr lang="en-GB" dirty="0"/>
            </a:p>
          </p:txBody>
        </p:sp>
      </p:grpSp>
      <p:sp>
        <p:nvSpPr>
          <p:cNvPr id="4" name="Slide Number Placeholder 3">
            <a:extLst>
              <a:ext uri="{FF2B5EF4-FFF2-40B4-BE49-F238E27FC236}">
                <a16:creationId xmlns:a16="http://schemas.microsoft.com/office/drawing/2014/main" id="{693825E9-B85C-4434-8C05-7AEA786175CB}"/>
              </a:ext>
            </a:extLst>
          </p:cNvPr>
          <p:cNvSpPr>
            <a:spLocks noGrp="1"/>
          </p:cNvSpPr>
          <p:nvPr>
            <p:ph type="sldNum" sz="quarter" idx="4"/>
          </p:nvPr>
        </p:nvSpPr>
        <p:spPr/>
        <p:txBody>
          <a:bodyPr/>
          <a:lstStyle/>
          <a:p>
            <a:r>
              <a:rPr lang="en-GB"/>
              <a:t>5</a:t>
            </a:r>
            <a:endParaRPr lang="en-GB" dirty="0"/>
          </a:p>
        </p:txBody>
      </p:sp>
    </p:spTree>
    <p:extLst>
      <p:ext uri="{BB962C8B-B14F-4D97-AF65-F5344CB8AC3E}">
        <p14:creationId xmlns:p14="http://schemas.microsoft.com/office/powerpoint/2010/main" val="352485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AACC71B6-01B7-4F36-AD1A-7793D14182D1}"/>
              </a:ext>
            </a:extLst>
          </p:cNvPr>
          <p:cNvGraphicFramePr>
            <a:graphicFrameLocks noGrp="1"/>
          </p:cNvGraphicFramePr>
          <p:nvPr>
            <p:extLst>
              <p:ext uri="{D42A27DB-BD31-4B8C-83A1-F6EECF244321}">
                <p14:modId xmlns:p14="http://schemas.microsoft.com/office/powerpoint/2010/main" val="826732777"/>
              </p:ext>
            </p:extLst>
          </p:nvPr>
        </p:nvGraphicFramePr>
        <p:xfrm>
          <a:off x="4152122" y="2318181"/>
          <a:ext cx="5619750" cy="2558616"/>
        </p:xfrm>
        <a:graphic>
          <a:graphicData uri="http://schemas.openxmlformats.org/drawingml/2006/table">
            <a:tbl>
              <a:tblPr firstRow="1" bandRow="1">
                <a:tableStyleId>{5C22544A-7EE6-4342-B048-85BDC9FD1C3A}</a:tableStyleId>
              </a:tblPr>
              <a:tblGrid>
                <a:gridCol w="1743075">
                  <a:extLst>
                    <a:ext uri="{9D8B030D-6E8A-4147-A177-3AD203B41FA5}">
                      <a16:colId xmlns:a16="http://schemas.microsoft.com/office/drawing/2014/main" val="2229926143"/>
                    </a:ext>
                  </a:extLst>
                </a:gridCol>
                <a:gridCol w="3876675">
                  <a:extLst>
                    <a:ext uri="{9D8B030D-6E8A-4147-A177-3AD203B41FA5}">
                      <a16:colId xmlns:a16="http://schemas.microsoft.com/office/drawing/2014/main" val="475204240"/>
                    </a:ext>
                  </a:extLst>
                </a:gridCol>
              </a:tblGrid>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B w="9525" cap="flat" cmpd="sng" algn="ctr">
                      <a:solidFill>
                        <a:schemeClr val="tx1"/>
                      </a:solidFill>
                      <a:prstDash val="sysDash"/>
                      <a:round/>
                      <a:headEnd type="none" w="med" len="med"/>
                      <a:tailEnd type="none" w="med" len="med"/>
                    </a:lnB>
                    <a:noFill/>
                  </a:tcPr>
                </a:tc>
                <a:tc>
                  <a:txBody>
                    <a:bodyPr/>
                    <a:lstStyle/>
                    <a:p>
                      <a:endParaRPr lang="lv-LV" sz="1000" dirty="0"/>
                    </a:p>
                  </a:txBody>
                  <a:tcPr>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661196356"/>
                  </a:ext>
                </a:extLst>
              </a:tr>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448188840"/>
                  </a:ext>
                </a:extLst>
              </a:tr>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348762362"/>
                  </a:ext>
                </a:extLst>
              </a:tr>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402502963"/>
                  </a:ext>
                </a:extLst>
              </a:tr>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189929808"/>
                  </a:ext>
                </a:extLst>
              </a:tr>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455142479"/>
                  </a:ext>
                </a:extLst>
              </a:tr>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396017798"/>
                  </a:ext>
                </a:extLst>
              </a:tr>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38039451"/>
                  </a:ext>
                </a:extLst>
              </a:tr>
            </a:tbl>
          </a:graphicData>
        </a:graphic>
      </p:graphicFrame>
      <p:graphicFrame>
        <p:nvGraphicFramePr>
          <p:cNvPr id="8" name="Content Placeholder 4"/>
          <p:cNvGraphicFramePr>
            <a:graphicFrameLocks noGrp="1"/>
          </p:cNvGraphicFramePr>
          <p:nvPr>
            <p:ph sz="quarter" idx="14"/>
            <p:extLst>
              <p:ext uri="{D42A27DB-BD31-4B8C-83A1-F6EECF244321}">
                <p14:modId xmlns:p14="http://schemas.microsoft.com/office/powerpoint/2010/main" val="1226535252"/>
              </p:ext>
            </p:extLst>
          </p:nvPr>
        </p:nvGraphicFramePr>
        <p:xfrm>
          <a:off x="4152122" y="2188339"/>
          <a:ext cx="7682397" cy="283328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a:xfrm>
            <a:off x="359999" y="430717"/>
            <a:ext cx="11466875" cy="626558"/>
          </a:xfrm>
        </p:spPr>
        <p:txBody>
          <a:bodyPr/>
          <a:lstStyle/>
          <a:p>
            <a:r>
              <a:rPr lang="en-GB" dirty="0"/>
              <a:t>Majority of construction services during the last year have been provided in Riga or Riga region</a:t>
            </a:r>
          </a:p>
        </p:txBody>
      </p:sp>
      <p:sp>
        <p:nvSpPr>
          <p:cNvPr id="6" name="Content Placeholder 5"/>
          <p:cNvSpPr>
            <a:spLocks noGrp="1"/>
          </p:cNvSpPr>
          <p:nvPr>
            <p:ph sz="quarter" idx="16"/>
          </p:nvPr>
        </p:nvSpPr>
        <p:spPr>
          <a:xfrm>
            <a:off x="385192" y="1701451"/>
            <a:ext cx="4412026" cy="396875"/>
          </a:xfrm>
        </p:spPr>
        <p:txBody>
          <a:bodyPr/>
          <a:lstStyle/>
          <a:p>
            <a:r>
              <a:rPr lang="en-GB" sz="1200" dirty="0"/>
              <a:t>In which regions primarily has your organization (most often) provided its construction services during the last 12 months?</a:t>
            </a:r>
          </a:p>
        </p:txBody>
      </p:sp>
      <p:sp>
        <p:nvSpPr>
          <p:cNvPr id="10" name="Content Placeholder 5">
            <a:extLst>
              <a:ext uri="{FF2B5EF4-FFF2-40B4-BE49-F238E27FC236}">
                <a16:creationId xmlns:a16="http://schemas.microsoft.com/office/drawing/2014/main" id="{18AEF180-9BBD-480A-BC30-104456B25549}"/>
              </a:ext>
            </a:extLst>
          </p:cNvPr>
          <p:cNvSpPr txBox="1">
            <a:spLocks/>
          </p:cNvSpPr>
          <p:nvPr/>
        </p:nvSpPr>
        <p:spPr>
          <a:xfrm>
            <a:off x="4242622" y="5461329"/>
            <a:ext cx="2190068" cy="198438"/>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Base: all companies, n=304</a:t>
            </a:r>
          </a:p>
        </p:txBody>
      </p:sp>
      <p:grpSp>
        <p:nvGrpSpPr>
          <p:cNvPr id="2" name="Group 1">
            <a:extLst>
              <a:ext uri="{FF2B5EF4-FFF2-40B4-BE49-F238E27FC236}">
                <a16:creationId xmlns:a16="http://schemas.microsoft.com/office/drawing/2014/main" id="{177B509A-97B4-4262-9400-5C5F4F225F1A}"/>
              </a:ext>
            </a:extLst>
          </p:cNvPr>
          <p:cNvGrpSpPr/>
          <p:nvPr/>
        </p:nvGrpSpPr>
        <p:grpSpPr>
          <a:xfrm>
            <a:off x="6432690" y="1636840"/>
            <a:ext cx="3065438" cy="506629"/>
            <a:chOff x="6453202" y="1608600"/>
            <a:chExt cx="3065438" cy="506629"/>
          </a:xfrm>
        </p:grpSpPr>
        <p:sp>
          <p:nvSpPr>
            <p:cNvPr id="11" name="TextBox 10">
              <a:extLst>
                <a:ext uri="{FF2B5EF4-FFF2-40B4-BE49-F238E27FC236}">
                  <a16:creationId xmlns:a16="http://schemas.microsoft.com/office/drawing/2014/main" id="{0CA9C84C-C8EC-496C-83D1-065EEE39F656}"/>
                </a:ext>
              </a:extLst>
            </p:cNvPr>
            <p:cNvSpPr txBox="1"/>
            <p:nvPr/>
          </p:nvSpPr>
          <p:spPr>
            <a:xfrm>
              <a:off x="7085488" y="1845457"/>
              <a:ext cx="2433152" cy="246221"/>
            </a:xfrm>
            <a:prstGeom prst="rect">
              <a:avLst/>
            </a:prstGeom>
            <a:noFill/>
          </p:spPr>
          <p:txBody>
            <a:bodyPr wrap="square" lIns="0" tIns="0" rIns="0" bIns="0" rtlCol="0">
              <a:spAutoFit/>
            </a:bodyPr>
            <a:lstStyle/>
            <a:p>
              <a:r>
                <a:rPr lang="en-GB" sz="1600" b="1" dirty="0">
                  <a:solidFill>
                    <a:schemeClr val="accent1"/>
                  </a:solidFill>
                </a:rPr>
                <a:t>Region</a:t>
              </a:r>
            </a:p>
          </p:txBody>
        </p:sp>
        <p:sp>
          <p:nvSpPr>
            <p:cNvPr id="19" name="Freeform 51">
              <a:extLst>
                <a:ext uri="{FF2B5EF4-FFF2-40B4-BE49-F238E27FC236}">
                  <a16:creationId xmlns:a16="http://schemas.microsoft.com/office/drawing/2014/main" id="{0EB9592A-71D0-4220-A802-3064FA49ED86}"/>
                </a:ext>
              </a:extLst>
            </p:cNvPr>
            <p:cNvSpPr>
              <a:spLocks noEditPoints="1"/>
            </p:cNvSpPr>
            <p:nvPr/>
          </p:nvSpPr>
          <p:spPr bwMode="auto">
            <a:xfrm>
              <a:off x="6453202" y="1608600"/>
              <a:ext cx="508795" cy="506629"/>
            </a:xfrm>
            <a:custGeom>
              <a:avLst/>
              <a:gdLst>
                <a:gd name="T0" fmla="*/ 1935 w 3290"/>
                <a:gd name="T1" fmla="*/ 3101 h 3277"/>
                <a:gd name="T2" fmla="*/ 433 w 3290"/>
                <a:gd name="T3" fmla="*/ 1025 h 3277"/>
                <a:gd name="T4" fmla="*/ 478 w 3290"/>
                <a:gd name="T5" fmla="*/ 1202 h 3277"/>
                <a:gd name="T6" fmla="*/ 2320 w 3290"/>
                <a:gd name="T7" fmla="*/ 1948 h 3277"/>
                <a:gd name="T8" fmla="*/ 2495 w 3290"/>
                <a:gd name="T9" fmla="*/ 2036 h 3277"/>
                <a:gd name="T10" fmla="*/ 2469 w 3290"/>
                <a:gd name="T11" fmla="*/ 2099 h 3277"/>
                <a:gd name="T12" fmla="*/ 2407 w 3290"/>
                <a:gd name="T13" fmla="*/ 2124 h 3277"/>
                <a:gd name="T14" fmla="*/ 2530 w 3290"/>
                <a:gd name="T15" fmla="*/ 3101 h 3277"/>
                <a:gd name="T16" fmla="*/ 2593 w 3290"/>
                <a:gd name="T17" fmla="*/ 3127 h 3277"/>
                <a:gd name="T18" fmla="*/ 2619 w 3290"/>
                <a:gd name="T19" fmla="*/ 3189 h 3277"/>
                <a:gd name="T20" fmla="*/ 2593 w 3290"/>
                <a:gd name="T21" fmla="*/ 3252 h 3277"/>
                <a:gd name="T22" fmla="*/ 2530 w 3290"/>
                <a:gd name="T23" fmla="*/ 3277 h 3277"/>
                <a:gd name="T24" fmla="*/ 1032 w 3290"/>
                <a:gd name="T25" fmla="*/ 3266 h 3277"/>
                <a:gd name="T26" fmla="*/ 991 w 3290"/>
                <a:gd name="T27" fmla="*/ 3212 h 3277"/>
                <a:gd name="T28" fmla="*/ 1001 w 3290"/>
                <a:gd name="T29" fmla="*/ 3145 h 3277"/>
                <a:gd name="T30" fmla="*/ 1053 w 3290"/>
                <a:gd name="T31" fmla="*/ 3104 h 3277"/>
                <a:gd name="T32" fmla="*/ 1496 w 3290"/>
                <a:gd name="T33" fmla="*/ 2124 h 3277"/>
                <a:gd name="T34" fmla="*/ 393 w 3290"/>
                <a:gd name="T35" fmla="*/ 2114 h 3277"/>
                <a:gd name="T36" fmla="*/ 18 w 3290"/>
                <a:gd name="T37" fmla="*/ 1630 h 3277"/>
                <a:gd name="T38" fmla="*/ 0 w 3290"/>
                <a:gd name="T39" fmla="*/ 1578 h 3277"/>
                <a:gd name="T40" fmla="*/ 18 w 3290"/>
                <a:gd name="T41" fmla="*/ 1524 h 3277"/>
                <a:gd name="T42" fmla="*/ 394 w 3290"/>
                <a:gd name="T43" fmla="*/ 1034 h 3277"/>
                <a:gd name="T44" fmla="*/ 971 w 3290"/>
                <a:gd name="T45" fmla="*/ 615 h 3277"/>
                <a:gd name="T46" fmla="*/ 3093 w 3290"/>
                <a:gd name="T47" fmla="*/ 991 h 3277"/>
                <a:gd name="T48" fmla="*/ 1672 w 3290"/>
                <a:gd name="T49" fmla="*/ 177 h 3277"/>
                <a:gd name="T50" fmla="*/ 1935 w 3290"/>
                <a:gd name="T51" fmla="*/ 177 h 3277"/>
                <a:gd name="T52" fmla="*/ 2023 w 3290"/>
                <a:gd name="T53" fmla="*/ 0 h 3277"/>
                <a:gd name="T54" fmla="*/ 2085 w 3290"/>
                <a:gd name="T55" fmla="*/ 26 h 3277"/>
                <a:gd name="T56" fmla="*/ 2111 w 3290"/>
                <a:gd name="T57" fmla="*/ 89 h 3277"/>
                <a:gd name="T58" fmla="*/ 2878 w 3290"/>
                <a:gd name="T59" fmla="*/ 441 h 3277"/>
                <a:gd name="T60" fmla="*/ 2928 w 3290"/>
                <a:gd name="T61" fmla="*/ 475 h 3277"/>
                <a:gd name="T62" fmla="*/ 3288 w 3290"/>
                <a:gd name="T63" fmla="*/ 972 h 3277"/>
                <a:gd name="T64" fmla="*/ 3282 w 3290"/>
                <a:gd name="T65" fmla="*/ 1028 h 3277"/>
                <a:gd name="T66" fmla="*/ 2914 w 3290"/>
                <a:gd name="T67" fmla="*/ 1517 h 3277"/>
                <a:gd name="T68" fmla="*/ 2858 w 3290"/>
                <a:gd name="T69" fmla="*/ 1538 h 3277"/>
                <a:gd name="T70" fmla="*/ 850 w 3290"/>
                <a:gd name="T71" fmla="*/ 1531 h 3277"/>
                <a:gd name="T72" fmla="*/ 810 w 3290"/>
                <a:gd name="T73" fmla="*/ 1498 h 3277"/>
                <a:gd name="T74" fmla="*/ 795 w 3290"/>
                <a:gd name="T75" fmla="*/ 1450 h 3277"/>
                <a:gd name="T76" fmla="*/ 807 w 3290"/>
                <a:gd name="T77" fmla="*/ 483 h 3277"/>
                <a:gd name="T78" fmla="*/ 860 w 3290"/>
                <a:gd name="T79" fmla="*/ 442 h 3277"/>
                <a:gd name="T80" fmla="*/ 1496 w 3290"/>
                <a:gd name="T81" fmla="*/ 89 h 3277"/>
                <a:gd name="T82" fmla="*/ 1522 w 3290"/>
                <a:gd name="T83" fmla="*/ 26 h 3277"/>
                <a:gd name="T84" fmla="*/ 1584 w 3290"/>
                <a:gd name="T85" fmla="*/ 0 h 3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90" h="3277">
                  <a:moveTo>
                    <a:pt x="1672" y="2124"/>
                  </a:moveTo>
                  <a:lnTo>
                    <a:pt x="1672" y="3101"/>
                  </a:lnTo>
                  <a:lnTo>
                    <a:pt x="1935" y="3101"/>
                  </a:lnTo>
                  <a:lnTo>
                    <a:pt x="1935" y="2124"/>
                  </a:lnTo>
                  <a:lnTo>
                    <a:pt x="1672" y="2124"/>
                  </a:lnTo>
                  <a:close/>
                  <a:moveTo>
                    <a:pt x="433" y="1025"/>
                  </a:moveTo>
                  <a:lnTo>
                    <a:pt x="552" y="1025"/>
                  </a:lnTo>
                  <a:lnTo>
                    <a:pt x="552" y="1202"/>
                  </a:lnTo>
                  <a:lnTo>
                    <a:pt x="478" y="1202"/>
                  </a:lnTo>
                  <a:lnTo>
                    <a:pt x="198" y="1577"/>
                  </a:lnTo>
                  <a:lnTo>
                    <a:pt x="477" y="1948"/>
                  </a:lnTo>
                  <a:lnTo>
                    <a:pt x="2320" y="1948"/>
                  </a:lnTo>
                  <a:lnTo>
                    <a:pt x="2320" y="1787"/>
                  </a:lnTo>
                  <a:lnTo>
                    <a:pt x="2495" y="1787"/>
                  </a:lnTo>
                  <a:lnTo>
                    <a:pt x="2495" y="2036"/>
                  </a:lnTo>
                  <a:lnTo>
                    <a:pt x="2492" y="2060"/>
                  </a:lnTo>
                  <a:lnTo>
                    <a:pt x="2484" y="2081"/>
                  </a:lnTo>
                  <a:lnTo>
                    <a:pt x="2469" y="2099"/>
                  </a:lnTo>
                  <a:lnTo>
                    <a:pt x="2451" y="2112"/>
                  </a:lnTo>
                  <a:lnTo>
                    <a:pt x="2431" y="2121"/>
                  </a:lnTo>
                  <a:lnTo>
                    <a:pt x="2407" y="2124"/>
                  </a:lnTo>
                  <a:lnTo>
                    <a:pt x="2111" y="2124"/>
                  </a:lnTo>
                  <a:lnTo>
                    <a:pt x="2111" y="3101"/>
                  </a:lnTo>
                  <a:lnTo>
                    <a:pt x="2530" y="3101"/>
                  </a:lnTo>
                  <a:lnTo>
                    <a:pt x="2554" y="3104"/>
                  </a:lnTo>
                  <a:lnTo>
                    <a:pt x="2575" y="3113"/>
                  </a:lnTo>
                  <a:lnTo>
                    <a:pt x="2593" y="3127"/>
                  </a:lnTo>
                  <a:lnTo>
                    <a:pt x="2607" y="3145"/>
                  </a:lnTo>
                  <a:lnTo>
                    <a:pt x="2616" y="3166"/>
                  </a:lnTo>
                  <a:lnTo>
                    <a:pt x="2619" y="3189"/>
                  </a:lnTo>
                  <a:lnTo>
                    <a:pt x="2616" y="3212"/>
                  </a:lnTo>
                  <a:lnTo>
                    <a:pt x="2607" y="3234"/>
                  </a:lnTo>
                  <a:lnTo>
                    <a:pt x="2593" y="3252"/>
                  </a:lnTo>
                  <a:lnTo>
                    <a:pt x="2575" y="3266"/>
                  </a:lnTo>
                  <a:lnTo>
                    <a:pt x="2554" y="3274"/>
                  </a:lnTo>
                  <a:lnTo>
                    <a:pt x="2530" y="3277"/>
                  </a:lnTo>
                  <a:lnTo>
                    <a:pt x="1076" y="3277"/>
                  </a:lnTo>
                  <a:lnTo>
                    <a:pt x="1053" y="3274"/>
                  </a:lnTo>
                  <a:lnTo>
                    <a:pt x="1032" y="3266"/>
                  </a:lnTo>
                  <a:lnTo>
                    <a:pt x="1014" y="3252"/>
                  </a:lnTo>
                  <a:lnTo>
                    <a:pt x="1001" y="3234"/>
                  </a:lnTo>
                  <a:lnTo>
                    <a:pt x="991" y="3212"/>
                  </a:lnTo>
                  <a:lnTo>
                    <a:pt x="988" y="3189"/>
                  </a:lnTo>
                  <a:lnTo>
                    <a:pt x="991" y="3166"/>
                  </a:lnTo>
                  <a:lnTo>
                    <a:pt x="1001" y="3145"/>
                  </a:lnTo>
                  <a:lnTo>
                    <a:pt x="1014" y="3127"/>
                  </a:lnTo>
                  <a:lnTo>
                    <a:pt x="1032" y="3113"/>
                  </a:lnTo>
                  <a:lnTo>
                    <a:pt x="1053" y="3104"/>
                  </a:lnTo>
                  <a:lnTo>
                    <a:pt x="1076" y="3101"/>
                  </a:lnTo>
                  <a:lnTo>
                    <a:pt x="1496" y="3101"/>
                  </a:lnTo>
                  <a:lnTo>
                    <a:pt x="1496" y="2124"/>
                  </a:lnTo>
                  <a:lnTo>
                    <a:pt x="433" y="2124"/>
                  </a:lnTo>
                  <a:lnTo>
                    <a:pt x="413" y="2122"/>
                  </a:lnTo>
                  <a:lnTo>
                    <a:pt x="393" y="2114"/>
                  </a:lnTo>
                  <a:lnTo>
                    <a:pt x="377" y="2104"/>
                  </a:lnTo>
                  <a:lnTo>
                    <a:pt x="363" y="2089"/>
                  </a:lnTo>
                  <a:lnTo>
                    <a:pt x="18" y="1630"/>
                  </a:lnTo>
                  <a:lnTo>
                    <a:pt x="9" y="1614"/>
                  </a:lnTo>
                  <a:lnTo>
                    <a:pt x="3" y="1596"/>
                  </a:lnTo>
                  <a:lnTo>
                    <a:pt x="0" y="1578"/>
                  </a:lnTo>
                  <a:lnTo>
                    <a:pt x="3" y="1559"/>
                  </a:lnTo>
                  <a:lnTo>
                    <a:pt x="9" y="1541"/>
                  </a:lnTo>
                  <a:lnTo>
                    <a:pt x="18" y="1524"/>
                  </a:lnTo>
                  <a:lnTo>
                    <a:pt x="363" y="1060"/>
                  </a:lnTo>
                  <a:lnTo>
                    <a:pt x="377" y="1046"/>
                  </a:lnTo>
                  <a:lnTo>
                    <a:pt x="394" y="1034"/>
                  </a:lnTo>
                  <a:lnTo>
                    <a:pt x="413" y="1028"/>
                  </a:lnTo>
                  <a:lnTo>
                    <a:pt x="433" y="1025"/>
                  </a:lnTo>
                  <a:close/>
                  <a:moveTo>
                    <a:pt x="971" y="615"/>
                  </a:moveTo>
                  <a:lnTo>
                    <a:pt x="971" y="1361"/>
                  </a:lnTo>
                  <a:lnTo>
                    <a:pt x="2814" y="1361"/>
                  </a:lnTo>
                  <a:lnTo>
                    <a:pt x="3093" y="991"/>
                  </a:lnTo>
                  <a:lnTo>
                    <a:pt x="2813" y="615"/>
                  </a:lnTo>
                  <a:lnTo>
                    <a:pt x="971" y="615"/>
                  </a:lnTo>
                  <a:close/>
                  <a:moveTo>
                    <a:pt x="1672" y="177"/>
                  </a:moveTo>
                  <a:lnTo>
                    <a:pt x="1672" y="439"/>
                  </a:lnTo>
                  <a:lnTo>
                    <a:pt x="1935" y="439"/>
                  </a:lnTo>
                  <a:lnTo>
                    <a:pt x="1935" y="177"/>
                  </a:lnTo>
                  <a:lnTo>
                    <a:pt x="1672" y="177"/>
                  </a:lnTo>
                  <a:close/>
                  <a:moveTo>
                    <a:pt x="1584" y="0"/>
                  </a:moveTo>
                  <a:lnTo>
                    <a:pt x="2023" y="0"/>
                  </a:lnTo>
                  <a:lnTo>
                    <a:pt x="2046" y="3"/>
                  </a:lnTo>
                  <a:lnTo>
                    <a:pt x="2067" y="13"/>
                  </a:lnTo>
                  <a:lnTo>
                    <a:pt x="2085" y="26"/>
                  </a:lnTo>
                  <a:lnTo>
                    <a:pt x="2100" y="44"/>
                  </a:lnTo>
                  <a:lnTo>
                    <a:pt x="2108" y="65"/>
                  </a:lnTo>
                  <a:lnTo>
                    <a:pt x="2111" y="89"/>
                  </a:lnTo>
                  <a:lnTo>
                    <a:pt x="2111" y="439"/>
                  </a:lnTo>
                  <a:lnTo>
                    <a:pt x="2857" y="439"/>
                  </a:lnTo>
                  <a:lnTo>
                    <a:pt x="2878" y="441"/>
                  </a:lnTo>
                  <a:lnTo>
                    <a:pt x="2897" y="449"/>
                  </a:lnTo>
                  <a:lnTo>
                    <a:pt x="2914" y="459"/>
                  </a:lnTo>
                  <a:lnTo>
                    <a:pt x="2928" y="475"/>
                  </a:lnTo>
                  <a:lnTo>
                    <a:pt x="3273" y="939"/>
                  </a:lnTo>
                  <a:lnTo>
                    <a:pt x="3282" y="955"/>
                  </a:lnTo>
                  <a:lnTo>
                    <a:pt x="3288" y="972"/>
                  </a:lnTo>
                  <a:lnTo>
                    <a:pt x="3290" y="991"/>
                  </a:lnTo>
                  <a:lnTo>
                    <a:pt x="3288" y="1010"/>
                  </a:lnTo>
                  <a:lnTo>
                    <a:pt x="3282" y="1028"/>
                  </a:lnTo>
                  <a:lnTo>
                    <a:pt x="3273" y="1044"/>
                  </a:lnTo>
                  <a:lnTo>
                    <a:pt x="2928" y="1502"/>
                  </a:lnTo>
                  <a:lnTo>
                    <a:pt x="2914" y="1517"/>
                  </a:lnTo>
                  <a:lnTo>
                    <a:pt x="2898" y="1529"/>
                  </a:lnTo>
                  <a:lnTo>
                    <a:pt x="2878" y="1535"/>
                  </a:lnTo>
                  <a:lnTo>
                    <a:pt x="2858" y="1538"/>
                  </a:lnTo>
                  <a:lnTo>
                    <a:pt x="883" y="1538"/>
                  </a:lnTo>
                  <a:lnTo>
                    <a:pt x="867" y="1536"/>
                  </a:lnTo>
                  <a:lnTo>
                    <a:pt x="850" y="1531"/>
                  </a:lnTo>
                  <a:lnTo>
                    <a:pt x="834" y="1523"/>
                  </a:lnTo>
                  <a:lnTo>
                    <a:pt x="822" y="1512"/>
                  </a:lnTo>
                  <a:lnTo>
                    <a:pt x="810" y="1498"/>
                  </a:lnTo>
                  <a:lnTo>
                    <a:pt x="802" y="1484"/>
                  </a:lnTo>
                  <a:lnTo>
                    <a:pt x="797" y="1467"/>
                  </a:lnTo>
                  <a:lnTo>
                    <a:pt x="795" y="1450"/>
                  </a:lnTo>
                  <a:lnTo>
                    <a:pt x="795" y="527"/>
                  </a:lnTo>
                  <a:lnTo>
                    <a:pt x="799" y="504"/>
                  </a:lnTo>
                  <a:lnTo>
                    <a:pt x="807" y="483"/>
                  </a:lnTo>
                  <a:lnTo>
                    <a:pt x="822" y="465"/>
                  </a:lnTo>
                  <a:lnTo>
                    <a:pt x="839" y="451"/>
                  </a:lnTo>
                  <a:lnTo>
                    <a:pt x="860" y="442"/>
                  </a:lnTo>
                  <a:lnTo>
                    <a:pt x="883" y="439"/>
                  </a:lnTo>
                  <a:lnTo>
                    <a:pt x="1496" y="439"/>
                  </a:lnTo>
                  <a:lnTo>
                    <a:pt x="1496" y="89"/>
                  </a:lnTo>
                  <a:lnTo>
                    <a:pt x="1499" y="65"/>
                  </a:lnTo>
                  <a:lnTo>
                    <a:pt x="1508" y="44"/>
                  </a:lnTo>
                  <a:lnTo>
                    <a:pt x="1522" y="26"/>
                  </a:lnTo>
                  <a:lnTo>
                    <a:pt x="1540" y="13"/>
                  </a:lnTo>
                  <a:lnTo>
                    <a:pt x="1561" y="3"/>
                  </a:lnTo>
                  <a:lnTo>
                    <a:pt x="1584" y="0"/>
                  </a:lnTo>
                  <a:close/>
                </a:path>
              </a:pathLst>
            </a:custGeom>
            <a:solidFill>
              <a:schemeClr val="accent1"/>
            </a:solidFill>
            <a:ln>
              <a:noFill/>
            </a:ln>
            <a:effectLst/>
            <a:extLst/>
          </p:spPr>
          <p:txBody>
            <a:bodyPr vert="horz" wrap="square" lIns="91440" tIns="45720" rIns="91440" bIns="45720" numCol="1" anchor="t" anchorCtr="0" compatLnSpc="1">
              <a:prstTxWarp prst="textNoShape">
                <a:avLst/>
              </a:prstTxWarp>
            </a:bodyPr>
            <a:lstStyle/>
            <a:p>
              <a:endParaRPr lang="en-GB" dirty="0"/>
            </a:p>
          </p:txBody>
        </p:sp>
      </p:grpSp>
      <p:sp>
        <p:nvSpPr>
          <p:cNvPr id="4" name="Slide Number Placeholder 3">
            <a:extLst>
              <a:ext uri="{FF2B5EF4-FFF2-40B4-BE49-F238E27FC236}">
                <a16:creationId xmlns:a16="http://schemas.microsoft.com/office/drawing/2014/main" id="{ABEEC450-2568-438F-ACF9-744606770D30}"/>
              </a:ext>
            </a:extLst>
          </p:cNvPr>
          <p:cNvSpPr>
            <a:spLocks noGrp="1"/>
          </p:cNvSpPr>
          <p:nvPr>
            <p:ph type="sldNum" sz="quarter" idx="4"/>
          </p:nvPr>
        </p:nvSpPr>
        <p:spPr/>
        <p:txBody>
          <a:bodyPr/>
          <a:lstStyle/>
          <a:p>
            <a:r>
              <a:rPr lang="en-GB"/>
              <a:t>6</a:t>
            </a:r>
            <a:endParaRPr lang="en-GB" dirty="0"/>
          </a:p>
        </p:txBody>
      </p:sp>
    </p:spTree>
    <p:extLst>
      <p:ext uri="{BB962C8B-B14F-4D97-AF65-F5344CB8AC3E}">
        <p14:creationId xmlns:p14="http://schemas.microsoft.com/office/powerpoint/2010/main" val="193935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A9E2FD-4319-4D5F-82B0-A6CB146059DF}"/>
              </a:ext>
            </a:extLst>
          </p:cNvPr>
          <p:cNvSpPr/>
          <p:nvPr/>
        </p:nvSpPr>
        <p:spPr>
          <a:xfrm>
            <a:off x="0" y="5948365"/>
            <a:ext cx="12192000" cy="993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lv-LV" sz="1600" dirty="0"/>
          </a:p>
        </p:txBody>
      </p:sp>
      <p:graphicFrame>
        <p:nvGraphicFramePr>
          <p:cNvPr id="18" name="Table 17">
            <a:extLst>
              <a:ext uri="{FF2B5EF4-FFF2-40B4-BE49-F238E27FC236}">
                <a16:creationId xmlns:a16="http://schemas.microsoft.com/office/drawing/2014/main" id="{1874F08A-9EDF-41D1-B5EC-02B9532AE556}"/>
              </a:ext>
            </a:extLst>
          </p:cNvPr>
          <p:cNvGraphicFramePr>
            <a:graphicFrameLocks noGrp="1"/>
          </p:cNvGraphicFramePr>
          <p:nvPr>
            <p:extLst>
              <p:ext uri="{D42A27DB-BD31-4B8C-83A1-F6EECF244321}">
                <p14:modId xmlns:p14="http://schemas.microsoft.com/office/powerpoint/2010/main" val="2536567814"/>
              </p:ext>
            </p:extLst>
          </p:nvPr>
        </p:nvGraphicFramePr>
        <p:xfrm>
          <a:off x="261890" y="3139129"/>
          <a:ext cx="11580922" cy="3645115"/>
        </p:xfrm>
        <a:graphic>
          <a:graphicData uri="http://schemas.openxmlformats.org/drawingml/2006/table">
            <a:tbl>
              <a:tblPr>
                <a:tableStyleId>{5C22544A-7EE6-4342-B048-85BDC9FD1C3A}</a:tableStyleId>
              </a:tblPr>
              <a:tblGrid>
                <a:gridCol w="1482571">
                  <a:extLst>
                    <a:ext uri="{9D8B030D-6E8A-4147-A177-3AD203B41FA5}">
                      <a16:colId xmlns:a16="http://schemas.microsoft.com/office/drawing/2014/main" val="2356387276"/>
                    </a:ext>
                  </a:extLst>
                </a:gridCol>
                <a:gridCol w="1482571">
                  <a:extLst>
                    <a:ext uri="{9D8B030D-6E8A-4147-A177-3AD203B41FA5}">
                      <a16:colId xmlns:a16="http://schemas.microsoft.com/office/drawing/2014/main" val="4219941331"/>
                    </a:ext>
                  </a:extLst>
                </a:gridCol>
                <a:gridCol w="1460378">
                  <a:extLst>
                    <a:ext uri="{9D8B030D-6E8A-4147-A177-3AD203B41FA5}">
                      <a16:colId xmlns:a16="http://schemas.microsoft.com/office/drawing/2014/main" val="2834152369"/>
                    </a:ext>
                  </a:extLst>
                </a:gridCol>
                <a:gridCol w="1473693">
                  <a:extLst>
                    <a:ext uri="{9D8B030D-6E8A-4147-A177-3AD203B41FA5}">
                      <a16:colId xmlns:a16="http://schemas.microsoft.com/office/drawing/2014/main" val="2652679858"/>
                    </a:ext>
                  </a:extLst>
                </a:gridCol>
                <a:gridCol w="1411549">
                  <a:extLst>
                    <a:ext uri="{9D8B030D-6E8A-4147-A177-3AD203B41FA5}">
                      <a16:colId xmlns:a16="http://schemas.microsoft.com/office/drawing/2014/main" val="788126591"/>
                    </a:ext>
                  </a:extLst>
                </a:gridCol>
                <a:gridCol w="1491449">
                  <a:extLst>
                    <a:ext uri="{9D8B030D-6E8A-4147-A177-3AD203B41FA5}">
                      <a16:colId xmlns:a16="http://schemas.microsoft.com/office/drawing/2014/main" val="2718034557"/>
                    </a:ext>
                  </a:extLst>
                </a:gridCol>
                <a:gridCol w="1340528">
                  <a:extLst>
                    <a:ext uri="{9D8B030D-6E8A-4147-A177-3AD203B41FA5}">
                      <a16:colId xmlns:a16="http://schemas.microsoft.com/office/drawing/2014/main" val="1994180773"/>
                    </a:ext>
                  </a:extLst>
                </a:gridCol>
                <a:gridCol w="1438183">
                  <a:extLst>
                    <a:ext uri="{9D8B030D-6E8A-4147-A177-3AD203B41FA5}">
                      <a16:colId xmlns:a16="http://schemas.microsoft.com/office/drawing/2014/main" val="532474634"/>
                    </a:ext>
                  </a:extLst>
                </a:gridCol>
              </a:tblGrid>
              <a:tr h="142630">
                <a:tc>
                  <a:txBody>
                    <a:bodyPr/>
                    <a:lstStyle/>
                    <a:p>
                      <a:pPr algn="ctr" fontAlgn="ctr"/>
                      <a:r>
                        <a:rPr lang="lv-LV" sz="1100" u="none" strike="noStrike" dirty="0">
                          <a:effectLst/>
                        </a:rPr>
                        <a:t>10 x 1</a:t>
                      </a:r>
                      <a:endParaRPr lang="lv-LV" sz="1100" b="0" i="0" u="none" strike="noStrike" dirty="0">
                        <a:solidFill>
                          <a:srgbClr val="000000"/>
                        </a:solidFill>
                        <a:effectLst/>
                        <a:latin typeface="Arial" panose="020B0604020202020204" pitchFamily="34" charset="0"/>
                      </a:endParaRPr>
                    </a:p>
                  </a:txBody>
                  <a:tcPr marL="4366" marR="4366" marT="4366"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lv-LV" sz="1100" u="none" strike="noStrike" dirty="0">
                          <a:effectLst/>
                        </a:rPr>
                        <a:t>5 x 2</a:t>
                      </a:r>
                      <a:endParaRPr lang="lv-LV" sz="1100" b="0" i="0" u="none" strike="noStrike" dirty="0">
                        <a:solidFill>
                          <a:srgbClr val="000000"/>
                        </a:solidFill>
                        <a:effectLst/>
                        <a:latin typeface="Arial" panose="020B0604020202020204" pitchFamily="34" charset="0"/>
                      </a:endParaRPr>
                    </a:p>
                  </a:txBody>
                  <a:tcPr marL="4366" marR="4366" marT="4366"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lv-LV" sz="1100" u="none" strike="noStrike" dirty="0">
                          <a:effectLst/>
                        </a:rPr>
                        <a:t>4,4 x 9</a:t>
                      </a:r>
                      <a:endParaRPr lang="lv-LV" sz="1100" b="0" i="0" u="none" strike="noStrike" dirty="0">
                        <a:solidFill>
                          <a:srgbClr val="000000"/>
                        </a:solidFill>
                        <a:effectLst/>
                        <a:latin typeface="Arial" panose="020B0604020202020204" pitchFamily="34" charset="0"/>
                      </a:endParaRPr>
                    </a:p>
                  </a:txBody>
                  <a:tcPr marL="4366" marR="4366" marT="4366"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lv-LV" sz="1100" u="none" strike="noStrike" dirty="0">
                          <a:effectLst/>
                        </a:rPr>
                        <a:t>6 x 2</a:t>
                      </a:r>
                      <a:endParaRPr lang="lv-LV" sz="1100" b="0" i="0" u="none" strike="noStrike" dirty="0">
                        <a:solidFill>
                          <a:srgbClr val="000000"/>
                        </a:solidFill>
                        <a:effectLst/>
                        <a:latin typeface="Arial" panose="020B0604020202020204" pitchFamily="34" charset="0"/>
                      </a:endParaRPr>
                    </a:p>
                  </a:txBody>
                  <a:tcPr marL="4366" marR="4366" marT="4366"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lv-LV" sz="1100" u="none" strike="noStrike" dirty="0">
                          <a:effectLst/>
                        </a:rPr>
                        <a:t>11,8 x 8</a:t>
                      </a:r>
                      <a:endParaRPr lang="lv-LV" sz="1100" b="0" i="0" u="none" strike="noStrike" dirty="0">
                        <a:solidFill>
                          <a:srgbClr val="000000"/>
                        </a:solidFill>
                        <a:effectLst/>
                        <a:latin typeface="Arial" panose="020B0604020202020204" pitchFamily="34" charset="0"/>
                      </a:endParaRPr>
                    </a:p>
                  </a:txBody>
                  <a:tcPr marL="4366" marR="4366" marT="4366"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lv-LV" sz="1100" u="none" strike="noStrike" dirty="0">
                          <a:effectLst/>
                        </a:rPr>
                        <a:t>1,8 x 2</a:t>
                      </a:r>
                      <a:endParaRPr lang="lv-LV" sz="1100" b="0" i="0" u="none" strike="noStrike" dirty="0">
                        <a:solidFill>
                          <a:srgbClr val="000000"/>
                        </a:solidFill>
                        <a:effectLst/>
                        <a:latin typeface="Arial" panose="020B0604020202020204" pitchFamily="34" charset="0"/>
                      </a:endParaRPr>
                    </a:p>
                  </a:txBody>
                  <a:tcPr marL="4366" marR="4366" marT="4366"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lv-LV" sz="1100" u="none" strike="noStrike" dirty="0">
                          <a:effectLst/>
                        </a:rPr>
                        <a:t>2,5 x 2</a:t>
                      </a:r>
                      <a:endParaRPr lang="lv-LV" sz="1100" b="0" i="0" u="none" strike="noStrike" dirty="0">
                        <a:solidFill>
                          <a:srgbClr val="000000"/>
                        </a:solidFill>
                        <a:effectLst/>
                        <a:latin typeface="Arial" panose="020B0604020202020204" pitchFamily="34" charset="0"/>
                      </a:endParaRPr>
                    </a:p>
                  </a:txBody>
                  <a:tcPr marL="4366" marR="4366" marT="4366"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lv-LV" sz="1100" u="none" strike="noStrike" dirty="0">
                          <a:effectLst/>
                        </a:rPr>
                        <a:t>2,5 x 2</a:t>
                      </a:r>
                      <a:endParaRPr lang="lv-LV" sz="1100" b="0" i="0" u="none" strike="noStrike" dirty="0">
                        <a:solidFill>
                          <a:srgbClr val="000000"/>
                        </a:solidFill>
                        <a:effectLst/>
                        <a:latin typeface="Arial" panose="020B0604020202020204" pitchFamily="34" charset="0"/>
                      </a:endParaRPr>
                    </a:p>
                  </a:txBody>
                  <a:tcPr marL="4366" marR="4366" marT="4366"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810542125"/>
                  </a:ext>
                </a:extLst>
              </a:tr>
              <a:tr h="424926">
                <a:tc>
                  <a:txBody>
                    <a:bodyPr/>
                    <a:lstStyle/>
                    <a:p>
                      <a:pPr marL="0" algn="ctr" defTabSz="914400" rtl="0" eaLnBrk="1" fontAlgn="ctr" latinLnBrk="0" hangingPunct="1"/>
                      <a:r>
                        <a:rPr lang="lv-LV" sz="1100" u="none" strike="noStrike" kern="1200" dirty="0">
                          <a:solidFill>
                            <a:schemeClr val="dk1"/>
                          </a:solidFill>
                          <a:effectLst/>
                          <a:latin typeface="+mn-lt"/>
                          <a:ea typeface="+mn-ea"/>
                          <a:cs typeface="+mn-cs"/>
                        </a:rPr>
                        <a:t>Initiator of construction</a:t>
                      </a:r>
                    </a:p>
                  </a:txBody>
                  <a:tcPr marL="4366" marR="4366" marT="4366" marB="0" anchor="ctr">
                    <a:lnT w="12700" cap="flat" cmpd="sng" algn="ctr">
                      <a:solidFill>
                        <a:schemeClr val="accent1"/>
                      </a:solidFill>
                      <a:prstDash val="solid"/>
                      <a:round/>
                      <a:headEnd type="none" w="med" len="med"/>
                      <a:tailEnd type="none" w="med" len="med"/>
                    </a:lnT>
                    <a:solidFill>
                      <a:schemeClr val="bg1">
                        <a:lumMod val="95000"/>
                      </a:schemeClr>
                    </a:solidFill>
                  </a:tcPr>
                </a:tc>
                <a:tc>
                  <a:txBody>
                    <a:bodyPr/>
                    <a:lstStyle/>
                    <a:p>
                      <a:pPr algn="ctr" fontAlgn="b"/>
                      <a:r>
                        <a:rPr lang="en-US" sz="1100" u="none" strike="noStrike" kern="1200" dirty="0">
                          <a:solidFill>
                            <a:schemeClr val="dk1"/>
                          </a:solidFill>
                          <a:effectLst/>
                          <a:latin typeface="+mn-lt"/>
                          <a:ea typeface="+mn-ea"/>
                          <a:cs typeface="+mn-cs"/>
                        </a:rPr>
                        <a:t>Feasibility study of construction object (ground)</a:t>
                      </a:r>
                    </a:p>
                  </a:txBody>
                  <a:tcPr marL="9525" marR="9525" marT="9525" marB="0" anchor="ctr">
                    <a:lnT w="12700" cap="flat" cmpd="sng" algn="ctr">
                      <a:solidFill>
                        <a:schemeClr val="accent1"/>
                      </a:solidFill>
                      <a:prstDash val="solid"/>
                      <a:round/>
                      <a:headEnd type="none" w="med" len="med"/>
                      <a:tailEnd type="none" w="med" len="med"/>
                    </a:lnT>
                    <a:solidFill>
                      <a:schemeClr val="bg1">
                        <a:lumMod val="95000"/>
                      </a:schemeClr>
                    </a:solidFill>
                  </a:tcPr>
                </a:tc>
                <a:tc>
                  <a:txBody>
                    <a:bodyPr/>
                    <a:lstStyle/>
                    <a:p>
                      <a:pPr algn="ctr" fontAlgn="ctr"/>
                      <a:r>
                        <a:rPr lang="en-US" sz="1100" u="none" strike="noStrike" kern="1200" dirty="0">
                          <a:solidFill>
                            <a:schemeClr val="dk1"/>
                          </a:solidFill>
                          <a:effectLst/>
                          <a:latin typeface="+mn-lt"/>
                          <a:ea typeface="+mn-ea"/>
                          <a:cs typeface="+mn-cs"/>
                        </a:rPr>
                        <a:t>Management/developing of construction object (designing)</a:t>
                      </a:r>
                    </a:p>
                  </a:txBody>
                  <a:tcPr marL="9525" marR="9525" marT="9525" marB="0" anchor="ctr">
                    <a:lnT w="12700" cap="flat" cmpd="sng" algn="ctr">
                      <a:solidFill>
                        <a:schemeClr val="accent1"/>
                      </a:solidFill>
                      <a:prstDash val="solid"/>
                      <a:round/>
                      <a:headEnd type="none" w="med" len="med"/>
                      <a:tailEnd type="none" w="med" len="med"/>
                    </a:lnT>
                    <a:solidFill>
                      <a:schemeClr val="bg1">
                        <a:lumMod val="95000"/>
                      </a:schemeClr>
                    </a:solidFill>
                  </a:tcPr>
                </a:tc>
                <a:tc>
                  <a:txBody>
                    <a:bodyPr/>
                    <a:lstStyle/>
                    <a:p>
                      <a:pPr algn="ctr" fontAlgn="b"/>
                      <a:r>
                        <a:rPr lang="en-US" sz="1100" u="none" strike="noStrike" kern="1200" dirty="0">
                          <a:solidFill>
                            <a:schemeClr val="dk1"/>
                          </a:solidFill>
                          <a:effectLst/>
                          <a:latin typeface="+mn-lt"/>
                          <a:ea typeface="+mn-ea"/>
                          <a:cs typeface="+mn-cs"/>
                        </a:rPr>
                        <a:t>Project management of building construction works</a:t>
                      </a:r>
                    </a:p>
                  </a:txBody>
                  <a:tcPr marL="9525" marR="9525" marT="9525" marB="0" anchor="ctr">
                    <a:lnT w="12700" cap="flat" cmpd="sng" algn="ctr">
                      <a:solidFill>
                        <a:schemeClr val="accent1"/>
                      </a:solidFill>
                      <a:prstDash val="solid"/>
                      <a:round/>
                      <a:headEnd type="none" w="med" len="med"/>
                      <a:tailEnd type="none" w="med" len="med"/>
                    </a:lnT>
                    <a:solidFill>
                      <a:schemeClr val="bg1">
                        <a:lumMod val="95000"/>
                      </a:schemeClr>
                    </a:solidFill>
                  </a:tcPr>
                </a:tc>
                <a:tc>
                  <a:txBody>
                    <a:bodyPr/>
                    <a:lstStyle/>
                    <a:p>
                      <a:pPr algn="ctr" fontAlgn="b"/>
                      <a:r>
                        <a:rPr lang="lv-LV" sz="1100" u="none" strike="noStrike" kern="1200" dirty="0">
                          <a:solidFill>
                            <a:schemeClr val="dk1"/>
                          </a:solidFill>
                          <a:effectLst/>
                          <a:latin typeface="+mn-lt"/>
                          <a:ea typeface="+mn-ea"/>
                          <a:cs typeface="+mn-cs"/>
                        </a:rPr>
                        <a:t>Territorial development</a:t>
                      </a:r>
                    </a:p>
                  </a:txBody>
                  <a:tcPr marL="9525" marR="9525" marT="9525" marB="0" anchor="ctr">
                    <a:lnT w="12700" cap="flat" cmpd="sng" algn="ctr">
                      <a:solidFill>
                        <a:schemeClr val="accent1"/>
                      </a:solidFill>
                      <a:prstDash val="solid"/>
                      <a:round/>
                      <a:headEnd type="none" w="med" len="med"/>
                      <a:tailEnd type="none" w="med" len="med"/>
                    </a:lnT>
                    <a:solidFill>
                      <a:schemeClr val="bg1">
                        <a:lumMod val="95000"/>
                      </a:schemeClr>
                    </a:solidFill>
                  </a:tcPr>
                </a:tc>
                <a:tc>
                  <a:txBody>
                    <a:bodyPr/>
                    <a:lstStyle/>
                    <a:p>
                      <a:pPr algn="ctr" fontAlgn="b"/>
                      <a:r>
                        <a:rPr lang="lv-LV" sz="1100" u="none" strike="noStrike" kern="1200" dirty="0">
                          <a:solidFill>
                            <a:schemeClr val="dk1"/>
                          </a:solidFill>
                          <a:effectLst/>
                          <a:latin typeface="+mn-lt"/>
                          <a:ea typeface="+mn-ea"/>
                          <a:cs typeface="+mn-cs"/>
                        </a:rPr>
                        <a:t>Construction materials, solutions, construction products</a:t>
                      </a:r>
                    </a:p>
                  </a:txBody>
                  <a:tcPr marL="9525" marR="9525" marT="9525" marB="0" anchor="ctr">
                    <a:lnT w="12700" cap="flat" cmpd="sng" algn="ctr">
                      <a:solidFill>
                        <a:schemeClr val="accent1"/>
                      </a:solidFill>
                      <a:prstDash val="solid"/>
                      <a:round/>
                      <a:headEnd type="none" w="med" len="med"/>
                      <a:tailEnd type="none" w="med" len="med"/>
                    </a:lnT>
                    <a:solidFill>
                      <a:schemeClr val="bg1">
                        <a:lumMod val="95000"/>
                      </a:schemeClr>
                    </a:solidFill>
                  </a:tcPr>
                </a:tc>
                <a:tc>
                  <a:txBody>
                    <a:bodyPr/>
                    <a:lstStyle/>
                    <a:p>
                      <a:pPr algn="ctr" fontAlgn="b"/>
                      <a:r>
                        <a:rPr lang="lv-LV" sz="1100" u="none" strike="noStrike" kern="1200" dirty="0">
                          <a:solidFill>
                            <a:schemeClr val="dk1"/>
                          </a:solidFill>
                          <a:effectLst/>
                          <a:latin typeface="+mn-lt"/>
                          <a:ea typeface="+mn-ea"/>
                          <a:cs typeface="+mn-cs"/>
                        </a:rPr>
                        <a:t>On-site designer supervision</a:t>
                      </a:r>
                    </a:p>
                  </a:txBody>
                  <a:tcPr marL="9525" marR="9525" marT="9525" marB="0" anchor="ctr">
                    <a:lnT w="12700" cap="flat" cmpd="sng" algn="ctr">
                      <a:solidFill>
                        <a:schemeClr val="accent1"/>
                      </a:solidFill>
                      <a:prstDash val="solid"/>
                      <a:round/>
                      <a:headEnd type="none" w="med" len="med"/>
                      <a:tailEnd type="none" w="med" len="med"/>
                    </a:lnT>
                    <a:solidFill>
                      <a:schemeClr val="bg1">
                        <a:lumMod val="95000"/>
                      </a:schemeClr>
                    </a:solidFill>
                  </a:tcPr>
                </a:tc>
                <a:tc>
                  <a:txBody>
                    <a:bodyPr/>
                    <a:lstStyle/>
                    <a:p>
                      <a:pPr algn="ctr" fontAlgn="b"/>
                      <a:r>
                        <a:rPr lang="lv-LV" sz="1100" u="none" strike="noStrike" kern="1200" dirty="0">
                          <a:solidFill>
                            <a:schemeClr val="dk1"/>
                          </a:solidFill>
                          <a:effectLst/>
                          <a:latin typeface="+mn-lt"/>
                          <a:ea typeface="+mn-ea"/>
                          <a:cs typeface="+mn-cs"/>
                        </a:rPr>
                        <a:t>Construction authority</a:t>
                      </a:r>
                    </a:p>
                  </a:txBody>
                  <a:tcPr marL="9525" marR="9525" marT="9525" marB="0" anchor="ctr">
                    <a:lnT w="12700" cap="flat" cmpd="sng" algn="ctr">
                      <a:solidFill>
                        <a:schemeClr val="accent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94455098"/>
                  </a:ext>
                </a:extLst>
              </a:tr>
              <a:tr h="424926">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noFill/>
                  </a:tcPr>
                </a:tc>
                <a:tc>
                  <a:txBody>
                    <a:bodyPr/>
                    <a:lstStyle/>
                    <a:p>
                      <a:pPr algn="ctr" fontAlgn="b"/>
                      <a:r>
                        <a:rPr lang="en-US" sz="1100" u="none" strike="noStrike" kern="1200" dirty="0">
                          <a:solidFill>
                            <a:schemeClr val="dk1"/>
                          </a:solidFill>
                          <a:effectLst/>
                          <a:latin typeface="+mn-lt"/>
                          <a:ea typeface="+mn-ea"/>
                          <a:cs typeface="+mn-cs"/>
                        </a:rPr>
                        <a:t>Feasibility study of construction object (building)</a:t>
                      </a:r>
                    </a:p>
                  </a:txBody>
                  <a:tcPr marL="9525" marR="9525" marT="9525" marB="0" anchor="ctr">
                    <a:noFill/>
                  </a:tcPr>
                </a:tc>
                <a:tc>
                  <a:txBody>
                    <a:bodyPr/>
                    <a:lstStyle/>
                    <a:p>
                      <a:pPr algn="ctr" fontAlgn="ctr"/>
                      <a:r>
                        <a:rPr lang="lv-LV" sz="1100" u="none" strike="noStrike" kern="1200" dirty="0">
                          <a:solidFill>
                            <a:schemeClr val="dk1"/>
                          </a:solidFill>
                          <a:effectLst/>
                          <a:latin typeface="+mn-lt"/>
                          <a:ea typeface="+mn-ea"/>
                          <a:cs typeface="+mn-cs"/>
                        </a:rPr>
                        <a:t>Architecture of the building</a:t>
                      </a:r>
                    </a:p>
                  </a:txBody>
                  <a:tcPr marL="9525" marR="9525" marT="9525" marB="0" anchor="ctr">
                    <a:noFill/>
                  </a:tcPr>
                </a:tc>
                <a:tc>
                  <a:txBody>
                    <a:bodyPr/>
                    <a:lstStyle/>
                    <a:p>
                      <a:pPr algn="ctr" fontAlgn="b"/>
                      <a:r>
                        <a:rPr lang="en-US" sz="1100" u="none" strike="noStrike" kern="1200" dirty="0">
                          <a:solidFill>
                            <a:schemeClr val="dk1"/>
                          </a:solidFill>
                          <a:effectLst/>
                          <a:latin typeface="+mn-lt"/>
                          <a:ea typeface="+mn-ea"/>
                          <a:cs typeface="+mn-cs"/>
                        </a:rPr>
                        <a:t>Project management of engineering structures construction works</a:t>
                      </a:r>
                    </a:p>
                  </a:txBody>
                  <a:tcPr marL="9525" marR="9525" marT="9525" marB="0" anchor="ctr">
                    <a:noFill/>
                  </a:tcPr>
                </a:tc>
                <a:tc>
                  <a:txBody>
                    <a:bodyPr/>
                    <a:lstStyle/>
                    <a:p>
                      <a:pPr algn="ctr" fontAlgn="b"/>
                      <a:r>
                        <a:rPr lang="en-US" sz="1100" u="none" strike="noStrike" kern="1200" dirty="0">
                          <a:solidFill>
                            <a:schemeClr val="dk1"/>
                          </a:solidFill>
                          <a:effectLst/>
                          <a:latin typeface="+mn-lt"/>
                          <a:ea typeface="+mn-ea"/>
                          <a:cs typeface="+mn-cs"/>
                        </a:rPr>
                        <a:t>Construction works of engineering structures</a:t>
                      </a:r>
                    </a:p>
                  </a:txBody>
                  <a:tcPr marL="9525" marR="9525" marT="9525" marB="0" anchor="ctr">
                    <a:noFill/>
                  </a:tcPr>
                </a:tc>
                <a:tc>
                  <a:txBody>
                    <a:bodyPr/>
                    <a:lstStyle/>
                    <a:p>
                      <a:pPr algn="ctr" fontAlgn="b"/>
                      <a:r>
                        <a:rPr lang="lv-LV" sz="1100" u="none" strike="noStrike" kern="1200" dirty="0">
                          <a:solidFill>
                            <a:schemeClr val="dk1"/>
                          </a:solidFill>
                          <a:effectLst/>
                          <a:latin typeface="+mn-lt"/>
                          <a:ea typeface="+mn-ea"/>
                          <a:cs typeface="+mn-cs"/>
                        </a:rPr>
                        <a:t>Tools, equipment</a:t>
                      </a:r>
                    </a:p>
                  </a:txBody>
                  <a:tcPr marL="9525" marR="9525" marT="9525" marB="0" anchor="ctr">
                    <a:noFill/>
                  </a:tcPr>
                </a:tc>
                <a:tc>
                  <a:txBody>
                    <a:bodyPr/>
                    <a:lstStyle/>
                    <a:p>
                      <a:pPr algn="ctr" fontAlgn="b"/>
                      <a:r>
                        <a:rPr lang="lv-LV" sz="1100" u="none" strike="noStrike" kern="1200" dirty="0">
                          <a:solidFill>
                            <a:schemeClr val="dk1"/>
                          </a:solidFill>
                          <a:effectLst/>
                          <a:latin typeface="+mn-lt"/>
                          <a:ea typeface="+mn-ea"/>
                          <a:cs typeface="+mn-cs"/>
                        </a:rPr>
                        <a:t>Construction supervision</a:t>
                      </a:r>
                    </a:p>
                  </a:txBody>
                  <a:tcPr marL="9525" marR="9525" marT="9525" marB="0" anchor="ctr">
                    <a:noFill/>
                  </a:tcPr>
                </a:tc>
                <a:tc>
                  <a:txBody>
                    <a:bodyPr/>
                    <a:lstStyle/>
                    <a:p>
                      <a:pPr algn="ctr" fontAlgn="b"/>
                      <a:r>
                        <a:rPr lang="lv-LV" sz="1100" u="none" strike="noStrike" kern="1200" dirty="0">
                          <a:solidFill>
                            <a:schemeClr val="dk1"/>
                          </a:solidFill>
                          <a:effectLst/>
                          <a:latin typeface="+mn-lt"/>
                          <a:ea typeface="+mn-ea"/>
                          <a:cs typeface="+mn-cs"/>
                        </a:rPr>
                        <a:t>SCCB</a:t>
                      </a:r>
                    </a:p>
                  </a:txBody>
                  <a:tcPr marL="9525" marR="9525" marT="9525" marB="0" anchor="ctr">
                    <a:noFill/>
                  </a:tcPr>
                </a:tc>
                <a:extLst>
                  <a:ext uri="{0D108BD9-81ED-4DB2-BD59-A6C34878D82A}">
                    <a16:rowId xmlns:a16="http://schemas.microsoft.com/office/drawing/2014/main" val="2369345158"/>
                  </a:ext>
                </a:extLst>
              </a:tr>
              <a:tr h="362097">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solidFill>
                      <a:schemeClr val="bg1">
                        <a:lumMod val="95000"/>
                      </a:schemeClr>
                    </a:solid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solidFill>
                      <a:schemeClr val="bg1">
                        <a:lumMod val="95000"/>
                      </a:schemeClr>
                    </a:solidFill>
                  </a:tcPr>
                </a:tc>
                <a:tc>
                  <a:txBody>
                    <a:bodyPr/>
                    <a:lstStyle/>
                    <a:p>
                      <a:pPr algn="ctr" fontAlgn="ctr"/>
                      <a:r>
                        <a:rPr lang="lv-LV" sz="1100" u="none" strike="noStrike" kern="1200" dirty="0">
                          <a:solidFill>
                            <a:schemeClr val="dk1"/>
                          </a:solidFill>
                          <a:effectLst/>
                          <a:latin typeface="+mn-lt"/>
                          <a:ea typeface="+mn-ea"/>
                          <a:cs typeface="+mn-cs"/>
                        </a:rPr>
                        <a:t>Structures</a:t>
                      </a:r>
                    </a:p>
                  </a:txBody>
                  <a:tcPr marL="9525" marR="9525" marT="9525" marB="0" anchor="ctr">
                    <a:solidFill>
                      <a:schemeClr val="bg1">
                        <a:lumMod val="95000"/>
                      </a:schemeClr>
                    </a:solid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solidFill>
                      <a:schemeClr val="bg1">
                        <a:lumMod val="95000"/>
                      </a:schemeClr>
                    </a:solidFill>
                  </a:tcPr>
                </a:tc>
                <a:tc>
                  <a:txBody>
                    <a:bodyPr/>
                    <a:lstStyle/>
                    <a:p>
                      <a:pPr algn="ctr" fontAlgn="b"/>
                      <a:r>
                        <a:rPr lang="en-US" sz="1100" u="none" strike="noStrike" kern="1200" dirty="0">
                          <a:solidFill>
                            <a:schemeClr val="dk1"/>
                          </a:solidFill>
                          <a:effectLst/>
                          <a:latin typeface="+mn-lt"/>
                          <a:ea typeface="+mn-ea"/>
                          <a:cs typeface="+mn-cs"/>
                        </a:rPr>
                        <a:t>Construction works, foundation</a:t>
                      </a:r>
                      <a:r>
                        <a:rPr lang="lv-LV" sz="1100" u="none" strike="noStrike" kern="1200" dirty="0">
                          <a:solidFill>
                            <a:schemeClr val="dk1"/>
                          </a:solidFill>
                          <a:effectLst/>
                          <a:latin typeface="+mn-lt"/>
                          <a:ea typeface="+mn-ea"/>
                          <a:cs typeface="+mn-cs"/>
                        </a:rPr>
                        <a:t> </a:t>
                      </a:r>
                      <a:r>
                        <a:rPr lang="lv-LV" sz="1100" dirty="0"/>
                        <a:t>etc.</a:t>
                      </a:r>
                      <a:endParaRPr lang="en-US" sz="1100" u="none" strike="noStrike" kern="1200" dirty="0">
                        <a:solidFill>
                          <a:schemeClr val="dk1"/>
                        </a:solidFill>
                        <a:effectLst/>
                        <a:latin typeface="+mn-lt"/>
                        <a:ea typeface="+mn-ea"/>
                        <a:cs typeface="+mn-cs"/>
                      </a:endParaRPr>
                    </a:p>
                  </a:txBody>
                  <a:tcPr marL="9525" marR="9525" marT="9525" marB="0" anchor="ctr">
                    <a:solidFill>
                      <a:schemeClr val="bg1">
                        <a:lumMod val="95000"/>
                      </a:schemeClr>
                    </a:solid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solidFill>
                      <a:schemeClr val="bg1">
                        <a:lumMod val="95000"/>
                      </a:schemeClr>
                    </a:solid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solidFill>
                      <a:schemeClr val="bg1">
                        <a:lumMod val="95000"/>
                      </a:schemeClr>
                    </a:solid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solidFill>
                      <a:schemeClr val="bg1">
                        <a:lumMod val="95000"/>
                      </a:schemeClr>
                    </a:solidFill>
                  </a:tcPr>
                </a:tc>
                <a:extLst>
                  <a:ext uri="{0D108BD9-81ED-4DB2-BD59-A6C34878D82A}">
                    <a16:rowId xmlns:a16="http://schemas.microsoft.com/office/drawing/2014/main" val="3729583708"/>
                  </a:ext>
                </a:extLst>
              </a:tr>
              <a:tr h="362097">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a:effectLst/>
                        </a:rPr>
                        <a:t> </a:t>
                      </a:r>
                      <a:endParaRPr lang="lv-LV" sz="1100" b="0" i="0" u="none" strike="noStrike">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kern="1200" dirty="0">
                          <a:solidFill>
                            <a:schemeClr val="dk1"/>
                          </a:solidFill>
                          <a:effectLst/>
                          <a:latin typeface="+mn-lt"/>
                          <a:ea typeface="+mn-ea"/>
                          <a:cs typeface="+mn-cs"/>
                        </a:rPr>
                        <a:t>Engineering structures</a:t>
                      </a:r>
                    </a:p>
                  </a:txBody>
                  <a:tcPr marL="9525" marR="9525" marT="9525" marB="0" anchor="ctr">
                    <a:no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noFill/>
                  </a:tcPr>
                </a:tc>
                <a:tc>
                  <a:txBody>
                    <a:bodyPr/>
                    <a:lstStyle/>
                    <a:p>
                      <a:pPr algn="ctr" fontAlgn="b"/>
                      <a:r>
                        <a:rPr lang="en-US" sz="1100" u="none" strike="noStrike" kern="1200" dirty="0">
                          <a:solidFill>
                            <a:schemeClr val="dk1"/>
                          </a:solidFill>
                          <a:effectLst/>
                          <a:latin typeface="+mn-lt"/>
                          <a:ea typeface="+mn-ea"/>
                          <a:cs typeface="+mn-cs"/>
                        </a:rPr>
                        <a:t>Construction works, exterior finish</a:t>
                      </a:r>
                      <a:r>
                        <a:rPr lang="lv-LV" sz="1100" u="none" strike="noStrike" kern="1200" dirty="0">
                          <a:solidFill>
                            <a:schemeClr val="dk1"/>
                          </a:solidFill>
                          <a:effectLst/>
                          <a:latin typeface="+mn-lt"/>
                          <a:ea typeface="+mn-ea"/>
                          <a:cs typeface="+mn-cs"/>
                        </a:rPr>
                        <a:t> </a:t>
                      </a:r>
                      <a:r>
                        <a:rPr lang="lv-LV" sz="1100" dirty="0"/>
                        <a:t>etc.</a:t>
                      </a:r>
                      <a:endParaRPr lang="en-US" sz="1100" u="none" strike="noStrike" kern="1200" dirty="0">
                        <a:solidFill>
                          <a:schemeClr val="dk1"/>
                        </a:solidFill>
                        <a:effectLst/>
                        <a:latin typeface="+mn-lt"/>
                        <a:ea typeface="+mn-ea"/>
                        <a:cs typeface="+mn-cs"/>
                      </a:endParaRPr>
                    </a:p>
                  </a:txBody>
                  <a:tcPr marL="9525" marR="9525" marT="9525" marB="0" anchor="ctr">
                    <a:no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a:effectLst/>
                        </a:rPr>
                        <a:t> </a:t>
                      </a:r>
                      <a:endParaRPr lang="lv-LV" sz="1100" b="0" i="0" u="none" strike="noStrike">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noFill/>
                  </a:tcPr>
                </a:tc>
                <a:extLst>
                  <a:ext uri="{0D108BD9-81ED-4DB2-BD59-A6C34878D82A}">
                    <a16:rowId xmlns:a16="http://schemas.microsoft.com/office/drawing/2014/main" val="99925506"/>
                  </a:ext>
                </a:extLst>
              </a:tr>
              <a:tr h="285917">
                <a:tc>
                  <a:txBody>
                    <a:bodyPr/>
                    <a:lstStyle/>
                    <a:p>
                      <a:pPr algn="ctr" fontAlgn="ctr"/>
                      <a:r>
                        <a:rPr lang="lv-LV" sz="1100" u="none" strike="noStrike">
                          <a:effectLst/>
                        </a:rPr>
                        <a:t> </a:t>
                      </a:r>
                      <a:endParaRPr lang="lv-LV" sz="1100" b="0" i="0" u="none" strike="noStrike">
                        <a:solidFill>
                          <a:srgbClr val="000000"/>
                        </a:solidFill>
                        <a:effectLst/>
                        <a:latin typeface="Arial" panose="020B0604020202020204" pitchFamily="34" charset="0"/>
                      </a:endParaRPr>
                    </a:p>
                  </a:txBody>
                  <a:tcPr marL="4366" marR="4366" marT="4366" marB="0" anchor="ctr">
                    <a:solidFill>
                      <a:schemeClr val="bg1">
                        <a:lumMod val="95000"/>
                      </a:schemeClr>
                    </a:solidFill>
                  </a:tcPr>
                </a:tc>
                <a:tc>
                  <a:txBody>
                    <a:bodyPr/>
                    <a:lstStyle/>
                    <a:p>
                      <a:pPr algn="ctr" fontAlgn="ctr"/>
                      <a:r>
                        <a:rPr lang="lv-LV" sz="1100" u="none" strike="noStrike">
                          <a:effectLst/>
                        </a:rPr>
                        <a:t> </a:t>
                      </a:r>
                      <a:endParaRPr lang="lv-LV" sz="1100" b="0" i="0" u="none" strike="noStrike">
                        <a:solidFill>
                          <a:srgbClr val="000000"/>
                        </a:solidFill>
                        <a:effectLst/>
                        <a:latin typeface="Arial" panose="020B0604020202020204" pitchFamily="34" charset="0"/>
                      </a:endParaRPr>
                    </a:p>
                  </a:txBody>
                  <a:tcPr marL="4366" marR="4366" marT="4366" marB="0" anchor="ctr">
                    <a:solidFill>
                      <a:schemeClr val="bg1">
                        <a:lumMod val="95000"/>
                      </a:schemeClr>
                    </a:solidFill>
                  </a:tcPr>
                </a:tc>
                <a:tc>
                  <a:txBody>
                    <a:bodyPr/>
                    <a:lstStyle/>
                    <a:p>
                      <a:pPr algn="ctr" fontAlgn="ctr"/>
                      <a:r>
                        <a:rPr lang="en-US" sz="1100" u="none" strike="noStrike" kern="1200" dirty="0">
                          <a:solidFill>
                            <a:schemeClr val="dk1"/>
                          </a:solidFill>
                          <a:effectLst/>
                          <a:latin typeface="+mn-lt"/>
                          <a:ea typeface="+mn-ea"/>
                          <a:cs typeface="+mn-cs"/>
                        </a:rPr>
                        <a:t>Heating, ventilation, climate control system</a:t>
                      </a:r>
                    </a:p>
                  </a:txBody>
                  <a:tcPr marL="9525" marR="9525" marT="9525" marB="0" anchor="ctr">
                    <a:solidFill>
                      <a:schemeClr val="bg1">
                        <a:lumMod val="95000"/>
                      </a:schemeClr>
                    </a:solid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solidFill>
                      <a:schemeClr val="bg1">
                        <a:lumMod val="95000"/>
                      </a:schemeClr>
                    </a:solidFill>
                  </a:tcPr>
                </a:tc>
                <a:tc>
                  <a:txBody>
                    <a:bodyPr/>
                    <a:lstStyle/>
                    <a:p>
                      <a:pPr algn="ctr" fontAlgn="b"/>
                      <a:r>
                        <a:rPr lang="lv-LV" sz="1100" u="none" strike="noStrike" kern="1200" dirty="0">
                          <a:solidFill>
                            <a:schemeClr val="dk1"/>
                          </a:solidFill>
                          <a:effectLst/>
                          <a:latin typeface="+mn-lt"/>
                          <a:ea typeface="+mn-ea"/>
                          <a:cs typeface="+mn-cs"/>
                        </a:rPr>
                        <a:t>Construction works, interior finish</a:t>
                      </a:r>
                    </a:p>
                  </a:txBody>
                  <a:tcPr marL="9525" marR="9525" marT="9525" marB="0" anchor="ctr">
                    <a:solidFill>
                      <a:schemeClr val="bg1">
                        <a:lumMod val="95000"/>
                      </a:schemeClr>
                    </a:solidFill>
                  </a:tcPr>
                </a:tc>
                <a:tc>
                  <a:txBody>
                    <a:bodyPr/>
                    <a:lstStyle/>
                    <a:p>
                      <a:pPr algn="ctr" fontAlgn="ctr"/>
                      <a:r>
                        <a:rPr lang="lv-LV" sz="1100" u="none" strike="noStrike">
                          <a:effectLst/>
                        </a:rPr>
                        <a:t> </a:t>
                      </a:r>
                      <a:endParaRPr lang="lv-LV" sz="1100" b="0" i="0" u="none" strike="noStrike">
                        <a:solidFill>
                          <a:srgbClr val="000000"/>
                        </a:solidFill>
                        <a:effectLst/>
                        <a:latin typeface="Arial" panose="020B0604020202020204" pitchFamily="34" charset="0"/>
                      </a:endParaRPr>
                    </a:p>
                  </a:txBody>
                  <a:tcPr marL="4366" marR="4366" marT="4366" marB="0" anchor="ctr">
                    <a:solidFill>
                      <a:schemeClr val="bg1">
                        <a:lumMod val="95000"/>
                      </a:schemeClr>
                    </a:solid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solidFill>
                      <a:schemeClr val="bg1">
                        <a:lumMod val="95000"/>
                      </a:schemeClr>
                    </a:solid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solidFill>
                      <a:schemeClr val="bg1">
                        <a:lumMod val="95000"/>
                      </a:schemeClr>
                    </a:solidFill>
                  </a:tcPr>
                </a:tc>
                <a:extLst>
                  <a:ext uri="{0D108BD9-81ED-4DB2-BD59-A6C34878D82A}">
                    <a16:rowId xmlns:a16="http://schemas.microsoft.com/office/drawing/2014/main" val="1198475537"/>
                  </a:ext>
                </a:extLst>
              </a:tr>
              <a:tr h="285917">
                <a:tc>
                  <a:txBody>
                    <a:bodyPr/>
                    <a:lstStyle/>
                    <a:p>
                      <a:pPr algn="ctr" fontAlgn="ctr"/>
                      <a:r>
                        <a:rPr lang="lv-LV" sz="1100" u="none" strike="noStrike">
                          <a:effectLst/>
                        </a:rPr>
                        <a:t> </a:t>
                      </a:r>
                      <a:endParaRPr lang="lv-LV" sz="1100" b="0" i="0" u="none" strike="noStrike">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a:effectLst/>
                        </a:rPr>
                        <a:t> </a:t>
                      </a:r>
                      <a:endParaRPr lang="lv-LV" sz="1100" b="0" i="0" u="none" strike="noStrike">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kern="1200" dirty="0">
                          <a:solidFill>
                            <a:schemeClr val="dk1"/>
                          </a:solidFill>
                          <a:effectLst/>
                          <a:latin typeface="+mn-lt"/>
                          <a:ea typeface="+mn-ea"/>
                          <a:cs typeface="+mn-cs"/>
                        </a:rPr>
                        <a:t>Water supply, sewage</a:t>
                      </a:r>
                    </a:p>
                  </a:txBody>
                  <a:tcPr marL="9525" marR="9525" marT="9525" marB="0" anchor="ctr">
                    <a:noFill/>
                  </a:tcPr>
                </a:tc>
                <a:tc>
                  <a:txBody>
                    <a:bodyPr/>
                    <a:lstStyle/>
                    <a:p>
                      <a:pPr algn="ctr" fontAlgn="ctr"/>
                      <a:r>
                        <a:rPr lang="lv-LV" sz="1100" u="none" strike="noStrike">
                          <a:effectLst/>
                        </a:rPr>
                        <a:t> </a:t>
                      </a:r>
                      <a:endParaRPr lang="lv-LV" sz="1100" b="0" i="0" u="none" strike="noStrike">
                        <a:solidFill>
                          <a:srgbClr val="000000"/>
                        </a:solidFill>
                        <a:effectLst/>
                        <a:latin typeface="Arial" panose="020B0604020202020204" pitchFamily="34" charset="0"/>
                      </a:endParaRPr>
                    </a:p>
                  </a:txBody>
                  <a:tcPr marL="4366" marR="4366" marT="4366" marB="0" anchor="ctr">
                    <a:noFill/>
                  </a:tcPr>
                </a:tc>
                <a:tc>
                  <a:txBody>
                    <a:bodyPr/>
                    <a:lstStyle/>
                    <a:p>
                      <a:pPr algn="ctr" fontAlgn="b"/>
                      <a:r>
                        <a:rPr lang="lv-LV" sz="1100" u="none" strike="noStrike" kern="1200" dirty="0">
                          <a:solidFill>
                            <a:schemeClr val="dk1"/>
                          </a:solidFill>
                          <a:effectLst/>
                          <a:latin typeface="+mn-lt"/>
                          <a:ea typeface="+mn-ea"/>
                          <a:cs typeface="+mn-cs"/>
                        </a:rPr>
                        <a:t>Heating, ventilation, climate control</a:t>
                      </a:r>
                    </a:p>
                  </a:txBody>
                  <a:tcPr marL="9525" marR="9525" marT="9525" marB="0" anchor="ctr">
                    <a:no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noFill/>
                  </a:tcPr>
                </a:tc>
                <a:extLst>
                  <a:ext uri="{0D108BD9-81ED-4DB2-BD59-A6C34878D82A}">
                    <a16:rowId xmlns:a16="http://schemas.microsoft.com/office/drawing/2014/main" val="712798417"/>
                  </a:ext>
                </a:extLst>
              </a:tr>
              <a:tr h="285917">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solidFill>
                      <a:schemeClr val="bg1">
                        <a:lumMod val="95000"/>
                      </a:schemeClr>
                    </a:solid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solidFill>
                      <a:schemeClr val="bg1">
                        <a:lumMod val="95000"/>
                      </a:schemeClr>
                    </a:solidFill>
                  </a:tcPr>
                </a:tc>
                <a:tc>
                  <a:txBody>
                    <a:bodyPr/>
                    <a:lstStyle/>
                    <a:p>
                      <a:pPr algn="ctr" fontAlgn="ctr"/>
                      <a:r>
                        <a:rPr lang="en-US" sz="1100" u="none" strike="noStrike" kern="1200" dirty="0">
                          <a:solidFill>
                            <a:schemeClr val="dk1"/>
                          </a:solidFill>
                          <a:effectLst/>
                          <a:latin typeface="+mn-lt"/>
                          <a:ea typeface="+mn-ea"/>
                          <a:cs typeface="+mn-cs"/>
                        </a:rPr>
                        <a:t>Electricity networks, low voltage networks</a:t>
                      </a:r>
                    </a:p>
                  </a:txBody>
                  <a:tcPr marL="9525" marR="9525" marT="9525" marB="0" anchor="ctr">
                    <a:solidFill>
                      <a:schemeClr val="bg1">
                        <a:lumMod val="95000"/>
                      </a:schemeClr>
                    </a:solid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solidFill>
                      <a:schemeClr val="bg1">
                        <a:lumMod val="95000"/>
                      </a:schemeClr>
                    </a:solidFill>
                  </a:tcPr>
                </a:tc>
                <a:tc>
                  <a:txBody>
                    <a:bodyPr/>
                    <a:lstStyle/>
                    <a:p>
                      <a:pPr algn="ctr" fontAlgn="b"/>
                      <a:r>
                        <a:rPr lang="lv-LV" sz="1100" u="none" strike="noStrike" kern="1200" dirty="0">
                          <a:solidFill>
                            <a:schemeClr val="dk1"/>
                          </a:solidFill>
                          <a:effectLst/>
                          <a:latin typeface="+mn-lt"/>
                          <a:ea typeface="+mn-ea"/>
                          <a:cs typeface="+mn-cs"/>
                        </a:rPr>
                        <a:t>Water supply, sewage</a:t>
                      </a:r>
                    </a:p>
                  </a:txBody>
                  <a:tcPr marL="9525" marR="9525" marT="9525" marB="0" anchor="ctr">
                    <a:solidFill>
                      <a:schemeClr val="bg1">
                        <a:lumMod val="95000"/>
                      </a:schemeClr>
                    </a:solid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solidFill>
                      <a:schemeClr val="bg1">
                        <a:lumMod val="95000"/>
                      </a:schemeClr>
                    </a:solid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solidFill>
                      <a:schemeClr val="bg1">
                        <a:lumMod val="95000"/>
                      </a:schemeClr>
                    </a:solid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solidFill>
                      <a:schemeClr val="bg1">
                        <a:lumMod val="95000"/>
                      </a:schemeClr>
                    </a:solidFill>
                  </a:tcPr>
                </a:tc>
                <a:extLst>
                  <a:ext uri="{0D108BD9-81ED-4DB2-BD59-A6C34878D82A}">
                    <a16:rowId xmlns:a16="http://schemas.microsoft.com/office/drawing/2014/main" val="430595198"/>
                  </a:ext>
                </a:extLst>
              </a:tr>
              <a:tr h="285917">
                <a:tc>
                  <a:txBody>
                    <a:bodyPr/>
                    <a:lstStyle/>
                    <a:p>
                      <a:pPr algn="ctr" fontAlgn="ctr"/>
                      <a:r>
                        <a:rPr lang="lv-LV" sz="1100" u="none" strike="noStrike">
                          <a:effectLst/>
                        </a:rPr>
                        <a:t> </a:t>
                      </a:r>
                      <a:endParaRPr lang="lv-LV" sz="1100" b="0" i="0" u="none" strike="noStrike">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a:effectLst/>
                        </a:rPr>
                        <a:t> </a:t>
                      </a:r>
                      <a:endParaRPr lang="lv-LV" sz="1100" b="0" i="0" u="none" strike="noStrike">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kern="1200" dirty="0">
                          <a:solidFill>
                            <a:schemeClr val="dk1"/>
                          </a:solidFill>
                          <a:effectLst/>
                          <a:latin typeface="+mn-lt"/>
                          <a:ea typeface="+mn-ea"/>
                          <a:cs typeface="+mn-cs"/>
                        </a:rPr>
                        <a:t>Territorial development</a:t>
                      </a:r>
                    </a:p>
                  </a:txBody>
                  <a:tcPr marL="9525" marR="9525" marT="9525" marB="0" anchor="ctr">
                    <a:no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noFill/>
                  </a:tcPr>
                </a:tc>
                <a:tc>
                  <a:txBody>
                    <a:bodyPr/>
                    <a:lstStyle/>
                    <a:p>
                      <a:pPr algn="ctr" fontAlgn="b"/>
                      <a:r>
                        <a:rPr lang="en-US" sz="1100" u="none" strike="noStrike" kern="1200" dirty="0">
                          <a:solidFill>
                            <a:schemeClr val="dk1"/>
                          </a:solidFill>
                          <a:effectLst/>
                          <a:latin typeface="+mn-lt"/>
                          <a:ea typeface="+mn-ea"/>
                          <a:cs typeface="+mn-cs"/>
                        </a:rPr>
                        <a:t>Electricity networks, low voltage networks</a:t>
                      </a:r>
                    </a:p>
                  </a:txBody>
                  <a:tcPr marL="9525" marR="9525" marT="9525" marB="0" anchor="ctr">
                    <a:noFill/>
                  </a:tcPr>
                </a:tc>
                <a:tc>
                  <a:txBody>
                    <a:bodyPr/>
                    <a:lstStyle/>
                    <a:p>
                      <a:pPr algn="ctr" fontAlgn="ctr"/>
                      <a:r>
                        <a:rPr lang="lv-LV" sz="1100" u="none" strike="noStrike">
                          <a:effectLst/>
                        </a:rPr>
                        <a:t> </a:t>
                      </a:r>
                      <a:endParaRPr lang="lv-LV" sz="1100" b="0" i="0" u="none" strike="noStrike">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a:effectLst/>
                        </a:rPr>
                        <a:t> </a:t>
                      </a:r>
                      <a:endParaRPr lang="lv-LV" sz="1100" b="0" i="0" u="none" strike="noStrike">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noFill/>
                  </a:tcPr>
                </a:tc>
                <a:extLst>
                  <a:ext uri="{0D108BD9-81ED-4DB2-BD59-A6C34878D82A}">
                    <a16:rowId xmlns:a16="http://schemas.microsoft.com/office/drawing/2014/main" val="741157881"/>
                  </a:ext>
                </a:extLst>
              </a:tr>
              <a:tr h="285917">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solidFill>
                      <a:schemeClr val="bg1">
                        <a:lumMod val="95000"/>
                      </a:schemeClr>
                    </a:solid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solidFill>
                      <a:schemeClr val="bg1">
                        <a:lumMod val="95000"/>
                      </a:schemeClr>
                    </a:solidFill>
                  </a:tcPr>
                </a:tc>
                <a:tc>
                  <a:txBody>
                    <a:bodyPr/>
                    <a:lstStyle/>
                    <a:p>
                      <a:pPr algn="ctr" fontAlgn="ctr"/>
                      <a:r>
                        <a:rPr lang="lv-LV" sz="1100" u="none" strike="noStrike" kern="1200" dirty="0">
                          <a:solidFill>
                            <a:schemeClr val="dk1"/>
                          </a:solidFill>
                          <a:effectLst/>
                          <a:latin typeface="+mn-lt"/>
                          <a:ea typeface="+mn-ea"/>
                          <a:cs typeface="+mn-cs"/>
                        </a:rPr>
                        <a:t>Expertise of construction project</a:t>
                      </a:r>
                    </a:p>
                  </a:txBody>
                  <a:tcPr marL="9525" marR="9525" marT="9525" marB="0" anchor="ctr">
                    <a:solidFill>
                      <a:schemeClr val="bg1">
                        <a:lumMod val="95000"/>
                      </a:schemeClr>
                    </a:solid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solidFill>
                      <a:schemeClr val="bg1">
                        <a:lumMod val="95000"/>
                      </a:schemeClr>
                    </a:solid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solidFill>
                      <a:schemeClr val="bg1">
                        <a:lumMod val="95000"/>
                      </a:schemeClr>
                    </a:solid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solidFill>
                      <a:schemeClr val="bg1">
                        <a:lumMod val="95000"/>
                      </a:schemeClr>
                    </a:solid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solidFill>
                      <a:schemeClr val="bg1">
                        <a:lumMod val="95000"/>
                      </a:schemeClr>
                    </a:solid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solidFill>
                      <a:schemeClr val="bg1">
                        <a:lumMod val="95000"/>
                      </a:schemeClr>
                    </a:solidFill>
                  </a:tcPr>
                </a:tc>
                <a:extLst>
                  <a:ext uri="{0D108BD9-81ED-4DB2-BD59-A6C34878D82A}">
                    <a16:rowId xmlns:a16="http://schemas.microsoft.com/office/drawing/2014/main" val="4153681399"/>
                  </a:ext>
                </a:extLst>
              </a:tr>
            </a:tbl>
          </a:graphicData>
        </a:graphic>
      </p:graphicFrame>
      <p:graphicFrame>
        <p:nvGraphicFramePr>
          <p:cNvPr id="8" name="Diagram 7">
            <a:extLst>
              <a:ext uri="{FF2B5EF4-FFF2-40B4-BE49-F238E27FC236}">
                <a16:creationId xmlns:a16="http://schemas.microsoft.com/office/drawing/2014/main" id="{BC3BBE38-176A-4691-9C7B-2E871077AB95}"/>
              </a:ext>
            </a:extLst>
          </p:cNvPr>
          <p:cNvGraphicFramePr/>
          <p:nvPr>
            <p:extLst>
              <p:ext uri="{D42A27DB-BD31-4B8C-83A1-F6EECF244321}">
                <p14:modId xmlns:p14="http://schemas.microsoft.com/office/powerpoint/2010/main" val="3083535165"/>
              </p:ext>
            </p:extLst>
          </p:nvPr>
        </p:nvGraphicFramePr>
        <p:xfrm>
          <a:off x="352061" y="-776062"/>
          <a:ext cx="11474813" cy="4705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D293D789-961B-4DDC-932E-C99CD09987CD}"/>
              </a:ext>
            </a:extLst>
          </p:cNvPr>
          <p:cNvSpPr>
            <a:spLocks noGrp="1"/>
          </p:cNvSpPr>
          <p:nvPr>
            <p:ph type="title"/>
          </p:nvPr>
        </p:nvSpPr>
        <p:spPr/>
        <p:txBody>
          <a:bodyPr/>
          <a:lstStyle/>
          <a:p>
            <a:r>
              <a:rPr lang="en-US"/>
              <a:t>Index structure</a:t>
            </a:r>
          </a:p>
        </p:txBody>
      </p:sp>
      <p:sp>
        <p:nvSpPr>
          <p:cNvPr id="5" name="Slide Number Placeholder 4">
            <a:extLst>
              <a:ext uri="{FF2B5EF4-FFF2-40B4-BE49-F238E27FC236}">
                <a16:creationId xmlns:a16="http://schemas.microsoft.com/office/drawing/2014/main" id="{328B4EC1-72A6-4490-AFCC-00DAB5682C6C}"/>
              </a:ext>
            </a:extLst>
          </p:cNvPr>
          <p:cNvSpPr>
            <a:spLocks noGrp="1"/>
          </p:cNvSpPr>
          <p:nvPr>
            <p:ph type="sldNum" sz="quarter" idx="4"/>
          </p:nvPr>
        </p:nvSpPr>
        <p:spPr/>
        <p:txBody>
          <a:bodyPr/>
          <a:lstStyle/>
          <a:p>
            <a:r>
              <a:rPr lang="en-GB"/>
              <a:t>7</a:t>
            </a:r>
            <a:endParaRPr lang="en-GB" dirty="0"/>
          </a:p>
        </p:txBody>
      </p:sp>
    </p:spTree>
    <p:extLst>
      <p:ext uri="{BB962C8B-B14F-4D97-AF65-F5344CB8AC3E}">
        <p14:creationId xmlns:p14="http://schemas.microsoft.com/office/powerpoint/2010/main" val="415717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9999" y="813195"/>
            <a:ext cx="11466875" cy="404119"/>
          </a:xfrm>
        </p:spPr>
        <p:txBody>
          <a:bodyPr/>
          <a:lstStyle/>
          <a:p>
            <a:r>
              <a:rPr lang="en-GB" sz="1800" b="0" dirty="0"/>
              <a:t>In 2019, the quality of services provided in the construction sector has been evaluated with 78% out of 100%, which </a:t>
            </a:r>
            <a:r>
              <a:rPr lang="lv-LV" sz="1800" b="0" dirty="0" err="1"/>
              <a:t>can</a:t>
            </a:r>
            <a:r>
              <a:rPr lang="en-GB" sz="1800" b="0" dirty="0"/>
              <a:t> be assessed as good evaluation. Higher evaluation has been received by service providers</a:t>
            </a:r>
            <a:br>
              <a:rPr lang="en-GB" sz="1800" b="0" dirty="0"/>
            </a:br>
            <a:endParaRPr lang="en-GB" sz="1800" b="0" dirty="0"/>
          </a:p>
        </p:txBody>
      </p:sp>
      <p:graphicFrame>
        <p:nvGraphicFramePr>
          <p:cNvPr id="13" name="Content Placeholder 10">
            <a:extLst>
              <a:ext uri="{FF2B5EF4-FFF2-40B4-BE49-F238E27FC236}">
                <a16:creationId xmlns:a16="http://schemas.microsoft.com/office/drawing/2014/main" id="{0CCA6E49-63BC-4DC0-BD7C-706D34E220E0}"/>
              </a:ext>
            </a:extLst>
          </p:cNvPr>
          <p:cNvGraphicFramePr>
            <a:graphicFrameLocks/>
          </p:cNvGraphicFramePr>
          <p:nvPr>
            <p:extLst>
              <p:ext uri="{D42A27DB-BD31-4B8C-83A1-F6EECF244321}">
                <p14:modId xmlns:p14="http://schemas.microsoft.com/office/powerpoint/2010/main" val="2874596206"/>
              </p:ext>
            </p:extLst>
          </p:nvPr>
        </p:nvGraphicFramePr>
        <p:xfrm>
          <a:off x="2507347" y="1636105"/>
          <a:ext cx="6772665" cy="4254759"/>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3D3E7703-2D8B-4D88-AC2F-02B4AC744E2F}"/>
              </a:ext>
            </a:extLst>
          </p:cNvPr>
          <p:cNvSpPr/>
          <p:nvPr/>
        </p:nvSpPr>
        <p:spPr>
          <a:xfrm>
            <a:off x="2507347" y="1990443"/>
            <a:ext cx="1374371" cy="39748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lv-LV" sz="1600" dirty="0"/>
          </a:p>
        </p:txBody>
      </p:sp>
      <p:sp>
        <p:nvSpPr>
          <p:cNvPr id="10" name="Title 4">
            <a:extLst>
              <a:ext uri="{FF2B5EF4-FFF2-40B4-BE49-F238E27FC236}">
                <a16:creationId xmlns:a16="http://schemas.microsoft.com/office/drawing/2014/main" id="{133CF599-B824-4C90-8295-CA261462255B}"/>
              </a:ext>
            </a:extLst>
          </p:cNvPr>
          <p:cNvSpPr txBox="1">
            <a:spLocks/>
          </p:cNvSpPr>
          <p:nvPr/>
        </p:nvSpPr>
        <p:spPr>
          <a:xfrm>
            <a:off x="359999" y="354227"/>
            <a:ext cx="11466875"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r>
              <a:rPr lang="en-GB"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Construction quality index</a:t>
            </a:r>
            <a:endParaRPr lang="en-GB" dirty="0">
              <a:solidFill>
                <a:schemeClr val="accent1"/>
              </a:solidFill>
            </a:endParaRPr>
          </a:p>
        </p:txBody>
      </p:sp>
      <p:sp>
        <p:nvSpPr>
          <p:cNvPr id="3" name="Slide Number Placeholder 2">
            <a:extLst>
              <a:ext uri="{FF2B5EF4-FFF2-40B4-BE49-F238E27FC236}">
                <a16:creationId xmlns:a16="http://schemas.microsoft.com/office/drawing/2014/main" id="{CF60EEA3-F464-40D2-9481-F0908664A061}"/>
              </a:ext>
            </a:extLst>
          </p:cNvPr>
          <p:cNvSpPr>
            <a:spLocks noGrp="1"/>
          </p:cNvSpPr>
          <p:nvPr>
            <p:ph type="sldNum" sz="quarter" idx="4"/>
          </p:nvPr>
        </p:nvSpPr>
        <p:spPr/>
        <p:txBody>
          <a:bodyPr/>
          <a:lstStyle/>
          <a:p>
            <a:r>
              <a:rPr lang="en-GB"/>
              <a:t>8</a:t>
            </a:r>
            <a:endParaRPr lang="en-GB" dirty="0"/>
          </a:p>
        </p:txBody>
      </p:sp>
    </p:spTree>
    <p:extLst>
      <p:ext uri="{BB962C8B-B14F-4D97-AF65-F5344CB8AC3E}">
        <p14:creationId xmlns:p14="http://schemas.microsoft.com/office/powerpoint/2010/main" val="82276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CEF563DD-8617-4D5A-A437-9BE3C4D0D1C4}"/>
              </a:ext>
            </a:extLst>
          </p:cNvPr>
          <p:cNvGraphicFramePr>
            <a:graphicFrameLocks noGrp="1"/>
          </p:cNvGraphicFramePr>
          <p:nvPr>
            <p:extLst>
              <p:ext uri="{D42A27DB-BD31-4B8C-83A1-F6EECF244321}">
                <p14:modId xmlns:p14="http://schemas.microsoft.com/office/powerpoint/2010/main" val="4137780141"/>
              </p:ext>
            </p:extLst>
          </p:nvPr>
        </p:nvGraphicFramePr>
        <p:xfrm>
          <a:off x="1399957" y="2937930"/>
          <a:ext cx="7380515" cy="2558616"/>
        </p:xfrm>
        <a:graphic>
          <a:graphicData uri="http://schemas.openxmlformats.org/drawingml/2006/table">
            <a:tbl>
              <a:tblPr firstRow="1" bandRow="1">
                <a:tableStyleId>{5C22544A-7EE6-4342-B048-85BDC9FD1C3A}</a:tableStyleId>
              </a:tblPr>
              <a:tblGrid>
                <a:gridCol w="2289211">
                  <a:extLst>
                    <a:ext uri="{9D8B030D-6E8A-4147-A177-3AD203B41FA5}">
                      <a16:colId xmlns:a16="http://schemas.microsoft.com/office/drawing/2014/main" val="2229926143"/>
                    </a:ext>
                  </a:extLst>
                </a:gridCol>
                <a:gridCol w="5091304">
                  <a:extLst>
                    <a:ext uri="{9D8B030D-6E8A-4147-A177-3AD203B41FA5}">
                      <a16:colId xmlns:a16="http://schemas.microsoft.com/office/drawing/2014/main" val="475204240"/>
                    </a:ext>
                  </a:extLst>
                </a:gridCol>
              </a:tblGrid>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B w="9525" cap="flat" cmpd="sng" algn="ctr">
                      <a:solidFill>
                        <a:schemeClr val="tx1"/>
                      </a:solidFill>
                      <a:prstDash val="sysDash"/>
                      <a:round/>
                      <a:headEnd type="none" w="med" len="med"/>
                      <a:tailEnd type="none" w="med" len="med"/>
                    </a:lnB>
                    <a:noFill/>
                  </a:tcPr>
                </a:tc>
                <a:tc>
                  <a:txBody>
                    <a:bodyPr/>
                    <a:lstStyle/>
                    <a:p>
                      <a:endParaRPr lang="lv-LV" sz="1000" dirty="0"/>
                    </a:p>
                  </a:txBody>
                  <a:tcPr>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661196356"/>
                  </a:ext>
                </a:extLst>
              </a:tr>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448188840"/>
                  </a:ext>
                </a:extLst>
              </a:tr>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348762362"/>
                  </a:ext>
                </a:extLst>
              </a:tr>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402502963"/>
                  </a:ext>
                </a:extLst>
              </a:tr>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189929808"/>
                  </a:ext>
                </a:extLst>
              </a:tr>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455142479"/>
                  </a:ext>
                </a:extLst>
              </a:tr>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396017798"/>
                  </a:ext>
                </a:extLst>
              </a:tr>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8039451"/>
                  </a:ext>
                </a:extLst>
              </a:tr>
            </a:tbl>
          </a:graphicData>
        </a:graphic>
      </p:graphicFrame>
      <p:graphicFrame>
        <p:nvGraphicFramePr>
          <p:cNvPr id="8" name="Content Placeholder 4">
            <a:extLst>
              <a:ext uri="{FF2B5EF4-FFF2-40B4-BE49-F238E27FC236}">
                <a16:creationId xmlns:a16="http://schemas.microsoft.com/office/drawing/2014/main" id="{5E360925-6D8E-4158-A5D0-61F4DA0BD18E}"/>
              </a:ext>
            </a:extLst>
          </p:cNvPr>
          <p:cNvGraphicFramePr>
            <a:graphicFrameLocks/>
          </p:cNvGraphicFramePr>
          <p:nvPr>
            <p:extLst>
              <p:ext uri="{D42A27DB-BD31-4B8C-83A1-F6EECF244321}">
                <p14:modId xmlns:p14="http://schemas.microsoft.com/office/powerpoint/2010/main" val="2876082896"/>
              </p:ext>
            </p:extLst>
          </p:nvPr>
        </p:nvGraphicFramePr>
        <p:xfrm>
          <a:off x="1399958" y="2808087"/>
          <a:ext cx="7682397" cy="283328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a:xfrm>
            <a:off x="359999" y="881072"/>
            <a:ext cx="11466875" cy="404119"/>
          </a:xfrm>
        </p:spPr>
        <p:txBody>
          <a:bodyPr/>
          <a:lstStyle/>
          <a:p>
            <a:r>
              <a:rPr lang="en-GB" sz="1800" b="0" dirty="0"/>
              <a:t>In general, companies are satisfied with the quality of services provided by construction sector and have highly evaluated the construction process indicators</a:t>
            </a:r>
          </a:p>
        </p:txBody>
      </p:sp>
      <p:sp>
        <p:nvSpPr>
          <p:cNvPr id="14" name="Title 4">
            <a:extLst>
              <a:ext uri="{FF2B5EF4-FFF2-40B4-BE49-F238E27FC236}">
                <a16:creationId xmlns:a16="http://schemas.microsoft.com/office/drawing/2014/main" id="{51E8372D-9285-4A5E-B38A-852B39F2B1DC}"/>
              </a:ext>
            </a:extLst>
          </p:cNvPr>
          <p:cNvSpPr txBox="1">
            <a:spLocks/>
          </p:cNvSpPr>
          <p:nvPr/>
        </p:nvSpPr>
        <p:spPr>
          <a:xfrm>
            <a:off x="359999" y="1642519"/>
            <a:ext cx="11466875"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r>
              <a:rPr lang="en-GB" sz="1800" b="0" dirty="0"/>
              <a:t>There are no significant differences in quality indicators of services provided regarding evaluation of different indicators. This proves that all quality making aspects in the construction are ensured on a high level. </a:t>
            </a:r>
          </a:p>
        </p:txBody>
      </p:sp>
      <p:sp>
        <p:nvSpPr>
          <p:cNvPr id="15" name="Title 4">
            <a:extLst>
              <a:ext uri="{FF2B5EF4-FFF2-40B4-BE49-F238E27FC236}">
                <a16:creationId xmlns:a16="http://schemas.microsoft.com/office/drawing/2014/main" id="{E4F72FD5-86E1-40A8-AEBF-8DDB2CCBC5CF}"/>
              </a:ext>
            </a:extLst>
          </p:cNvPr>
          <p:cNvSpPr txBox="1">
            <a:spLocks/>
          </p:cNvSpPr>
          <p:nvPr/>
        </p:nvSpPr>
        <p:spPr>
          <a:xfrm>
            <a:off x="359999" y="412031"/>
            <a:ext cx="11466875"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r>
              <a:rPr lang="en-GB" dirty="0">
                <a:solidFill>
                  <a:schemeClr val="accent1"/>
                </a:solidFill>
              </a:rPr>
              <a:t>Construction quality indicators</a:t>
            </a:r>
          </a:p>
        </p:txBody>
      </p:sp>
      <p:sp>
        <p:nvSpPr>
          <p:cNvPr id="4" name="Slide Number Placeholder 3">
            <a:extLst>
              <a:ext uri="{FF2B5EF4-FFF2-40B4-BE49-F238E27FC236}">
                <a16:creationId xmlns:a16="http://schemas.microsoft.com/office/drawing/2014/main" id="{DC28CE41-5819-41C5-A952-972FECF38E9E}"/>
              </a:ext>
            </a:extLst>
          </p:cNvPr>
          <p:cNvSpPr>
            <a:spLocks noGrp="1"/>
          </p:cNvSpPr>
          <p:nvPr>
            <p:ph type="sldNum" sz="quarter" idx="4"/>
          </p:nvPr>
        </p:nvSpPr>
        <p:spPr/>
        <p:txBody>
          <a:bodyPr/>
          <a:lstStyle/>
          <a:p>
            <a:r>
              <a:rPr lang="en-GB"/>
              <a:t>9</a:t>
            </a:r>
            <a:endParaRPr lang="en-GB" dirty="0"/>
          </a:p>
        </p:txBody>
      </p:sp>
    </p:spTree>
    <p:extLst>
      <p:ext uri="{BB962C8B-B14F-4D97-AF65-F5344CB8AC3E}">
        <p14:creationId xmlns:p14="http://schemas.microsoft.com/office/powerpoint/2010/main" val="291787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WIDTH" val="693.1652"/>
  <p:tag name="HEIGHT" val="19.36228"/>
  <p:tag name="TOP" val="442.9565"/>
  <p:tag name="LEFT" val="15.4348"/>
</p:tagLst>
</file>

<file path=ppt/tags/tag2.xml><?xml version="1.0" encoding="utf-8"?>
<p:tagLst xmlns:a="http://schemas.openxmlformats.org/drawingml/2006/main" xmlns:r="http://schemas.openxmlformats.org/officeDocument/2006/relationships" xmlns:p="http://schemas.openxmlformats.org/presentationml/2006/main">
  <p:tag name="WIDTH" val="693.1652"/>
  <p:tag name="HEIGHT" val="19.36228"/>
  <p:tag name="TOP" val="442.9565"/>
  <p:tag name="LEFT" val="15.4348"/>
</p:tagLst>
</file>

<file path=ppt/theme/theme1.xml><?xml version="1.0" encoding="utf-8"?>
<a:theme xmlns:a="http://schemas.openxmlformats.org/drawingml/2006/main" name="Kantar MASTER Presentation Template (16_9)">
  <a:themeElements>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extLst>
    <a:ext uri="{05A4C25C-085E-4340-85A3-A5531E510DB2}">
      <thm15:themeFamily xmlns:thm15="http://schemas.microsoft.com/office/thememl/2012/main" name="Kantar (every day) Template (for approval) 250816.potx" id="{887B3F21-D5F3-4434-9DC6-3CA33070A5F4}" vid="{0A041CE1-845B-4422-890B-229D5CD282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160A47D4678C4697DD937ECD81B40F" ma:contentTypeVersion="2" ma:contentTypeDescription="Create a new document." ma:contentTypeScope="" ma:versionID="10ae7df70e0c3bd249e6d880177f8fa6">
  <xsd:schema xmlns:xsd="http://www.w3.org/2001/XMLSchema" xmlns:xs="http://www.w3.org/2001/XMLSchema" xmlns:p="http://schemas.microsoft.com/office/2006/metadata/properties" xmlns:ns2="0b437f98-23ae-4433-b13b-76c2068079ae" targetNamespace="http://schemas.microsoft.com/office/2006/metadata/properties" ma:root="true" ma:fieldsID="963eca439521cf874d5dbf5bfcb44ac3" ns2:_="">
    <xsd:import namespace="0b437f98-23ae-4433-b13b-76c2068079a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37f98-23ae-4433-b13b-76c2068079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F7DECA2-2BC6-4C01-BA0E-8CC515DE55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37f98-23ae-4433-b13b-76c2068079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B5EA3E-F0EE-4218-BE29-91800112B60A}">
  <ds:schemaRefs>
    <ds:schemaRef ds:uri="http://schemas.microsoft.com/sharepoint/v3/contenttype/forms"/>
  </ds:schemaRefs>
</ds:datastoreItem>
</file>

<file path=customXml/itemProps3.xml><?xml version="1.0" encoding="utf-8"?>
<ds:datastoreItem xmlns:ds="http://schemas.openxmlformats.org/officeDocument/2006/customXml" ds:itemID="{0C326112-4261-4715-AA73-C635277063C1}">
  <ds:schemaRefs>
    <ds:schemaRef ds:uri="http://purl.org/dc/dcmitype/"/>
    <ds:schemaRef ds:uri="http://purl.org/dc/elements/1.1/"/>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0b437f98-23ae-4433-b13b-76c2068079a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1184</TotalTime>
  <Words>1601</Words>
  <Application>Microsoft Office PowerPoint</Application>
  <PresentationFormat>Widescreen</PresentationFormat>
  <Paragraphs>268</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Kantar MASTER Presentation Template (16_9)</vt:lpstr>
      <vt:lpstr>Establishing quality index of Latvian construction sector by performing survey of participants involved in the construction process   Presentation of key results</vt:lpstr>
      <vt:lpstr>Information on research</vt:lpstr>
      <vt:lpstr>General contractors, performers of feasibility studies, building administrators (building managers), construction supervisors and distributors of construction materials and equipment are represented approximately equally</vt:lpstr>
      <vt:lpstr>Majority or 92% of companies involved in construction processes have up to 50 employees</vt:lpstr>
      <vt:lpstr>Majority of companies involved in construction processes in Latvia are operating for more than 10 years</vt:lpstr>
      <vt:lpstr>Majority of construction services during the last year have been provided in Riga or Riga region</vt:lpstr>
      <vt:lpstr>Index structure</vt:lpstr>
      <vt:lpstr>In 2019, the quality of services provided in the construction sector has been evaluated with 78% out of 100%, which can be assessed as good evaluation. Higher evaluation has been received by service providers </vt:lpstr>
      <vt:lpstr>In general, companies are satisfied with the quality of services provided by construction sector and have highly evaluated the construction process indicators</vt:lpstr>
      <vt:lpstr>Quality index of the phase «Preparatory works»</vt:lpstr>
      <vt:lpstr>Quality index of the phase «Designing»</vt:lpstr>
      <vt:lpstr>Quality index of the phase «Construction works»</vt:lpstr>
      <vt:lpstr>Quality index of the phase «Supervision»</vt:lpstr>
      <vt:lpstr>Conclusions and recommendations</vt:lpstr>
      <vt:lpstr>Recommendations for the further development of the index</vt:lpstr>
      <vt:lpstr>PowerPoint Presentation</vt:lpstr>
    </vt:vector>
  </TitlesOfParts>
  <Company>The Futures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 and can run to two lines 24pt</dc:title>
  <dc:creator>Whitehead, Emma(KTHQ)</dc:creator>
  <cp:lastModifiedBy>Krecele, Agnese (TSRIG)</cp:lastModifiedBy>
  <cp:revision>138</cp:revision>
  <dcterms:created xsi:type="dcterms:W3CDTF">2016-09-02T15:02:13Z</dcterms:created>
  <dcterms:modified xsi:type="dcterms:W3CDTF">2019-10-08T12:59:47Z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0x010100EB160A47D4678C4697DD937ECD81B40F</vt:lpwstr>
  </property>
</Properties>
</file>