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charts/chart34.xml" ContentType="application/vnd.openxmlformats-officedocument.drawingml.chart+xml"/>
  <Override PartName="/ppt/theme/themeOverride31.xml" ContentType="application/vnd.openxmlformats-officedocument.themeOverride+xml"/>
  <Override PartName="/ppt/drawings/drawing3.xml" ContentType="application/vnd.openxmlformats-officedocument.drawingml.chartshapes+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drawings/drawing4.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theme/themeOverride37.xml" ContentType="application/vnd.openxmlformats-officedocument.themeOverride+xml"/>
  <Override PartName="/ppt/drawings/drawing5.xml" ContentType="application/vnd.openxmlformats-officedocument.drawingml.chartshapes+xml"/>
  <Override PartName="/ppt/charts/chart4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330" r:id="rId6"/>
    <p:sldId id="335" r:id="rId7"/>
    <p:sldId id="276" r:id="rId8"/>
    <p:sldId id="331" r:id="rId9"/>
    <p:sldId id="332" r:id="rId10"/>
    <p:sldId id="333" r:id="rId11"/>
    <p:sldId id="334" r:id="rId12"/>
    <p:sldId id="288" r:id="rId13"/>
    <p:sldId id="289" r:id="rId14"/>
    <p:sldId id="290" r:id="rId15"/>
    <p:sldId id="312" r:id="rId16"/>
    <p:sldId id="291" r:id="rId17"/>
    <p:sldId id="292" r:id="rId18"/>
    <p:sldId id="314" r:id="rId19"/>
    <p:sldId id="315" r:id="rId20"/>
    <p:sldId id="316" r:id="rId21"/>
    <p:sldId id="317" r:id="rId22"/>
    <p:sldId id="318" r:id="rId23"/>
    <p:sldId id="319" r:id="rId24"/>
    <p:sldId id="320" r:id="rId25"/>
    <p:sldId id="321" r:id="rId26"/>
    <p:sldId id="322" r:id="rId27"/>
    <p:sldId id="323" r:id="rId28"/>
    <p:sldId id="293" r:id="rId29"/>
    <p:sldId id="294" r:id="rId30"/>
    <p:sldId id="324" r:id="rId31"/>
    <p:sldId id="296" r:id="rId32"/>
    <p:sldId id="297" r:id="rId33"/>
    <p:sldId id="298" r:id="rId34"/>
    <p:sldId id="299" r:id="rId35"/>
    <p:sldId id="300" r:id="rId36"/>
    <p:sldId id="301" r:id="rId37"/>
    <p:sldId id="325" r:id="rId38"/>
    <p:sldId id="302" r:id="rId39"/>
    <p:sldId id="303" r:id="rId40"/>
    <p:sldId id="326" r:id="rId41"/>
    <p:sldId id="304" r:id="rId42"/>
    <p:sldId id="305" r:id="rId43"/>
    <p:sldId id="327" r:id="rId44"/>
    <p:sldId id="306" r:id="rId45"/>
    <p:sldId id="307" r:id="rId46"/>
    <p:sldId id="328" r:id="rId47"/>
    <p:sldId id="329" r:id="rId48"/>
    <p:sldId id="308" r:id="rId49"/>
    <p:sldId id="259" r:id="rId50"/>
    <p:sldId id="260" r:id="rId51"/>
    <p:sldId id="309" r:id="rId52"/>
    <p:sldId id="310" r:id="rId53"/>
    <p:sldId id="31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14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3.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5.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8.xlsx"/><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0.xlsx"/><Relationship Id="rId1" Type="http://schemas.openxmlformats.org/officeDocument/2006/relationships/themeOverride" Target="../theme/themeOverride37.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1703127034483"/>
          <c:y val="9.5234742569758717E-3"/>
          <c:w val="0.74546900405144156"/>
          <c:h val="0.98095305148604828"/>
        </c:manualLayout>
      </c:layout>
      <c:barChart>
        <c:barDir val="bar"/>
        <c:grouping val="clustered"/>
        <c:varyColors val="0"/>
        <c:ser>
          <c:idx val="0"/>
          <c:order val="0"/>
          <c:tx>
            <c:strRef>
              <c:f>Sheet1!$C$2</c:f>
              <c:strCache>
                <c:ptCount val="1"/>
                <c:pt idx="0">
                  <c:v>izlase</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9DDF-4891-B9A2-34764214E539}"/>
              </c:ext>
            </c:extLst>
          </c:dPt>
          <c:dPt>
            <c:idx val="1"/>
            <c:invertIfNegative val="0"/>
            <c:bubble3D val="0"/>
            <c:spPr>
              <a:solidFill>
                <a:srgbClr val="7030A0"/>
              </a:solidFill>
            </c:spPr>
            <c:extLst>
              <c:ext xmlns:c16="http://schemas.microsoft.com/office/drawing/2014/chart" uri="{C3380CC4-5D6E-409C-BE32-E72D297353CC}">
                <c16:uniqueId val="{00000003-9DDF-4891-B9A2-34764214E539}"/>
              </c:ext>
            </c:extLst>
          </c:dPt>
          <c:dPt>
            <c:idx val="2"/>
            <c:invertIfNegative val="0"/>
            <c:bubble3D val="0"/>
            <c:spPr>
              <a:solidFill>
                <a:srgbClr val="7030A0"/>
              </a:solidFill>
            </c:spPr>
            <c:extLst>
              <c:ext xmlns:c16="http://schemas.microsoft.com/office/drawing/2014/chart" uri="{C3380CC4-5D6E-409C-BE32-E72D297353CC}">
                <c16:uniqueId val="{0000002A-9DDF-4891-B9A2-34764214E539}"/>
              </c:ext>
            </c:extLst>
          </c:dPt>
          <c:dPt>
            <c:idx val="3"/>
            <c:invertIfNegative val="0"/>
            <c:bubble3D val="0"/>
            <c:spPr>
              <a:solidFill>
                <a:srgbClr val="7030A0"/>
              </a:solidFill>
            </c:spPr>
            <c:extLst>
              <c:ext xmlns:c16="http://schemas.microsoft.com/office/drawing/2014/chart" uri="{C3380CC4-5D6E-409C-BE32-E72D297353CC}">
                <c16:uniqueId val="{00000005-9DDF-4891-B9A2-34764214E539}"/>
              </c:ext>
            </c:extLst>
          </c:dPt>
          <c:dPt>
            <c:idx val="4"/>
            <c:invertIfNegative val="0"/>
            <c:bubble3D val="0"/>
            <c:spPr>
              <a:solidFill>
                <a:srgbClr val="7030A0"/>
              </a:solidFill>
            </c:spPr>
            <c:extLst>
              <c:ext xmlns:c16="http://schemas.microsoft.com/office/drawing/2014/chart" uri="{C3380CC4-5D6E-409C-BE32-E72D297353CC}">
                <c16:uniqueId val="{00000007-9DDF-4891-B9A2-34764214E539}"/>
              </c:ext>
            </c:extLst>
          </c:dPt>
          <c:dPt>
            <c:idx val="5"/>
            <c:invertIfNegative val="0"/>
            <c:bubble3D val="0"/>
            <c:spPr>
              <a:solidFill>
                <a:srgbClr val="7030A0"/>
              </a:solidFill>
            </c:spPr>
            <c:extLst>
              <c:ext xmlns:c16="http://schemas.microsoft.com/office/drawing/2014/chart" uri="{C3380CC4-5D6E-409C-BE32-E72D297353CC}">
                <c16:uniqueId val="{000000C7-8FB7-4F01-8E23-0E0B35D4652F}"/>
              </c:ext>
            </c:extLst>
          </c:dPt>
          <c:dPt>
            <c:idx val="7"/>
            <c:invertIfNegative val="0"/>
            <c:bubble3D val="0"/>
            <c:spPr>
              <a:solidFill>
                <a:srgbClr val="70AD47">
                  <a:lumMod val="75000"/>
                </a:srgbClr>
              </a:solidFill>
            </c:spPr>
            <c:extLst>
              <c:ext xmlns:c16="http://schemas.microsoft.com/office/drawing/2014/chart" uri="{C3380CC4-5D6E-409C-BE32-E72D297353CC}">
                <c16:uniqueId val="{0000000B-9DDF-4891-B9A2-34764214E539}"/>
              </c:ext>
            </c:extLst>
          </c:dPt>
          <c:dPt>
            <c:idx val="8"/>
            <c:invertIfNegative val="0"/>
            <c:bubble3D val="0"/>
            <c:spPr>
              <a:solidFill>
                <a:srgbClr val="70AD47">
                  <a:lumMod val="75000"/>
                </a:srgbClr>
              </a:solidFill>
            </c:spPr>
            <c:extLst>
              <c:ext xmlns:c16="http://schemas.microsoft.com/office/drawing/2014/chart" uri="{C3380CC4-5D6E-409C-BE32-E72D297353CC}">
                <c16:uniqueId val="{000000C6-8FB7-4F01-8E23-0E0B35D4652F}"/>
              </c:ext>
            </c:extLst>
          </c:dPt>
          <c:dPt>
            <c:idx val="9"/>
            <c:invertIfNegative val="0"/>
            <c:bubble3D val="0"/>
            <c:spPr>
              <a:solidFill>
                <a:srgbClr val="70AD47">
                  <a:lumMod val="75000"/>
                </a:srgbClr>
              </a:solidFill>
            </c:spPr>
            <c:extLst>
              <c:ext xmlns:c16="http://schemas.microsoft.com/office/drawing/2014/chart" uri="{C3380CC4-5D6E-409C-BE32-E72D297353CC}">
                <c16:uniqueId val="{0000000F-9DDF-4891-B9A2-34764214E539}"/>
              </c:ext>
            </c:extLst>
          </c:dPt>
          <c:dPt>
            <c:idx val="10"/>
            <c:invertIfNegative val="0"/>
            <c:bubble3D val="0"/>
            <c:spPr>
              <a:solidFill>
                <a:srgbClr val="70AD47">
                  <a:lumMod val="75000"/>
                </a:srgbClr>
              </a:solidFill>
            </c:spPr>
            <c:extLst>
              <c:ext xmlns:c16="http://schemas.microsoft.com/office/drawing/2014/chart" uri="{C3380CC4-5D6E-409C-BE32-E72D297353CC}">
                <c16:uniqueId val="{00000011-9DDF-4891-B9A2-34764214E539}"/>
              </c:ext>
            </c:extLst>
          </c:dPt>
          <c:dPt>
            <c:idx val="11"/>
            <c:invertIfNegative val="0"/>
            <c:bubble3D val="0"/>
            <c:spPr>
              <a:solidFill>
                <a:srgbClr val="FFC000"/>
              </a:solidFill>
            </c:spPr>
            <c:extLst>
              <c:ext xmlns:c16="http://schemas.microsoft.com/office/drawing/2014/chart" uri="{C3380CC4-5D6E-409C-BE32-E72D297353CC}">
                <c16:uniqueId val="{00000029-9DDF-4891-B9A2-34764214E539}"/>
              </c:ext>
            </c:extLst>
          </c:dPt>
          <c:dPt>
            <c:idx val="12"/>
            <c:invertIfNegative val="0"/>
            <c:bubble3D val="0"/>
            <c:spPr>
              <a:solidFill>
                <a:srgbClr val="FFC000"/>
              </a:solidFill>
            </c:spPr>
            <c:extLst>
              <c:ext xmlns:c16="http://schemas.microsoft.com/office/drawing/2014/chart" uri="{C3380CC4-5D6E-409C-BE32-E72D297353CC}">
                <c16:uniqueId val="{00000049-1C35-42C4-AFDF-EF37D577690F}"/>
              </c:ext>
            </c:extLst>
          </c:dPt>
          <c:dPt>
            <c:idx val="13"/>
            <c:invertIfNegative val="0"/>
            <c:bubble3D val="0"/>
            <c:spPr>
              <a:solidFill>
                <a:srgbClr val="FFC000"/>
              </a:solidFill>
            </c:spPr>
            <c:extLst>
              <c:ext xmlns:c16="http://schemas.microsoft.com/office/drawing/2014/chart" uri="{C3380CC4-5D6E-409C-BE32-E72D297353CC}">
                <c16:uniqueId val="{00000028-9DDF-4891-B9A2-34764214E539}"/>
              </c:ext>
            </c:extLst>
          </c:dPt>
          <c:dPt>
            <c:idx val="14"/>
            <c:invertIfNegative val="0"/>
            <c:bubble3D val="0"/>
            <c:spPr>
              <a:solidFill>
                <a:srgbClr val="FFC000"/>
              </a:solidFill>
            </c:spPr>
            <c:extLst>
              <c:ext xmlns:c16="http://schemas.microsoft.com/office/drawing/2014/chart" uri="{C3380CC4-5D6E-409C-BE32-E72D297353CC}">
                <c16:uniqueId val="{00000027-9DDF-4891-B9A2-34764214E539}"/>
              </c:ext>
            </c:extLst>
          </c:dPt>
          <c:dPt>
            <c:idx val="15"/>
            <c:invertIfNegative val="0"/>
            <c:bubble3D val="0"/>
            <c:spPr>
              <a:solidFill>
                <a:srgbClr val="FFC000"/>
              </a:solidFill>
            </c:spPr>
            <c:extLst>
              <c:ext xmlns:c16="http://schemas.microsoft.com/office/drawing/2014/chart" uri="{C3380CC4-5D6E-409C-BE32-E72D297353CC}">
                <c16:uniqueId val="{00000026-9DDF-4891-B9A2-34764214E539}"/>
              </c:ext>
            </c:extLst>
          </c:dPt>
          <c:dPt>
            <c:idx val="16"/>
            <c:invertIfNegative val="0"/>
            <c:bubble3D val="0"/>
            <c:spPr>
              <a:solidFill>
                <a:srgbClr val="FFC000"/>
              </a:solidFill>
            </c:spPr>
            <c:extLst>
              <c:ext xmlns:c16="http://schemas.microsoft.com/office/drawing/2014/chart" uri="{C3380CC4-5D6E-409C-BE32-E72D297353CC}">
                <c16:uniqueId val="{000000C5-8FB7-4F01-8E23-0E0B35D4652F}"/>
              </c:ext>
            </c:extLst>
          </c:dPt>
          <c:dPt>
            <c:idx val="17"/>
            <c:invertIfNegative val="0"/>
            <c:bubble3D val="0"/>
            <c:spPr>
              <a:solidFill>
                <a:srgbClr val="5B9BD5"/>
              </a:solidFill>
            </c:spPr>
            <c:extLst>
              <c:ext xmlns:c16="http://schemas.microsoft.com/office/drawing/2014/chart" uri="{C3380CC4-5D6E-409C-BE32-E72D297353CC}">
                <c16:uniqueId val="{00000025-9DDF-4891-B9A2-34764214E539}"/>
              </c:ext>
            </c:extLst>
          </c:dPt>
          <c:dPt>
            <c:idx val="18"/>
            <c:invertIfNegative val="0"/>
            <c:bubble3D val="0"/>
            <c:spPr>
              <a:solidFill>
                <a:srgbClr val="5B9BD5"/>
              </a:solidFill>
            </c:spPr>
            <c:extLst>
              <c:ext xmlns:c16="http://schemas.microsoft.com/office/drawing/2014/chart" uri="{C3380CC4-5D6E-409C-BE32-E72D297353CC}">
                <c16:uniqueId val="{00000024-9DDF-4891-B9A2-34764214E539}"/>
              </c:ext>
            </c:extLst>
          </c:dPt>
          <c:dPt>
            <c:idx val="19"/>
            <c:invertIfNegative val="0"/>
            <c:bubble3D val="0"/>
            <c:spPr>
              <a:solidFill>
                <a:srgbClr val="5B9BD5"/>
              </a:solidFill>
            </c:spPr>
            <c:extLst>
              <c:ext xmlns:c16="http://schemas.microsoft.com/office/drawing/2014/chart" uri="{C3380CC4-5D6E-409C-BE32-E72D297353CC}">
                <c16:uniqueId val="{00000079-B006-43DA-BC14-271C4F384089}"/>
              </c:ext>
            </c:extLst>
          </c:dPt>
          <c:dPt>
            <c:idx val="20"/>
            <c:invertIfNegative val="0"/>
            <c:bubble3D val="0"/>
            <c:spPr>
              <a:solidFill>
                <a:srgbClr val="70AD47"/>
              </a:solidFill>
            </c:spPr>
            <c:extLst>
              <c:ext xmlns:c16="http://schemas.microsoft.com/office/drawing/2014/chart" uri="{C3380CC4-5D6E-409C-BE32-E72D297353CC}">
                <c16:uniqueId val="{00000057-1C35-42C4-AFDF-EF37D577690F}"/>
              </c:ext>
            </c:extLst>
          </c:dPt>
          <c:dPt>
            <c:idx val="21"/>
            <c:invertIfNegative val="0"/>
            <c:bubble3D val="0"/>
            <c:spPr>
              <a:solidFill>
                <a:srgbClr val="70AD47"/>
              </a:solidFill>
            </c:spPr>
            <c:extLst>
              <c:ext xmlns:c16="http://schemas.microsoft.com/office/drawing/2014/chart" uri="{C3380CC4-5D6E-409C-BE32-E72D297353CC}">
                <c16:uniqueId val="{00000059-1C35-42C4-AFDF-EF37D577690F}"/>
              </c:ext>
            </c:extLst>
          </c:dPt>
          <c:dPt>
            <c:idx val="22"/>
            <c:invertIfNegative val="0"/>
            <c:bubble3D val="0"/>
            <c:spPr>
              <a:solidFill>
                <a:srgbClr val="70AD47"/>
              </a:solidFill>
            </c:spPr>
            <c:extLst>
              <c:ext xmlns:c16="http://schemas.microsoft.com/office/drawing/2014/chart" uri="{C3380CC4-5D6E-409C-BE32-E72D297353CC}">
                <c16:uniqueId val="{0000005B-1C35-42C4-AFDF-EF37D577690F}"/>
              </c:ext>
            </c:extLst>
          </c:dPt>
          <c:dPt>
            <c:idx val="23"/>
            <c:invertIfNegative val="0"/>
            <c:bubble3D val="0"/>
            <c:spPr>
              <a:solidFill>
                <a:srgbClr val="ED7D31"/>
              </a:solidFill>
            </c:spPr>
            <c:extLst>
              <c:ext xmlns:c16="http://schemas.microsoft.com/office/drawing/2014/chart" uri="{C3380CC4-5D6E-409C-BE32-E72D297353CC}">
                <c16:uniqueId val="{0000005D-1C35-42C4-AFDF-EF37D577690F}"/>
              </c:ext>
            </c:extLst>
          </c:dPt>
          <c:dPt>
            <c:idx val="24"/>
            <c:invertIfNegative val="0"/>
            <c:bubble3D val="0"/>
            <c:spPr>
              <a:solidFill>
                <a:srgbClr val="ED7D31"/>
              </a:solidFill>
            </c:spPr>
            <c:extLst>
              <c:ext xmlns:c16="http://schemas.microsoft.com/office/drawing/2014/chart" uri="{C3380CC4-5D6E-409C-BE32-E72D297353CC}">
                <c16:uniqueId val="{0000005F-1C35-42C4-AFDF-EF37D577690F}"/>
              </c:ext>
            </c:extLst>
          </c:dPt>
          <c:dPt>
            <c:idx val="25"/>
            <c:invertIfNegative val="0"/>
            <c:bubble3D val="0"/>
            <c:spPr>
              <a:solidFill>
                <a:srgbClr val="ED7D31"/>
              </a:solidFill>
            </c:spPr>
            <c:extLst>
              <c:ext xmlns:c16="http://schemas.microsoft.com/office/drawing/2014/chart" uri="{C3380CC4-5D6E-409C-BE32-E72D297353CC}">
                <c16:uniqueId val="{00000061-1C35-42C4-AFDF-EF37D577690F}"/>
              </c:ext>
            </c:extLst>
          </c:dPt>
          <c:dPt>
            <c:idx val="26"/>
            <c:invertIfNegative val="0"/>
            <c:bubble3D val="0"/>
            <c:spPr>
              <a:solidFill>
                <a:srgbClr val="ED7D31"/>
              </a:solidFill>
            </c:spPr>
            <c:extLst>
              <c:ext xmlns:c16="http://schemas.microsoft.com/office/drawing/2014/chart" uri="{C3380CC4-5D6E-409C-BE32-E72D297353CC}">
                <c16:uniqueId val="{00000033-9F99-40ED-95DD-B88923C39835}"/>
              </c:ext>
            </c:extLst>
          </c:dPt>
          <c:dPt>
            <c:idx val="32"/>
            <c:invertIfNegative val="0"/>
            <c:bubble3D val="0"/>
            <c:spPr>
              <a:solidFill>
                <a:srgbClr val="4472C4"/>
              </a:solidFill>
            </c:spPr>
            <c:extLst>
              <c:ext xmlns:c16="http://schemas.microsoft.com/office/drawing/2014/chart" uri="{C3380CC4-5D6E-409C-BE32-E72D297353CC}">
                <c16:uniqueId val="{0000001D-9DDF-4891-B9A2-34764214E539}"/>
              </c:ext>
            </c:extLst>
          </c:dPt>
          <c:dPt>
            <c:idx val="33"/>
            <c:invertIfNegative val="0"/>
            <c:bubble3D val="0"/>
            <c:spPr>
              <a:solidFill>
                <a:srgbClr val="4472C4"/>
              </a:solidFill>
            </c:spPr>
            <c:extLst>
              <c:ext xmlns:c16="http://schemas.microsoft.com/office/drawing/2014/chart" uri="{C3380CC4-5D6E-409C-BE32-E72D297353CC}">
                <c16:uniqueId val="{00000076-5F05-48C5-9435-296FDA33FA95}"/>
              </c:ext>
            </c:extLst>
          </c:dPt>
          <c:dPt>
            <c:idx val="34"/>
            <c:invertIfNegative val="0"/>
            <c:bubble3D val="0"/>
            <c:spPr>
              <a:solidFill>
                <a:srgbClr val="00B050"/>
              </a:solidFill>
            </c:spPr>
            <c:extLst>
              <c:ext xmlns:c16="http://schemas.microsoft.com/office/drawing/2014/chart" uri="{C3380CC4-5D6E-409C-BE32-E72D297353CC}">
                <c16:uniqueId val="{0000001F-9DDF-4891-B9A2-34764214E539}"/>
              </c:ext>
            </c:extLst>
          </c:dPt>
          <c:dPt>
            <c:idx val="35"/>
            <c:invertIfNegative val="0"/>
            <c:bubble3D val="0"/>
            <c:spPr>
              <a:solidFill>
                <a:srgbClr val="00B050"/>
              </a:solidFill>
            </c:spPr>
            <c:extLst>
              <c:ext xmlns:c16="http://schemas.microsoft.com/office/drawing/2014/chart" uri="{C3380CC4-5D6E-409C-BE32-E72D297353CC}">
                <c16:uniqueId val="{00000069-1C35-42C4-AFDF-EF37D577690F}"/>
              </c:ext>
            </c:extLst>
          </c:dPt>
          <c:dPt>
            <c:idx val="36"/>
            <c:invertIfNegative val="0"/>
            <c:bubble3D val="0"/>
            <c:spPr>
              <a:solidFill>
                <a:srgbClr val="00B050"/>
              </a:solidFill>
            </c:spPr>
            <c:extLst>
              <c:ext xmlns:c16="http://schemas.microsoft.com/office/drawing/2014/chart" uri="{C3380CC4-5D6E-409C-BE32-E72D297353CC}">
                <c16:uniqueId val="{00000077-5F05-48C5-9435-296FDA33FA95}"/>
              </c:ext>
            </c:extLst>
          </c:dPt>
          <c:dPt>
            <c:idx val="37"/>
            <c:invertIfNegative val="0"/>
            <c:bubble3D val="0"/>
            <c:spPr>
              <a:solidFill>
                <a:srgbClr val="C00000"/>
              </a:solidFill>
            </c:spPr>
            <c:extLst>
              <c:ext xmlns:c16="http://schemas.microsoft.com/office/drawing/2014/chart" uri="{C3380CC4-5D6E-409C-BE32-E72D297353CC}">
                <c16:uniqueId val="{0000006B-1C35-42C4-AFDF-EF37D577690F}"/>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Sheet1!$A$3:$B$39</c:f>
              <c:multiLvlStrCache>
                <c:ptCount val="37"/>
                <c:lvl>
                  <c:pt idx="0">
                    <c:v>Latgale</c:v>
                  </c:pt>
                  <c:pt idx="1">
                    <c:v>Zemgale</c:v>
                  </c:pt>
                  <c:pt idx="2">
                    <c:v>Kurzeme</c:v>
                  </c:pt>
                  <c:pt idx="3">
                    <c:v>Vidzeme</c:v>
                  </c:pt>
                  <c:pt idx="4">
                    <c:v>Pierīga</c:v>
                  </c:pt>
                  <c:pt idx="5">
                    <c:v>Rīga</c:v>
                  </c:pt>
                  <c:pt idx="7">
                    <c:v>Ciems, lauki</c:v>
                  </c:pt>
                  <c:pt idx="8">
                    <c:v>Cita pilsēta</c:v>
                  </c:pt>
                  <c:pt idx="9">
                    <c:v>Rīga</c:v>
                  </c:pt>
                  <c:pt idx="11">
                    <c:v>Nezin/NA</c:v>
                  </c:pt>
                  <c:pt idx="12">
                    <c:v>Līdz 400 EUR</c:v>
                  </c:pt>
                  <c:pt idx="13">
                    <c:v>401 - 600 EUR</c:v>
                  </c:pt>
                  <c:pt idx="14">
                    <c:v>601 - 800 EUR</c:v>
                  </c:pt>
                  <c:pt idx="15">
                    <c:v>801 - 1200 EUR</c:v>
                  </c:pt>
                  <c:pt idx="16">
                    <c:v>1201 EUR un vairāk</c:v>
                  </c:pt>
                  <c:pt idx="18">
                    <c:v>Nestrādā</c:v>
                  </c:pt>
                  <c:pt idx="19">
                    <c:v>Strādā</c:v>
                  </c:pt>
                  <c:pt idx="21">
                    <c:v>Pamata, vidējā</c:v>
                  </c:pt>
                  <c:pt idx="22">
                    <c:v>Augstākā</c:v>
                  </c:pt>
                  <c:pt idx="24">
                    <c:v>Cita</c:v>
                  </c:pt>
                  <c:pt idx="25">
                    <c:v>Krievi</c:v>
                  </c:pt>
                  <c:pt idx="26">
                    <c:v>Latvieši</c:v>
                  </c:pt>
                  <c:pt idx="28">
                    <c:v>65-74 gadi</c:v>
                  </c:pt>
                  <c:pt idx="29">
                    <c:v>55-64 gadi</c:v>
                  </c:pt>
                  <c:pt idx="30">
                    <c:v>45-54 gadi</c:v>
                  </c:pt>
                  <c:pt idx="31">
                    <c:v>35-44 gadi</c:v>
                  </c:pt>
                  <c:pt idx="32">
                    <c:v>25-34 gadi</c:v>
                  </c:pt>
                  <c:pt idx="33">
                    <c:v>18-24 gadi</c:v>
                  </c:pt>
                  <c:pt idx="35">
                    <c:v>Vīrieši</c:v>
                  </c:pt>
                  <c:pt idx="36">
                    <c:v>Sievietes</c:v>
                  </c:pt>
                </c:lvl>
                <c:lvl>
                  <c:pt idx="0">
                    <c:v>Reģions</c:v>
                  </c:pt>
                  <c:pt idx="7">
                    <c:v>Dzīves-vieta</c:v>
                  </c:pt>
                  <c:pt idx="11">
                    <c:v>Ienākumu līmenis uz vienu ģimenes locekli mēnesī</c:v>
                  </c:pt>
                  <c:pt idx="18">
                    <c:v>Nodar-boša-nās </c:v>
                  </c:pt>
                  <c:pt idx="21">
                    <c:v>Izglītība</c:v>
                  </c:pt>
                  <c:pt idx="24">
                    <c:v>Tautība</c:v>
                  </c:pt>
                  <c:pt idx="28">
                    <c:v>Vecums</c:v>
                  </c:pt>
                  <c:pt idx="35">
                    <c:v>Dzi-mums</c:v>
                  </c:pt>
                </c:lvl>
              </c:multiLvlStrCache>
            </c:multiLvlStrRef>
          </c:cat>
          <c:val>
            <c:numRef>
              <c:f>Sheet1!$C$3:$C$39</c:f>
              <c:numCache>
                <c:formatCode>0%</c:formatCode>
                <c:ptCount val="37"/>
                <c:pt idx="0">
                  <c:v>0.14409486792950116</c:v>
                </c:pt>
                <c:pt idx="1">
                  <c:v>0.12339553661807733</c:v>
                </c:pt>
                <c:pt idx="2">
                  <c:v>0.12131900042532609</c:v>
                </c:pt>
                <c:pt idx="3">
                  <c:v>9.568210466053792E-2</c:v>
                </c:pt>
                <c:pt idx="4">
                  <c:v>0.18964155403711958</c:v>
                </c:pt>
                <c:pt idx="5">
                  <c:v>0.32586693632943176</c:v>
                </c:pt>
                <c:pt idx="7">
                  <c:v>0.26628798551192123</c:v>
                </c:pt>
                <c:pt idx="8">
                  <c:v>0.40784507815864046</c:v>
                </c:pt>
                <c:pt idx="9">
                  <c:v>0.32586693632943176</c:v>
                </c:pt>
                <c:pt idx="11">
                  <c:v>0.34245166137990141</c:v>
                </c:pt>
                <c:pt idx="12">
                  <c:v>0.1204806981583422</c:v>
                </c:pt>
                <c:pt idx="13">
                  <c:v>0.15045266101111054</c:v>
                </c:pt>
                <c:pt idx="14">
                  <c:v>0.15546287114621393</c:v>
                </c:pt>
                <c:pt idx="15">
                  <c:v>0.13346158528298369</c:v>
                </c:pt>
                <c:pt idx="16">
                  <c:v>9.7690523021442294E-2</c:v>
                </c:pt>
                <c:pt idx="18">
                  <c:v>0.23741820262281749</c:v>
                </c:pt>
                <c:pt idx="19">
                  <c:v>0.76258179737717979</c:v>
                </c:pt>
                <c:pt idx="21">
                  <c:v>0.32333934334090836</c:v>
                </c:pt>
                <c:pt idx="22">
                  <c:v>0.67666065665908415</c:v>
                </c:pt>
                <c:pt idx="24">
                  <c:v>0.12227357368543829</c:v>
                </c:pt>
                <c:pt idx="25">
                  <c:v>0.24401419109206413</c:v>
                </c:pt>
                <c:pt idx="26">
                  <c:v>0.63371223522249032</c:v>
                </c:pt>
                <c:pt idx="28">
                  <c:v>0.15278222658726695</c:v>
                </c:pt>
                <c:pt idx="29">
                  <c:v>0.19497515432373549</c:v>
                </c:pt>
                <c:pt idx="30">
                  <c:v>0.19053271698804491</c:v>
                </c:pt>
                <c:pt idx="31">
                  <c:v>0.19166004591473315</c:v>
                </c:pt>
                <c:pt idx="32">
                  <c:v>0.1796330772192514</c:v>
                </c:pt>
                <c:pt idx="33">
                  <c:v>9.0416778966962111E-2</c:v>
                </c:pt>
                <c:pt idx="35">
                  <c:v>0.47825594887038292</c:v>
                </c:pt>
                <c:pt idx="36">
                  <c:v>0.52174405112960931</c:v>
                </c:pt>
              </c:numCache>
            </c:numRef>
          </c:val>
          <c:extLst>
            <c:ext xmlns:c16="http://schemas.microsoft.com/office/drawing/2014/chart" uri="{C3380CC4-5D6E-409C-BE32-E72D297353CC}">
              <c16:uniqueId val="{00000020-9DDF-4891-B9A2-34764214E53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0.56438394012642512</c:v>
                </c:pt>
                <c:pt idx="1">
                  <c:v>0.52408165326052747</c:v>
                </c:pt>
                <c:pt idx="2">
                  <c:v>0.56000588504869864</c:v>
                </c:pt>
                <c:pt idx="3">
                  <c:v>0.52493529366742342</c:v>
                </c:pt>
                <c:pt idx="4">
                  <c:v>0.63823053573472432</c:v>
                </c:pt>
                <c:pt idx="5">
                  <c:v>0.57992975545841197</c:v>
                </c:pt>
                <c:pt idx="7">
                  <c:v>0.59742226685319855</c:v>
                </c:pt>
                <c:pt idx="8">
                  <c:v>0.55439946407137475</c:v>
                </c:pt>
                <c:pt idx="9">
                  <c:v>0.57992975545841197</c:v>
                </c:pt>
                <c:pt idx="11">
                  <c:v>0.58427577135628095</c:v>
                </c:pt>
                <c:pt idx="12">
                  <c:v>0.54173322890761189</c:v>
                </c:pt>
                <c:pt idx="13">
                  <c:v>0.41754861668590559</c:v>
                </c:pt>
                <c:pt idx="14">
                  <c:v>0.58203314443370324</c:v>
                </c:pt>
                <c:pt idx="15">
                  <c:v>0.58533449522906333</c:v>
                </c:pt>
                <c:pt idx="17">
                  <c:v>0.55705407385962735</c:v>
                </c:pt>
                <c:pt idx="18">
                  <c:v>0.69150503171712785</c:v>
                </c:pt>
                <c:pt idx="20">
                  <c:v>0.52673159567312722</c:v>
                </c:pt>
                <c:pt idx="21">
                  <c:v>0.5968462111056767</c:v>
                </c:pt>
                <c:pt idx="23" formatCode="###0%">
                  <c:v>0.54995468667436764</c:v>
                </c:pt>
                <c:pt idx="24" formatCode="###0%">
                  <c:v>0.48409772238557924</c:v>
                </c:pt>
                <c:pt idx="25">
                  <c:v>0.61353361469255496</c:v>
                </c:pt>
                <c:pt idx="27">
                  <c:v>0.5716077869619427</c:v>
                </c:pt>
                <c:pt idx="28">
                  <c:v>0.60486671721433827</c:v>
                </c:pt>
                <c:pt idx="29">
                  <c:v>0.55047490749739636</c:v>
                </c:pt>
                <c:pt idx="30">
                  <c:v>0.56483422579873843</c:v>
                </c:pt>
                <c:pt idx="31">
                  <c:v>0.56685414586490745</c:v>
                </c:pt>
                <c:pt idx="32">
                  <c:v>0.59662065030845168</c:v>
                </c:pt>
                <c:pt idx="34">
                  <c:v>0.65086585745722148</c:v>
                </c:pt>
                <c:pt idx="35">
                  <c:v>0.50387719529985642</c:v>
                </c:pt>
                <c:pt idx="37">
                  <c:v>0.57417539739311119</c:v>
                </c:pt>
              </c:numCache>
            </c:numRef>
          </c:val>
          <c:extLst>
            <c:ext xmlns:c16="http://schemas.microsoft.com/office/drawing/2014/chart" uri="{C3380CC4-5D6E-409C-BE32-E72D297353CC}">
              <c16:uniqueId val="{00000000-7D86-4B73-BB68-228969928B95}"/>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0.18564750145743761</c:v>
                </c:pt>
                <c:pt idx="1">
                  <c:v>0.24734982049130921</c:v>
                </c:pt>
                <c:pt idx="2">
                  <c:v>0.2064640488198814</c:v>
                </c:pt>
                <c:pt idx="3">
                  <c:v>0.24199319047093834</c:v>
                </c:pt>
                <c:pt idx="4">
                  <c:v>0.21093129978151567</c:v>
                </c:pt>
                <c:pt idx="5">
                  <c:v>0.23771530628154167</c:v>
                </c:pt>
                <c:pt idx="7">
                  <c:v>0.20810257167214583</c:v>
                </c:pt>
                <c:pt idx="8">
                  <c:v>0.22082225717190571</c:v>
                </c:pt>
                <c:pt idx="9">
                  <c:v>0.23771530628154167</c:v>
                </c:pt>
                <c:pt idx="11">
                  <c:v>0.22257810008206447</c:v>
                </c:pt>
                <c:pt idx="12">
                  <c:v>0.22410259911535507</c:v>
                </c:pt>
                <c:pt idx="13">
                  <c:v>0.35492720863995042</c:v>
                </c:pt>
                <c:pt idx="14">
                  <c:v>0.20803782712378016</c:v>
                </c:pt>
                <c:pt idx="15">
                  <c:v>0.23304111235948913</c:v>
                </c:pt>
                <c:pt idx="17">
                  <c:v>0.20058629302834441</c:v>
                </c:pt>
                <c:pt idx="18">
                  <c:v>0.1942655848562734</c:v>
                </c:pt>
                <c:pt idx="20">
                  <c:v>0.22443617291101797</c:v>
                </c:pt>
                <c:pt idx="21">
                  <c:v>0.22222512518148779</c:v>
                </c:pt>
                <c:pt idx="23" formatCode="###0%">
                  <c:v>0.23295181584378377</c:v>
                </c:pt>
                <c:pt idx="24" formatCode="###0%">
                  <c:v>0.24583031817381393</c:v>
                </c:pt>
                <c:pt idx="25">
                  <c:v>0.21219427237414343</c:v>
                </c:pt>
                <c:pt idx="27">
                  <c:v>0.17526277161430653</c:v>
                </c:pt>
                <c:pt idx="28">
                  <c:v>0.21273393061861795</c:v>
                </c:pt>
                <c:pt idx="29">
                  <c:v>0.24807385261922688</c:v>
                </c:pt>
                <c:pt idx="30">
                  <c:v>0.18452579430083582</c:v>
                </c:pt>
                <c:pt idx="31">
                  <c:v>0.26949029040662398</c:v>
                </c:pt>
                <c:pt idx="32">
                  <c:v>0.26149348856922067</c:v>
                </c:pt>
                <c:pt idx="34">
                  <c:v>0.19963420016638367</c:v>
                </c:pt>
                <c:pt idx="35">
                  <c:v>0.24430331270462338</c:v>
                </c:pt>
                <c:pt idx="37">
                  <c:v>0.22294004390244779</c:v>
                </c:pt>
              </c:numCache>
            </c:numRef>
          </c:val>
          <c:extLst>
            <c:ext xmlns:c16="http://schemas.microsoft.com/office/drawing/2014/chart" uri="{C3380CC4-5D6E-409C-BE32-E72D297353CC}">
              <c16:uniqueId val="{00000001-7D86-4B73-BB68-228969928B95}"/>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0.11101260230400922</c:v>
                </c:pt>
                <c:pt idx="1">
                  <c:v>0.13880382490958898</c:v>
                </c:pt>
                <c:pt idx="2">
                  <c:v>8.4303599743721092E-2</c:v>
                </c:pt>
                <c:pt idx="3">
                  <c:v>7.8555496508869185E-2</c:v>
                </c:pt>
                <c:pt idx="4">
                  <c:v>5.6026326991031328E-2</c:v>
                </c:pt>
                <c:pt idx="5">
                  <c:v>8.8039737734379259E-2</c:v>
                </c:pt>
                <c:pt idx="7">
                  <c:v>7.2002628840648453E-2</c:v>
                </c:pt>
                <c:pt idx="8">
                  <c:v>0.10376387853386082</c:v>
                </c:pt>
                <c:pt idx="9">
                  <c:v>8.8039737734379259E-2</c:v>
                </c:pt>
                <c:pt idx="11">
                  <c:v>7.9049544809092293E-2</c:v>
                </c:pt>
                <c:pt idx="12">
                  <c:v>0.12594029208497878</c:v>
                </c:pt>
                <c:pt idx="13">
                  <c:v>0.10781409759306355</c:v>
                </c:pt>
                <c:pt idx="14">
                  <c:v>8.3139631254370877E-2</c:v>
                </c:pt>
                <c:pt idx="15">
                  <c:v>9.4854120726654362E-2</c:v>
                </c:pt>
                <c:pt idx="17">
                  <c:v>9.3689993745401198E-2</c:v>
                </c:pt>
                <c:pt idx="18">
                  <c:v>4.3591595872821673E-2</c:v>
                </c:pt>
                <c:pt idx="20">
                  <c:v>0.12277516033383779</c:v>
                </c:pt>
                <c:pt idx="21">
                  <c:v>7.4607887320233213E-2</c:v>
                </c:pt>
                <c:pt idx="23" formatCode="###0%">
                  <c:v>0.12553245140926886</c:v>
                </c:pt>
                <c:pt idx="24" formatCode="###0%">
                  <c:v>0.1082922886357853</c:v>
                </c:pt>
                <c:pt idx="25">
                  <c:v>7.6388149693375818E-2</c:v>
                </c:pt>
                <c:pt idx="27">
                  <c:v>0.10015886083504509</c:v>
                </c:pt>
                <c:pt idx="28">
                  <c:v>6.7590449797637814E-2</c:v>
                </c:pt>
                <c:pt idx="29">
                  <c:v>0.10144385066905398</c:v>
                </c:pt>
                <c:pt idx="30">
                  <c:v>9.9884890065761012E-2</c:v>
                </c:pt>
                <c:pt idx="31">
                  <c:v>6.3591011218374335E-2</c:v>
                </c:pt>
                <c:pt idx="32">
                  <c:v>0.13057250652363361</c:v>
                </c:pt>
                <c:pt idx="34">
                  <c:v>7.4955997176041678E-2</c:v>
                </c:pt>
                <c:pt idx="35">
                  <c:v>0.10413939569868295</c:v>
                </c:pt>
                <c:pt idx="37">
                  <c:v>9.0182261746973816E-2</c:v>
                </c:pt>
              </c:numCache>
            </c:numRef>
          </c:val>
          <c:extLst>
            <c:ext xmlns:c16="http://schemas.microsoft.com/office/drawing/2014/chart" uri="{C3380CC4-5D6E-409C-BE32-E72D297353CC}">
              <c16:uniqueId val="{00000002-7D86-4B73-BB68-228969928B95}"/>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0.13895595611212813</c:v>
                </c:pt>
                <c:pt idx="1">
                  <c:v>8.9764701338573866E-2</c:v>
                </c:pt>
                <c:pt idx="2">
                  <c:v>0.14922646638769888</c:v>
                </c:pt>
                <c:pt idx="3">
                  <c:v>0.15451601935276879</c:v>
                </c:pt>
                <c:pt idx="4">
                  <c:v>9.4811837492728882E-2</c:v>
                </c:pt>
                <c:pt idx="5">
                  <c:v>9.431520052566722E-2</c:v>
                </c:pt>
                <c:pt idx="7">
                  <c:v>0.12247253263400737</c:v>
                </c:pt>
                <c:pt idx="8">
                  <c:v>0.12101440022285916</c:v>
                </c:pt>
                <c:pt idx="9">
                  <c:v>9.431520052566722E-2</c:v>
                </c:pt>
                <c:pt idx="11">
                  <c:v>0.1140965837525585</c:v>
                </c:pt>
                <c:pt idx="12">
                  <c:v>0.10822387989205341</c:v>
                </c:pt>
                <c:pt idx="13">
                  <c:v>0.11971007708108065</c:v>
                </c:pt>
                <c:pt idx="14">
                  <c:v>0.1267893971881455</c:v>
                </c:pt>
                <c:pt idx="15">
                  <c:v>8.6770271684792941E-2</c:v>
                </c:pt>
                <c:pt idx="17">
                  <c:v>0.14866963936662717</c:v>
                </c:pt>
                <c:pt idx="18">
                  <c:v>7.0637787553777073E-2</c:v>
                </c:pt>
                <c:pt idx="20">
                  <c:v>0.12605707108201805</c:v>
                </c:pt>
                <c:pt idx="21">
                  <c:v>0.10632077639260407</c:v>
                </c:pt>
                <c:pt idx="23" formatCode="###0%">
                  <c:v>9.1561046072579297E-2</c:v>
                </c:pt>
                <c:pt idx="24" formatCode="###0%">
                  <c:v>0.16177967080482097</c:v>
                </c:pt>
                <c:pt idx="25">
                  <c:v>9.788396323992804E-2</c:v>
                </c:pt>
                <c:pt idx="27">
                  <c:v>0.15297058058870536</c:v>
                </c:pt>
                <c:pt idx="28">
                  <c:v>0.1148089023694053</c:v>
                </c:pt>
                <c:pt idx="29">
                  <c:v>0.10000738921432455</c:v>
                </c:pt>
                <c:pt idx="30">
                  <c:v>0.15075508983466435</c:v>
                </c:pt>
                <c:pt idx="31">
                  <c:v>0.10006455251009422</c:v>
                </c:pt>
                <c:pt idx="32">
                  <c:v>1.1313354598693603E-2</c:v>
                </c:pt>
                <c:pt idx="34">
                  <c:v>7.4543945200353831E-2</c:v>
                </c:pt>
                <c:pt idx="35">
                  <c:v>0.14768009629683967</c:v>
                </c:pt>
                <c:pt idx="37">
                  <c:v>0.11270229695746099</c:v>
                </c:pt>
              </c:numCache>
            </c:numRef>
          </c:val>
          <c:extLst>
            <c:ext xmlns:c16="http://schemas.microsoft.com/office/drawing/2014/chart" uri="{C3380CC4-5D6E-409C-BE32-E72D297353CC}">
              <c16:uniqueId val="{00000003-7D86-4B73-BB68-228969928B9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0.43009271016780765</c:v>
                </c:pt>
                <c:pt idx="1">
                  <c:v>0.46837574616554112</c:v>
                </c:pt>
                <c:pt idx="2">
                  <c:v>0.53803324359139026</c:v>
                </c:pt>
                <c:pt idx="3">
                  <c:v>0.45718572483678621</c:v>
                </c:pt>
                <c:pt idx="4">
                  <c:v>0.55380774714224712</c:v>
                </c:pt>
                <c:pt idx="5">
                  <c:v>0.51332352603770603</c:v>
                </c:pt>
                <c:pt idx="7">
                  <c:v>0.50391552100993908</c:v>
                </c:pt>
                <c:pt idx="8">
                  <c:v>0.48946548585680744</c:v>
                </c:pt>
                <c:pt idx="9">
                  <c:v>0.51332352603770603</c:v>
                </c:pt>
                <c:pt idx="11">
                  <c:v>0.49799274112898551</c:v>
                </c:pt>
                <c:pt idx="12">
                  <c:v>0.51102949191601321</c:v>
                </c:pt>
                <c:pt idx="13">
                  <c:v>0.39863416452283906</c:v>
                </c:pt>
                <c:pt idx="14">
                  <c:v>0.49352917097219329</c:v>
                </c:pt>
                <c:pt idx="15">
                  <c:v>0.5755311751065082</c:v>
                </c:pt>
                <c:pt idx="17">
                  <c:v>0.43678112808719549</c:v>
                </c:pt>
                <c:pt idx="18">
                  <c:v>0.57704640440561106</c:v>
                </c:pt>
                <c:pt idx="20">
                  <c:v>0.42984461766246707</c:v>
                </c:pt>
                <c:pt idx="21">
                  <c:v>0.53513119625294059</c:v>
                </c:pt>
                <c:pt idx="23" formatCode="###0%">
                  <c:v>0.30116908375097767</c:v>
                </c:pt>
                <c:pt idx="24" formatCode="###0%">
                  <c:v>0.41132480210713707</c:v>
                </c:pt>
                <c:pt idx="25">
                  <c:v>0.57422560876553819</c:v>
                </c:pt>
                <c:pt idx="27">
                  <c:v>0.54551692108895544</c:v>
                </c:pt>
                <c:pt idx="28">
                  <c:v>0.4833546348925547</c:v>
                </c:pt>
                <c:pt idx="29">
                  <c:v>0.47282935182982633</c:v>
                </c:pt>
                <c:pt idx="30">
                  <c:v>0.5153129803274068</c:v>
                </c:pt>
                <c:pt idx="31">
                  <c:v>0.50965154381930555</c:v>
                </c:pt>
                <c:pt idx="32">
                  <c:v>0.47663523865093094</c:v>
                </c:pt>
                <c:pt idx="34">
                  <c:v>0.50131929157916477</c:v>
                </c:pt>
                <c:pt idx="35">
                  <c:v>0.50087580111716923</c:v>
                </c:pt>
                <c:pt idx="37">
                  <c:v>0.50108790306888162</c:v>
                </c:pt>
              </c:numCache>
            </c:numRef>
          </c:val>
          <c:extLst>
            <c:ext xmlns:c16="http://schemas.microsoft.com/office/drawing/2014/chart" uri="{C3380CC4-5D6E-409C-BE32-E72D297353CC}">
              <c16:uniqueId val="{00000000-31FA-41B9-BB26-424DEA787449}"/>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0.24313463624462137</c:v>
                </c:pt>
                <c:pt idx="1">
                  <c:v>0.29806473340567313</c:v>
                </c:pt>
                <c:pt idx="2">
                  <c:v>0.1561774896707695</c:v>
                </c:pt>
                <c:pt idx="3">
                  <c:v>0.30706066142960375</c:v>
                </c:pt>
                <c:pt idx="4">
                  <c:v>0.22881284476656283</c:v>
                </c:pt>
                <c:pt idx="5">
                  <c:v>0.19234928197047979</c:v>
                </c:pt>
                <c:pt idx="7">
                  <c:v>0.25052628927240389</c:v>
                </c:pt>
                <c:pt idx="8">
                  <c:v>0.23739921373651535</c:v>
                </c:pt>
                <c:pt idx="9">
                  <c:v>0.19234928197047979</c:v>
                </c:pt>
                <c:pt idx="11">
                  <c:v>0.22841928475956375</c:v>
                </c:pt>
                <c:pt idx="12">
                  <c:v>0.21913283685866225</c:v>
                </c:pt>
                <c:pt idx="13">
                  <c:v>0.22567054020429442</c:v>
                </c:pt>
                <c:pt idx="14">
                  <c:v>0.21939303495596751</c:v>
                </c:pt>
                <c:pt idx="15">
                  <c:v>0.21678322308483439</c:v>
                </c:pt>
                <c:pt idx="17">
                  <c:v>0.24740735622406085</c:v>
                </c:pt>
                <c:pt idx="18">
                  <c:v>0.19382030863251401</c:v>
                </c:pt>
                <c:pt idx="20">
                  <c:v>0.2113686470495823</c:v>
                </c:pt>
                <c:pt idx="21">
                  <c:v>0.23330854527552469</c:v>
                </c:pt>
                <c:pt idx="23" formatCode="###0%">
                  <c:v>0.22435118494225395</c:v>
                </c:pt>
                <c:pt idx="24" formatCode="###0%">
                  <c:v>0.20582699139940819</c:v>
                </c:pt>
                <c:pt idx="25">
                  <c:v>0.23442435979373413</c:v>
                </c:pt>
                <c:pt idx="27">
                  <c:v>0.2233498243008073</c:v>
                </c:pt>
                <c:pt idx="28">
                  <c:v>0.26236296206742987</c:v>
                </c:pt>
                <c:pt idx="29">
                  <c:v>0.20519672691928093</c:v>
                </c:pt>
                <c:pt idx="30">
                  <c:v>0.20779212004685366</c:v>
                </c:pt>
                <c:pt idx="31">
                  <c:v>0.23224757371318783</c:v>
                </c:pt>
                <c:pt idx="32">
                  <c:v>0.22445930092715777</c:v>
                </c:pt>
                <c:pt idx="34">
                  <c:v>0.21825001132954142</c:v>
                </c:pt>
                <c:pt idx="35">
                  <c:v>0.23351516220840032</c:v>
                </c:pt>
                <c:pt idx="37">
                  <c:v>0.22621451299018053</c:v>
                </c:pt>
              </c:numCache>
            </c:numRef>
          </c:val>
          <c:extLst>
            <c:ext xmlns:c16="http://schemas.microsoft.com/office/drawing/2014/chart" uri="{C3380CC4-5D6E-409C-BE32-E72D297353CC}">
              <c16:uniqueId val="{00000001-31FA-41B9-BB26-424DEA787449}"/>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0.28341953297327804</c:v>
                </c:pt>
                <c:pt idx="1">
                  <c:v>0.19212119607620926</c:v>
                </c:pt>
                <c:pt idx="2">
                  <c:v>0.25784987193935388</c:v>
                </c:pt>
                <c:pt idx="3">
                  <c:v>0.16685485380546744</c:v>
                </c:pt>
                <c:pt idx="4">
                  <c:v>0.17134236180932993</c:v>
                </c:pt>
                <c:pt idx="5">
                  <c:v>0.22762852681629811</c:v>
                </c:pt>
                <c:pt idx="7">
                  <c:v>0.20074583279295968</c:v>
                </c:pt>
                <c:pt idx="8">
                  <c:v>0.22270892498695599</c:v>
                </c:pt>
                <c:pt idx="9">
                  <c:v>0.22762852681629811</c:v>
                </c:pt>
                <c:pt idx="11">
                  <c:v>0.21983037884144174</c:v>
                </c:pt>
                <c:pt idx="12">
                  <c:v>0.21407333983074042</c:v>
                </c:pt>
                <c:pt idx="13">
                  <c:v>0.32790021642903688</c:v>
                </c:pt>
                <c:pt idx="14">
                  <c:v>0.23426561989282016</c:v>
                </c:pt>
                <c:pt idx="15">
                  <c:v>0.17007070257351764</c:v>
                </c:pt>
                <c:pt idx="17">
                  <c:v>0.23568387294702975</c:v>
                </c:pt>
                <c:pt idx="18">
                  <c:v>0.19210887991181405</c:v>
                </c:pt>
                <c:pt idx="20">
                  <c:v>0.27279332870813966</c:v>
                </c:pt>
                <c:pt idx="21">
                  <c:v>0.19250230663321635</c:v>
                </c:pt>
                <c:pt idx="23" formatCode="###0%">
                  <c:v>0.42549245696624771</c:v>
                </c:pt>
                <c:pt idx="24" formatCode="###0%">
                  <c:v>0.29135020511380033</c:v>
                </c:pt>
                <c:pt idx="25">
                  <c:v>0.15045233431354715</c:v>
                </c:pt>
                <c:pt idx="27">
                  <c:v>0.17736083707806366</c:v>
                </c:pt>
                <c:pt idx="28">
                  <c:v>0.20454849323269231</c:v>
                </c:pt>
                <c:pt idx="29">
                  <c:v>0.27480874074380834</c:v>
                </c:pt>
                <c:pt idx="30">
                  <c:v>0.21697638095455302</c:v>
                </c:pt>
                <c:pt idx="31">
                  <c:v>0.19373090372465213</c:v>
                </c:pt>
                <c:pt idx="32">
                  <c:v>0.25147829930803473</c:v>
                </c:pt>
                <c:pt idx="34">
                  <c:v>0.24526037854062888</c:v>
                </c:pt>
                <c:pt idx="35">
                  <c:v>0.19390028062380726</c:v>
                </c:pt>
                <c:pt idx="37">
                  <c:v>0.21846355298709097</c:v>
                </c:pt>
              </c:numCache>
            </c:numRef>
          </c:val>
          <c:extLst>
            <c:ext xmlns:c16="http://schemas.microsoft.com/office/drawing/2014/chart" uri="{C3380CC4-5D6E-409C-BE32-E72D297353CC}">
              <c16:uniqueId val="{00000002-31FA-41B9-BB26-424DEA787449}"/>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4.3353120614293222E-2</c:v>
                </c:pt>
                <c:pt idx="1">
                  <c:v>4.1438324352575738E-2</c:v>
                </c:pt>
                <c:pt idx="2">
                  <c:v>4.7939394798486384E-2</c:v>
                </c:pt>
                <c:pt idx="3">
                  <c:v>6.8898759928142345E-2</c:v>
                </c:pt>
                <c:pt idx="4">
                  <c:v>4.6037046281860408E-2</c:v>
                </c:pt>
                <c:pt idx="5">
                  <c:v>6.6698665175517077E-2</c:v>
                </c:pt>
                <c:pt idx="7">
                  <c:v>4.4812356924697733E-2</c:v>
                </c:pt>
                <c:pt idx="8">
                  <c:v>5.0426375419721919E-2</c:v>
                </c:pt>
                <c:pt idx="9">
                  <c:v>6.6698665175517077E-2</c:v>
                </c:pt>
                <c:pt idx="11">
                  <c:v>5.3757595270005239E-2</c:v>
                </c:pt>
                <c:pt idx="12">
                  <c:v>5.5764331394583318E-2</c:v>
                </c:pt>
                <c:pt idx="13">
                  <c:v>4.7795078843829997E-2</c:v>
                </c:pt>
                <c:pt idx="14">
                  <c:v>5.28121741790189E-2</c:v>
                </c:pt>
                <c:pt idx="15">
                  <c:v>3.7614899235139478E-2</c:v>
                </c:pt>
                <c:pt idx="17">
                  <c:v>8.0127642741714064E-2</c:v>
                </c:pt>
                <c:pt idx="18">
                  <c:v>3.7024407050060736E-2</c:v>
                </c:pt>
                <c:pt idx="20">
                  <c:v>8.5993406579812123E-2</c:v>
                </c:pt>
                <c:pt idx="21">
                  <c:v>3.905795183831999E-2</c:v>
                </c:pt>
                <c:pt idx="23" formatCode="###0%">
                  <c:v>4.8987274340520172E-2</c:v>
                </c:pt>
                <c:pt idx="24" formatCode="###0%">
                  <c:v>9.1498001379653873E-2</c:v>
                </c:pt>
                <c:pt idx="25">
                  <c:v>4.08976971271829E-2</c:v>
                </c:pt>
                <c:pt idx="27">
                  <c:v>5.3772417532173412E-2</c:v>
                </c:pt>
                <c:pt idx="28">
                  <c:v>4.9733909807322389E-2</c:v>
                </c:pt>
                <c:pt idx="29">
                  <c:v>4.7165180507086124E-2</c:v>
                </c:pt>
                <c:pt idx="30">
                  <c:v>5.9918518671186159E-2</c:v>
                </c:pt>
                <c:pt idx="31">
                  <c:v>6.4369978742854481E-2</c:v>
                </c:pt>
                <c:pt idx="32">
                  <c:v>4.7427161113876189E-2</c:v>
                </c:pt>
                <c:pt idx="34">
                  <c:v>3.5170318550665693E-2</c:v>
                </c:pt>
                <c:pt idx="35">
                  <c:v>7.1708756050625919E-2</c:v>
                </c:pt>
                <c:pt idx="37">
                  <c:v>5.423403095384069E-2</c:v>
                </c:pt>
              </c:numCache>
            </c:numRef>
          </c:val>
          <c:extLst>
            <c:ext xmlns:c16="http://schemas.microsoft.com/office/drawing/2014/chart" uri="{C3380CC4-5D6E-409C-BE32-E72D297353CC}">
              <c16:uniqueId val="{00000003-31FA-41B9-BB26-424DEA78744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0.36977884734545408</c:v>
                </c:pt>
                <c:pt idx="1">
                  <c:v>0.51519676401455872</c:v>
                </c:pt>
                <c:pt idx="2">
                  <c:v>0.49035547017819536</c:v>
                </c:pt>
                <c:pt idx="3">
                  <c:v>0.4069831160097046</c:v>
                </c:pt>
                <c:pt idx="4">
                  <c:v>0.54126802670466601</c:v>
                </c:pt>
                <c:pt idx="5">
                  <c:v>0.49464272639392071</c:v>
                </c:pt>
                <c:pt idx="7">
                  <c:v>0.49645179186697969</c:v>
                </c:pt>
                <c:pt idx="8">
                  <c:v>0.45540432887031779</c:v>
                </c:pt>
                <c:pt idx="9">
                  <c:v>0.49464272639392071</c:v>
                </c:pt>
                <c:pt idx="11">
                  <c:v>0.48090518952524675</c:v>
                </c:pt>
                <c:pt idx="12">
                  <c:v>0.47339136785540847</c:v>
                </c:pt>
                <c:pt idx="13">
                  <c:v>0.39026878020292294</c:v>
                </c:pt>
                <c:pt idx="14">
                  <c:v>0.41917299599743429</c:v>
                </c:pt>
                <c:pt idx="15">
                  <c:v>0.55007814008131173</c:v>
                </c:pt>
                <c:pt idx="17">
                  <c:v>0.43442193646559979</c:v>
                </c:pt>
                <c:pt idx="18">
                  <c:v>0.60133815823269554</c:v>
                </c:pt>
                <c:pt idx="20">
                  <c:v>0.46660895728236268</c:v>
                </c:pt>
                <c:pt idx="21">
                  <c:v>0.48510022625754246</c:v>
                </c:pt>
                <c:pt idx="23" formatCode="###0%">
                  <c:v>0.40377099782208714</c:v>
                </c:pt>
                <c:pt idx="24" formatCode="###0%">
                  <c:v>0.41495059032301351</c:v>
                </c:pt>
                <c:pt idx="25">
                  <c:v>0.51836921829218841</c:v>
                </c:pt>
                <c:pt idx="27">
                  <c:v>0.52791954069825886</c:v>
                </c:pt>
                <c:pt idx="28">
                  <c:v>0.41981298327729333</c:v>
                </c:pt>
                <c:pt idx="29">
                  <c:v>0.44616196204882586</c:v>
                </c:pt>
                <c:pt idx="30">
                  <c:v>0.45397040984081921</c:v>
                </c:pt>
                <c:pt idx="31">
                  <c:v>0.53195997115258575</c:v>
                </c:pt>
                <c:pt idx="32">
                  <c:v>0.54234845507571317</c:v>
                </c:pt>
                <c:pt idx="34">
                  <c:v>0.52500037028511559</c:v>
                </c:pt>
                <c:pt idx="35">
                  <c:v>0.43706626026274714</c:v>
                </c:pt>
                <c:pt idx="37">
                  <c:v>0.47912127148956374</c:v>
                </c:pt>
              </c:numCache>
            </c:numRef>
          </c:val>
          <c:extLst>
            <c:ext xmlns:c16="http://schemas.microsoft.com/office/drawing/2014/chart" uri="{C3380CC4-5D6E-409C-BE32-E72D297353CC}">
              <c16:uniqueId val="{00000000-C27B-4A89-8BD2-0E5D7806AEC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0.27748399239839427</c:v>
                </c:pt>
                <c:pt idx="1">
                  <c:v>0.23644057402646246</c:v>
                </c:pt>
                <c:pt idx="2">
                  <c:v>0.25250871368522848</c:v>
                </c:pt>
                <c:pt idx="3">
                  <c:v>0.26448595261679703</c:v>
                </c:pt>
                <c:pt idx="4">
                  <c:v>0.23117856326478056</c:v>
                </c:pt>
                <c:pt idx="5">
                  <c:v>0.22811591002449788</c:v>
                </c:pt>
                <c:pt idx="7">
                  <c:v>0.24170789550352759</c:v>
                </c:pt>
                <c:pt idx="8">
                  <c:v>0.2564149161337716</c:v>
                </c:pt>
                <c:pt idx="9">
                  <c:v>0.22811591002449788</c:v>
                </c:pt>
                <c:pt idx="11">
                  <c:v>0.24834271104357594</c:v>
                </c:pt>
                <c:pt idx="12">
                  <c:v>0.22700564348789315</c:v>
                </c:pt>
                <c:pt idx="13">
                  <c:v>0.19287033943057746</c:v>
                </c:pt>
                <c:pt idx="14">
                  <c:v>0.2492022630875651</c:v>
                </c:pt>
                <c:pt idx="15">
                  <c:v>0.26813722094450076</c:v>
                </c:pt>
                <c:pt idx="17">
                  <c:v>0.26344735779906275</c:v>
                </c:pt>
                <c:pt idx="18">
                  <c:v>0.19879833551001419</c:v>
                </c:pt>
                <c:pt idx="20">
                  <c:v>0.23230785499896764</c:v>
                </c:pt>
                <c:pt idx="21">
                  <c:v>0.24851841446973016</c:v>
                </c:pt>
                <c:pt idx="23" formatCode="###0%">
                  <c:v>0.15983589704144271</c:v>
                </c:pt>
                <c:pt idx="24" formatCode="###0%">
                  <c:v>0.23026433599210808</c:v>
                </c:pt>
                <c:pt idx="25">
                  <c:v>0.26438724311121936</c:v>
                </c:pt>
                <c:pt idx="27">
                  <c:v>0.21353429815154315</c:v>
                </c:pt>
                <c:pt idx="28">
                  <c:v>0.33742923517645607</c:v>
                </c:pt>
                <c:pt idx="29">
                  <c:v>0.21722470737281513</c:v>
                </c:pt>
                <c:pt idx="30">
                  <c:v>0.23654671952815218</c:v>
                </c:pt>
                <c:pt idx="31">
                  <c:v>0.21130245338035172</c:v>
                </c:pt>
                <c:pt idx="32">
                  <c:v>0.22319376532219459</c:v>
                </c:pt>
                <c:pt idx="34">
                  <c:v>0.20905077832930286</c:v>
                </c:pt>
                <c:pt idx="35">
                  <c:v>0.27465023157052354</c:v>
                </c:pt>
                <c:pt idx="37">
                  <c:v>0.2432769028152634</c:v>
                </c:pt>
              </c:numCache>
            </c:numRef>
          </c:val>
          <c:extLst>
            <c:ext xmlns:c16="http://schemas.microsoft.com/office/drawing/2014/chart" uri="{C3380CC4-5D6E-409C-BE32-E72D297353CC}">
              <c16:uniqueId val="{00000001-C27B-4A89-8BD2-0E5D7806AEC7}"/>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0.26962897656510793</c:v>
                </c:pt>
                <c:pt idx="1">
                  <c:v>0.20948705475578461</c:v>
                </c:pt>
                <c:pt idx="2">
                  <c:v>0.21579047685474695</c:v>
                </c:pt>
                <c:pt idx="3">
                  <c:v>0.2881818372935448</c:v>
                </c:pt>
                <c:pt idx="4">
                  <c:v>0.19322786049683516</c:v>
                </c:pt>
                <c:pt idx="5">
                  <c:v>0.22232357926393204</c:v>
                </c:pt>
                <c:pt idx="7">
                  <c:v>0.22190603019942218</c:v>
                </c:pt>
                <c:pt idx="8">
                  <c:v>0.23540402007878852</c:v>
                </c:pt>
                <c:pt idx="9">
                  <c:v>0.22232357926393204</c:v>
                </c:pt>
                <c:pt idx="11">
                  <c:v>0.23004857295429967</c:v>
                </c:pt>
                <c:pt idx="12">
                  <c:v>0.21951278186713316</c:v>
                </c:pt>
                <c:pt idx="13">
                  <c:v>0.3200586590713258</c:v>
                </c:pt>
                <c:pt idx="14">
                  <c:v>0.2831401616815189</c:v>
                </c:pt>
                <c:pt idx="15">
                  <c:v>0.1379399127059478</c:v>
                </c:pt>
                <c:pt idx="17">
                  <c:v>0.23575797092103795</c:v>
                </c:pt>
                <c:pt idx="18">
                  <c:v>0.19986350625729027</c:v>
                </c:pt>
                <c:pt idx="20">
                  <c:v>0.22803240944037595</c:v>
                </c:pt>
                <c:pt idx="21">
                  <c:v>0.22731532168830304</c:v>
                </c:pt>
                <c:pt idx="23" formatCode="###0%">
                  <c:v>0.36039225828075699</c:v>
                </c:pt>
                <c:pt idx="24" formatCode="###0%">
                  <c:v>0.27174383923041234</c:v>
                </c:pt>
                <c:pt idx="25">
                  <c:v>0.18489682760728457</c:v>
                </c:pt>
                <c:pt idx="27">
                  <c:v>0.16491550372161734</c:v>
                </c:pt>
                <c:pt idx="28">
                  <c:v>0.19843152273626941</c:v>
                </c:pt>
                <c:pt idx="29">
                  <c:v>0.28698831159014837</c:v>
                </c:pt>
                <c:pt idx="30">
                  <c:v>0.25647501584257604</c:v>
                </c:pt>
                <c:pt idx="31">
                  <c:v>0.22691693525658108</c:v>
                </c:pt>
                <c:pt idx="32">
                  <c:v>0.21083859153884324</c:v>
                </c:pt>
                <c:pt idx="34">
                  <c:v>0.23515585960724483</c:v>
                </c:pt>
                <c:pt idx="35">
                  <c:v>0.22057270294336859</c:v>
                </c:pt>
                <c:pt idx="37">
                  <c:v>0.22754718437117444</c:v>
                </c:pt>
              </c:numCache>
            </c:numRef>
          </c:val>
          <c:extLst>
            <c:ext xmlns:c16="http://schemas.microsoft.com/office/drawing/2014/chart" uri="{C3380CC4-5D6E-409C-BE32-E72D297353CC}">
              <c16:uniqueId val="{00000002-C27B-4A89-8BD2-0E5D7806AEC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8.3108183691044002E-2</c:v>
                </c:pt>
                <c:pt idx="1">
                  <c:v>3.8875607203193475E-2</c:v>
                </c:pt>
                <c:pt idx="2">
                  <c:v>4.1345339281829284E-2</c:v>
                </c:pt>
                <c:pt idx="3">
                  <c:v>4.0349094079953352E-2</c:v>
                </c:pt>
                <c:pt idx="4">
                  <c:v>3.4325549533718587E-2</c:v>
                </c:pt>
                <c:pt idx="5">
                  <c:v>5.4917784317649855E-2</c:v>
                </c:pt>
                <c:pt idx="7">
                  <c:v>3.9934282430070682E-2</c:v>
                </c:pt>
                <c:pt idx="8">
                  <c:v>5.277673491712264E-2</c:v>
                </c:pt>
                <c:pt idx="9">
                  <c:v>5.4917784317649855E-2</c:v>
                </c:pt>
                <c:pt idx="11">
                  <c:v>4.07035264768741E-2</c:v>
                </c:pt>
                <c:pt idx="12">
                  <c:v>8.0090206789564439E-2</c:v>
                </c:pt>
                <c:pt idx="13">
                  <c:v>9.6802221295174143E-2</c:v>
                </c:pt>
                <c:pt idx="14">
                  <c:v>4.8484579233481533E-2</c:v>
                </c:pt>
                <c:pt idx="15">
                  <c:v>4.384472626823939E-2</c:v>
                </c:pt>
                <c:pt idx="17">
                  <c:v>6.6372734814299492E-2</c:v>
                </c:pt>
                <c:pt idx="18">
                  <c:v>0</c:v>
                </c:pt>
                <c:pt idx="20">
                  <c:v>7.3050778278294801E-2</c:v>
                </c:pt>
                <c:pt idx="21">
                  <c:v>3.9066037584426214E-2</c:v>
                </c:pt>
                <c:pt idx="23" formatCode="###0%">
                  <c:v>7.6000846855712734E-2</c:v>
                </c:pt>
                <c:pt idx="24" formatCode="###0%">
                  <c:v>8.3041234454465596E-2</c:v>
                </c:pt>
                <c:pt idx="25">
                  <c:v>3.2346710989310509E-2</c:v>
                </c:pt>
                <c:pt idx="27">
                  <c:v>9.3630657428580455E-2</c:v>
                </c:pt>
                <c:pt idx="28">
                  <c:v>4.4326258809980555E-2</c:v>
                </c:pt>
                <c:pt idx="29">
                  <c:v>4.9625018988212463E-2</c:v>
                </c:pt>
                <c:pt idx="30">
                  <c:v>5.3007854788452269E-2</c:v>
                </c:pt>
                <c:pt idx="31">
                  <c:v>2.9820640210481433E-2</c:v>
                </c:pt>
                <c:pt idx="32">
                  <c:v>2.3619188063248565E-2</c:v>
                </c:pt>
                <c:pt idx="34">
                  <c:v>3.0792991778337938E-2</c:v>
                </c:pt>
                <c:pt idx="35">
                  <c:v>6.7710805223363396E-2</c:v>
                </c:pt>
                <c:pt idx="37">
                  <c:v>5.0054641323992455E-2</c:v>
                </c:pt>
              </c:numCache>
            </c:numRef>
          </c:val>
          <c:extLst>
            <c:ext xmlns:c16="http://schemas.microsoft.com/office/drawing/2014/chart" uri="{C3380CC4-5D6E-409C-BE32-E72D297353CC}">
              <c16:uniqueId val="{00000003-C27B-4A89-8BD2-0E5D7806AEC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0.39052031295062595</c:v>
                </c:pt>
                <c:pt idx="1">
                  <c:v>0.46927864873929581</c:v>
                </c:pt>
                <c:pt idx="2">
                  <c:v>0.48956127823640039</c:v>
                </c:pt>
                <c:pt idx="3">
                  <c:v>0.43736616393171857</c:v>
                </c:pt>
                <c:pt idx="4">
                  <c:v>0.49740778046640149</c:v>
                </c:pt>
                <c:pt idx="5">
                  <c:v>0.4764807437184479</c:v>
                </c:pt>
                <c:pt idx="7">
                  <c:v>0.46424375764714293</c:v>
                </c:pt>
                <c:pt idx="8">
                  <c:v>0.45636621117428222</c:v>
                </c:pt>
                <c:pt idx="9">
                  <c:v>0.4764807437184479</c:v>
                </c:pt>
                <c:pt idx="11">
                  <c:v>0.45636882579580229</c:v>
                </c:pt>
                <c:pt idx="12">
                  <c:v>0.49280134175213053</c:v>
                </c:pt>
                <c:pt idx="13">
                  <c:v>0.3592598152867057</c:v>
                </c:pt>
                <c:pt idx="14">
                  <c:v>0.44925354346646684</c:v>
                </c:pt>
                <c:pt idx="15">
                  <c:v>0.54969048339948268</c:v>
                </c:pt>
                <c:pt idx="17">
                  <c:v>0.39777565278016658</c:v>
                </c:pt>
                <c:pt idx="18">
                  <c:v>0.53439186875329148</c:v>
                </c:pt>
                <c:pt idx="20">
                  <c:v>0.39697354396128542</c:v>
                </c:pt>
                <c:pt idx="21">
                  <c:v>0.4975335863108139</c:v>
                </c:pt>
                <c:pt idx="23" formatCode="###0%">
                  <c:v>0.24199625662792054</c:v>
                </c:pt>
                <c:pt idx="24" formatCode="###0%">
                  <c:v>0.367822697414392</c:v>
                </c:pt>
                <c:pt idx="25">
                  <c:v>0.54547607564898648</c:v>
                </c:pt>
                <c:pt idx="27">
                  <c:v>0.53558552781031732</c:v>
                </c:pt>
                <c:pt idx="28">
                  <c:v>0.45957398009132022</c:v>
                </c:pt>
                <c:pt idx="29">
                  <c:v>0.42571619311012376</c:v>
                </c:pt>
                <c:pt idx="30">
                  <c:v>0.45287819345589553</c:v>
                </c:pt>
                <c:pt idx="31">
                  <c:v>0.4552547195438521</c:v>
                </c:pt>
                <c:pt idx="32">
                  <c:v>0.48547169135605317</c:v>
                </c:pt>
                <c:pt idx="34">
                  <c:v>0.46520315212511842</c:v>
                </c:pt>
                <c:pt idx="35">
                  <c:v>0.46484936970338286</c:v>
                </c:pt>
                <c:pt idx="37">
                  <c:v>0.46501856825117943</c:v>
                </c:pt>
              </c:numCache>
            </c:numRef>
          </c:val>
          <c:extLst>
            <c:ext xmlns:c16="http://schemas.microsoft.com/office/drawing/2014/chart" uri="{C3380CC4-5D6E-409C-BE32-E72D297353CC}">
              <c16:uniqueId val="{00000000-C154-4395-BBAA-4C194DEB712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0.30213293362973365</c:v>
                </c:pt>
                <c:pt idx="1">
                  <c:v>0.29943470249747806</c:v>
                </c:pt>
                <c:pt idx="2">
                  <c:v>0.20801608399859858</c:v>
                </c:pt>
                <c:pt idx="3">
                  <c:v>0.30841465527227141</c:v>
                </c:pt>
                <c:pt idx="4">
                  <c:v>0.26149145633644938</c:v>
                </c:pt>
                <c:pt idx="5">
                  <c:v>0.21778953819352839</c:v>
                </c:pt>
                <c:pt idx="7">
                  <c:v>0.29237480878261612</c:v>
                </c:pt>
                <c:pt idx="8">
                  <c:v>0.26226753908084982</c:v>
                </c:pt>
                <c:pt idx="9">
                  <c:v>0.21778953819352839</c:v>
                </c:pt>
                <c:pt idx="11">
                  <c:v>0.26348527232333774</c:v>
                </c:pt>
                <c:pt idx="12">
                  <c:v>0.23107647281871618</c:v>
                </c:pt>
                <c:pt idx="13">
                  <c:v>0.25460583669623688</c:v>
                </c:pt>
                <c:pt idx="14">
                  <c:v>0.27875289395215075</c:v>
                </c:pt>
                <c:pt idx="15">
                  <c:v>0.24269173846708281</c:v>
                </c:pt>
                <c:pt idx="17">
                  <c:v>0.27650585606097727</c:v>
                </c:pt>
                <c:pt idx="18">
                  <c:v>0.22285826831528477</c:v>
                </c:pt>
                <c:pt idx="20">
                  <c:v>0.23153618038694584</c:v>
                </c:pt>
                <c:pt idx="21">
                  <c:v>0.2673808135426497</c:v>
                </c:pt>
                <c:pt idx="23" formatCode="###0%">
                  <c:v>0.26211953758862305</c:v>
                </c:pt>
                <c:pt idx="24" formatCode="###0%">
                  <c:v>0.27177128030461539</c:v>
                </c:pt>
                <c:pt idx="25">
                  <c:v>0.24841636775593495</c:v>
                </c:pt>
                <c:pt idx="27">
                  <c:v>0.22647053876674478</c:v>
                </c:pt>
                <c:pt idx="28">
                  <c:v>0.27192576663388163</c:v>
                </c:pt>
                <c:pt idx="29">
                  <c:v>0.23875772833009876</c:v>
                </c:pt>
                <c:pt idx="30">
                  <c:v>0.28551099302397009</c:v>
                </c:pt>
                <c:pt idx="31">
                  <c:v>0.26875245131078968</c:v>
                </c:pt>
                <c:pt idx="32">
                  <c:v>0.21768474375535254</c:v>
                </c:pt>
                <c:pt idx="34">
                  <c:v>0.24606849310730872</c:v>
                </c:pt>
                <c:pt idx="35">
                  <c:v>0.26470280291387027</c:v>
                </c:pt>
                <c:pt idx="37">
                  <c:v>0.25579083339578651</c:v>
                </c:pt>
              </c:numCache>
            </c:numRef>
          </c:val>
          <c:extLst>
            <c:ext xmlns:c16="http://schemas.microsoft.com/office/drawing/2014/chart" uri="{C3380CC4-5D6E-409C-BE32-E72D297353CC}">
              <c16:uniqueId val="{00000001-C154-4395-BBAA-4C194DEB7127}"/>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0.28341953297327804</c:v>
                </c:pt>
                <c:pt idx="1">
                  <c:v>0.19212119607620926</c:v>
                </c:pt>
                <c:pt idx="2">
                  <c:v>0.25784987193935388</c:v>
                </c:pt>
                <c:pt idx="3">
                  <c:v>0.16685485380546744</c:v>
                </c:pt>
                <c:pt idx="4">
                  <c:v>0.17134236180932993</c:v>
                </c:pt>
                <c:pt idx="5">
                  <c:v>0.22762852681629811</c:v>
                </c:pt>
                <c:pt idx="7">
                  <c:v>0.20074583279295968</c:v>
                </c:pt>
                <c:pt idx="8">
                  <c:v>0.22270892498695599</c:v>
                </c:pt>
                <c:pt idx="9">
                  <c:v>0.22762852681629811</c:v>
                </c:pt>
                <c:pt idx="11">
                  <c:v>0.21983037884144174</c:v>
                </c:pt>
                <c:pt idx="12">
                  <c:v>0.21407333983074042</c:v>
                </c:pt>
                <c:pt idx="13">
                  <c:v>0.32790021642903688</c:v>
                </c:pt>
                <c:pt idx="14">
                  <c:v>0.23426561989282016</c:v>
                </c:pt>
                <c:pt idx="15">
                  <c:v>0.17007070257351764</c:v>
                </c:pt>
                <c:pt idx="17">
                  <c:v>0.23568387294702975</c:v>
                </c:pt>
                <c:pt idx="18">
                  <c:v>0.19210887991181405</c:v>
                </c:pt>
                <c:pt idx="20">
                  <c:v>0.27279332870813966</c:v>
                </c:pt>
                <c:pt idx="21">
                  <c:v>0.19250230663321635</c:v>
                </c:pt>
                <c:pt idx="23" formatCode="###0%">
                  <c:v>0.43834261360656612</c:v>
                </c:pt>
                <c:pt idx="24" formatCode="###0%">
                  <c:v>0.27378177289996242</c:v>
                </c:pt>
                <c:pt idx="25">
                  <c:v>0.15045233431354715</c:v>
                </c:pt>
                <c:pt idx="27">
                  <c:v>0.17736083707806366</c:v>
                </c:pt>
                <c:pt idx="28">
                  <c:v>0.20454849323269231</c:v>
                </c:pt>
                <c:pt idx="29">
                  <c:v>0.27480874074380834</c:v>
                </c:pt>
                <c:pt idx="30">
                  <c:v>0.21697638095455302</c:v>
                </c:pt>
                <c:pt idx="31">
                  <c:v>0.19373090372465213</c:v>
                </c:pt>
                <c:pt idx="32">
                  <c:v>0.25147829930803473</c:v>
                </c:pt>
                <c:pt idx="34">
                  <c:v>0.24526037854062888</c:v>
                </c:pt>
                <c:pt idx="35">
                  <c:v>0.19390028062380726</c:v>
                </c:pt>
                <c:pt idx="37">
                  <c:v>0.21846355298709097</c:v>
                </c:pt>
              </c:numCache>
            </c:numRef>
          </c:val>
          <c:extLst>
            <c:ext xmlns:c16="http://schemas.microsoft.com/office/drawing/2014/chart" uri="{C3380CC4-5D6E-409C-BE32-E72D297353CC}">
              <c16:uniqueId val="{00000002-C154-4395-BBAA-4C194DEB712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2.8527776601589623E-2</c:v>
                </c:pt>
                <c:pt idx="1">
                  <c:v>6.2121659194291086E-2</c:v>
                </c:pt>
                <c:pt idx="2">
                  <c:v>3.9895460213919445E-2</c:v>
                </c:pt>
                <c:pt idx="3">
                  <c:v>5.9269510462582539E-2</c:v>
                </c:pt>
                <c:pt idx="4">
                  <c:v>4.8281366259717323E-2</c:v>
                </c:pt>
                <c:pt idx="5">
                  <c:v>6.4136986678683852E-2</c:v>
                </c:pt>
                <c:pt idx="7">
                  <c:v>4.2627652484687049E-2</c:v>
                </c:pt>
                <c:pt idx="8">
                  <c:v>4.926447131230851E-2</c:v>
                </c:pt>
                <c:pt idx="9">
                  <c:v>6.4136986678683852E-2</c:v>
                </c:pt>
                <c:pt idx="11">
                  <c:v>5.0310595544338962E-2</c:v>
                </c:pt>
                <c:pt idx="12">
                  <c:v>5.8873678103503281E-2</c:v>
                </c:pt>
                <c:pt idx="13">
                  <c:v>6.2892756958199791E-2</c:v>
                </c:pt>
                <c:pt idx="14">
                  <c:v>4.6074358159838784E-2</c:v>
                </c:pt>
                <c:pt idx="15">
                  <c:v>3.2321269150915558E-2</c:v>
                </c:pt>
                <c:pt idx="17">
                  <c:v>7.9834584890130247E-2</c:v>
                </c:pt>
                <c:pt idx="18">
                  <c:v>2.9213565831737457E-2</c:v>
                </c:pt>
                <c:pt idx="20">
                  <c:v>8.0682282045996784E-2</c:v>
                </c:pt>
                <c:pt idx="21">
                  <c:v>3.8802124610114723E-2</c:v>
                </c:pt>
                <c:pt idx="23" formatCode="###0%">
                  <c:v>5.7541592176889755E-2</c:v>
                </c:pt>
                <c:pt idx="24" formatCode="###0%">
                  <c:v>8.6624249381029556E-2</c:v>
                </c:pt>
                <c:pt idx="25">
                  <c:v>3.8140757931354928E-2</c:v>
                </c:pt>
                <c:pt idx="27">
                  <c:v>5.9856469314916463E-2</c:v>
                </c:pt>
                <c:pt idx="28">
                  <c:v>5.6857712135677883E-2</c:v>
                </c:pt>
                <c:pt idx="29">
                  <c:v>5.106408826129008E-2</c:v>
                </c:pt>
                <c:pt idx="30">
                  <c:v>4.4601419267105237E-2</c:v>
                </c:pt>
                <c:pt idx="31">
                  <c:v>5.910369668631698E-2</c:v>
                </c:pt>
                <c:pt idx="32">
                  <c:v>3.5591987937942667E-2</c:v>
                </c:pt>
                <c:pt idx="34">
                  <c:v>3.5597732377503348E-2</c:v>
                </c:pt>
                <c:pt idx="35">
                  <c:v>6.7693728106994436E-2</c:v>
                </c:pt>
                <c:pt idx="37">
                  <c:v>5.2343627214446388E-2</c:v>
                </c:pt>
              </c:numCache>
            </c:numRef>
          </c:val>
          <c:extLst>
            <c:ext xmlns:c16="http://schemas.microsoft.com/office/drawing/2014/chart" uri="{C3380CC4-5D6E-409C-BE32-E72D297353CC}">
              <c16:uniqueId val="{00000003-C154-4395-BBAA-4C194DEB712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0.35335253306742143</c:v>
                </c:pt>
                <c:pt idx="1">
                  <c:v>0.4478360516676555</c:v>
                </c:pt>
                <c:pt idx="2">
                  <c:v>0.44950948923979139</c:v>
                </c:pt>
                <c:pt idx="3">
                  <c:v>0.36217475418786838</c:v>
                </c:pt>
                <c:pt idx="4">
                  <c:v>0.48463126773054299</c:v>
                </c:pt>
                <c:pt idx="5">
                  <c:v>0.44016904388912298</c:v>
                </c:pt>
                <c:pt idx="7">
                  <c:v>0.44581310902117943</c:v>
                </c:pt>
                <c:pt idx="8">
                  <c:v>0.41328558859061182</c:v>
                </c:pt>
                <c:pt idx="9">
                  <c:v>0.44016904388912298</c:v>
                </c:pt>
                <c:pt idx="11">
                  <c:v>0.41837820665133668</c:v>
                </c:pt>
                <c:pt idx="12">
                  <c:v>0.4703097725898181</c:v>
                </c:pt>
                <c:pt idx="13">
                  <c:v>0.44158208769012997</c:v>
                </c:pt>
                <c:pt idx="14">
                  <c:v>0.37352474028619786</c:v>
                </c:pt>
                <c:pt idx="15">
                  <c:v>0.48311232740783355</c:v>
                </c:pt>
                <c:pt idx="17">
                  <c:v>0.37125681497237373</c:v>
                </c:pt>
                <c:pt idx="18">
                  <c:v>0.51333734659147823</c:v>
                </c:pt>
                <c:pt idx="20">
                  <c:v>0.46016885587850087</c:v>
                </c:pt>
                <c:pt idx="21">
                  <c:v>0.41662982358405731</c:v>
                </c:pt>
                <c:pt idx="23" formatCode="###0%">
                  <c:v>0.36838493534635164</c:v>
                </c:pt>
                <c:pt idx="24" formatCode="###0%">
                  <c:v>0.39560917345590596</c:v>
                </c:pt>
                <c:pt idx="25">
                  <c:v>0.45624763834362009</c:v>
                </c:pt>
                <c:pt idx="27">
                  <c:v>0.47432674932110225</c:v>
                </c:pt>
                <c:pt idx="28">
                  <c:v>0.38963667810673569</c:v>
                </c:pt>
                <c:pt idx="29">
                  <c:v>0.36872157474869693</c:v>
                </c:pt>
                <c:pt idx="30">
                  <c:v>0.41176203297566849</c:v>
                </c:pt>
                <c:pt idx="31">
                  <c:v>0.4875537496248219</c:v>
                </c:pt>
                <c:pt idx="32">
                  <c:v>0.50341213136238194</c:v>
                </c:pt>
                <c:pt idx="34">
                  <c:v>0.48018323391041468</c:v>
                </c:pt>
                <c:pt idx="35">
                  <c:v>0.38535603251261213</c:v>
                </c:pt>
                <c:pt idx="37">
                  <c:v>0.43070770569583799</c:v>
                </c:pt>
              </c:numCache>
            </c:numRef>
          </c:val>
          <c:extLst>
            <c:ext xmlns:c16="http://schemas.microsoft.com/office/drawing/2014/chart" uri="{C3380CC4-5D6E-409C-BE32-E72D297353CC}">
              <c16:uniqueId val="{00000000-27E7-419B-8E30-F8306FA356C8}"/>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0.29226111582214459</c:v>
                </c:pt>
                <c:pt idx="1">
                  <c:v>0.28579536976746978</c:v>
                </c:pt>
                <c:pt idx="2">
                  <c:v>0.28007887110090041</c:v>
                </c:pt>
                <c:pt idx="3">
                  <c:v>0.29568390426417407</c:v>
                </c:pt>
                <c:pt idx="4">
                  <c:v>0.2721898384473127</c:v>
                </c:pt>
                <c:pt idx="5">
                  <c:v>0.27020108506850471</c:v>
                </c:pt>
                <c:pt idx="7">
                  <c:v>0.26935718058931657</c:v>
                </c:pt>
                <c:pt idx="8">
                  <c:v>0.29310558399005143</c:v>
                </c:pt>
                <c:pt idx="9">
                  <c:v>0.27020108506850471</c:v>
                </c:pt>
                <c:pt idx="11">
                  <c:v>0.28897564479372401</c:v>
                </c:pt>
                <c:pt idx="12">
                  <c:v>0.2482972381281332</c:v>
                </c:pt>
                <c:pt idx="13">
                  <c:v>0.21616557008811529</c:v>
                </c:pt>
                <c:pt idx="14">
                  <c:v>0.30172481196226203</c:v>
                </c:pt>
                <c:pt idx="15">
                  <c:v>0.27279349686445542</c:v>
                </c:pt>
                <c:pt idx="17">
                  <c:v>0.30038475393365238</c:v>
                </c:pt>
                <c:pt idx="18">
                  <c:v>0.29193264865556601</c:v>
                </c:pt>
                <c:pt idx="20">
                  <c:v>0.24717590624360247</c:v>
                </c:pt>
                <c:pt idx="21">
                  <c:v>0.29467673851115928</c:v>
                </c:pt>
                <c:pt idx="23" formatCode="###0%">
                  <c:v>0.21727159709587179</c:v>
                </c:pt>
                <c:pt idx="24" formatCode="###0%">
                  <c:v>0.24733527574795841</c:v>
                </c:pt>
                <c:pt idx="25">
                  <c:v>0.30360461424994262</c:v>
                </c:pt>
                <c:pt idx="27">
                  <c:v>0.28029085394869957</c:v>
                </c:pt>
                <c:pt idx="28">
                  <c:v>0.35428249255412397</c:v>
                </c:pt>
                <c:pt idx="29">
                  <c:v>0.27642601814320411</c:v>
                </c:pt>
                <c:pt idx="30">
                  <c:v>0.25155136686154561</c:v>
                </c:pt>
                <c:pt idx="31">
                  <c:v>0.22796583411476501</c:v>
                </c:pt>
                <c:pt idx="32">
                  <c:v>0.28299343753667044</c:v>
                </c:pt>
                <c:pt idx="34">
                  <c:v>0.22726630855326918</c:v>
                </c:pt>
                <c:pt idx="35">
                  <c:v>0.32703082322604049</c:v>
                </c:pt>
                <c:pt idx="37">
                  <c:v>0.2793178505976186</c:v>
                </c:pt>
              </c:numCache>
            </c:numRef>
          </c:val>
          <c:extLst>
            <c:ext xmlns:c16="http://schemas.microsoft.com/office/drawing/2014/chart" uri="{C3380CC4-5D6E-409C-BE32-E72D297353CC}">
              <c16:uniqueId val="{00000001-27E7-419B-8E30-F8306FA356C8}"/>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0.29336605181017794</c:v>
                </c:pt>
                <c:pt idx="1">
                  <c:v>0.23539382458462257</c:v>
                </c:pt>
                <c:pt idx="2">
                  <c:v>0.22078016997174058</c:v>
                </c:pt>
                <c:pt idx="3">
                  <c:v>0.30179224746800393</c:v>
                </c:pt>
                <c:pt idx="4">
                  <c:v>0.208853344288426</c:v>
                </c:pt>
                <c:pt idx="5">
                  <c:v>0.2525961343311669</c:v>
                </c:pt>
                <c:pt idx="7">
                  <c:v>0.24803968114870728</c:v>
                </c:pt>
                <c:pt idx="8">
                  <c:v>0.24650860798657825</c:v>
                </c:pt>
                <c:pt idx="9">
                  <c:v>0.2525961343311669</c:v>
                </c:pt>
                <c:pt idx="11">
                  <c:v>0.25604996689188803</c:v>
                </c:pt>
                <c:pt idx="12">
                  <c:v>0.22593463083688808</c:v>
                </c:pt>
                <c:pt idx="13">
                  <c:v>0.28497766011394077</c:v>
                </c:pt>
                <c:pt idx="14">
                  <c:v>0.27180847695053695</c:v>
                </c:pt>
                <c:pt idx="15">
                  <c:v>0.19461249473156689</c:v>
                </c:pt>
                <c:pt idx="17">
                  <c:v>0.27648028562107674</c:v>
                </c:pt>
                <c:pt idx="18">
                  <c:v>0.19473000475295571</c:v>
                </c:pt>
                <c:pt idx="20">
                  <c:v>0.23766260986782931</c:v>
                </c:pt>
                <c:pt idx="21">
                  <c:v>0.25426979392073812</c:v>
                </c:pt>
                <c:pt idx="23" formatCode="###0%">
                  <c:v>0.36583730212547494</c:v>
                </c:pt>
                <c:pt idx="24" formatCode="###0%">
                  <c:v>0.27378988213070388</c:v>
                </c:pt>
                <c:pt idx="25">
                  <c:v>0.21675325070923568</c:v>
                </c:pt>
                <c:pt idx="27">
                  <c:v>0.18015451469473676</c:v>
                </c:pt>
                <c:pt idx="28">
                  <c:v>0.21175457052915897</c:v>
                </c:pt>
                <c:pt idx="29">
                  <c:v>0.30939017538547842</c:v>
                </c:pt>
                <c:pt idx="30">
                  <c:v>0.29266007637932251</c:v>
                </c:pt>
                <c:pt idx="31">
                  <c:v>0.26063067296250286</c:v>
                </c:pt>
                <c:pt idx="32">
                  <c:v>0.20162923282908674</c:v>
                </c:pt>
                <c:pt idx="34">
                  <c:v>0.27258190176010805</c:v>
                </c:pt>
                <c:pt idx="35">
                  <c:v>0.22719209084706343</c:v>
                </c:pt>
                <c:pt idx="37">
                  <c:v>0.24890003793432708</c:v>
                </c:pt>
              </c:numCache>
            </c:numRef>
          </c:val>
          <c:extLst>
            <c:ext xmlns:c16="http://schemas.microsoft.com/office/drawing/2014/chart" uri="{C3380CC4-5D6E-409C-BE32-E72D297353CC}">
              <c16:uniqueId val="{00000002-27E7-419B-8E30-F8306FA356C8}"/>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6.1020299300256396E-2</c:v>
                </c:pt>
                <c:pt idx="1">
                  <c:v>3.0974753980251391E-2</c:v>
                </c:pt>
                <c:pt idx="2">
                  <c:v>4.9631469687567771E-2</c:v>
                </c:pt>
                <c:pt idx="3">
                  <c:v>4.0349094079953352E-2</c:v>
                </c:pt>
                <c:pt idx="4">
                  <c:v>3.4325549533718587E-2</c:v>
                </c:pt>
                <c:pt idx="5">
                  <c:v>3.7033736711205634E-2</c:v>
                </c:pt>
                <c:pt idx="7">
                  <c:v>3.6790029240796815E-2</c:v>
                </c:pt>
                <c:pt idx="8">
                  <c:v>4.7100219432759119E-2</c:v>
                </c:pt>
                <c:pt idx="9">
                  <c:v>3.7033736711205634E-2</c:v>
                </c:pt>
                <c:pt idx="11">
                  <c:v>3.6596181663047865E-2</c:v>
                </c:pt>
                <c:pt idx="12">
                  <c:v>5.5458358445159776E-2</c:v>
                </c:pt>
                <c:pt idx="13">
                  <c:v>5.7274682107814466E-2</c:v>
                </c:pt>
                <c:pt idx="14">
                  <c:v>5.2941970801003074E-2</c:v>
                </c:pt>
                <c:pt idx="15">
                  <c:v>4.9481680996143751E-2</c:v>
                </c:pt>
                <c:pt idx="17">
                  <c:v>5.1878145472897173E-2</c:v>
                </c:pt>
                <c:pt idx="18">
                  <c:v>0</c:v>
                </c:pt>
                <c:pt idx="20">
                  <c:v>5.4992628010068358E-2</c:v>
                </c:pt>
                <c:pt idx="21">
                  <c:v>3.4423643984047715E-2</c:v>
                </c:pt>
                <c:pt idx="23" formatCode="###0%">
                  <c:v>4.8506165432301226E-2</c:v>
                </c:pt>
                <c:pt idx="24" formatCode="###0%">
                  <c:v>8.3265668665431225E-2</c:v>
                </c:pt>
                <c:pt idx="25">
                  <c:v>2.3394496697205121E-2</c:v>
                </c:pt>
                <c:pt idx="27">
                  <c:v>6.5227882035461163E-2</c:v>
                </c:pt>
                <c:pt idx="28">
                  <c:v>4.4326258809980555E-2</c:v>
                </c:pt>
                <c:pt idx="29">
                  <c:v>4.5462231722622308E-2</c:v>
                </c:pt>
                <c:pt idx="30">
                  <c:v>4.4026523783463049E-2</c:v>
                </c:pt>
                <c:pt idx="31">
                  <c:v>2.3849743297910321E-2</c:v>
                </c:pt>
                <c:pt idx="32">
                  <c:v>1.1965198271860515E-2</c:v>
                </c:pt>
                <c:pt idx="34">
                  <c:v>1.9968555776209335E-2</c:v>
                </c:pt>
                <c:pt idx="35">
                  <c:v>6.0421053414286691E-2</c:v>
                </c:pt>
                <c:pt idx="37">
                  <c:v>4.1074405772210637E-2</c:v>
                </c:pt>
              </c:numCache>
            </c:numRef>
          </c:val>
          <c:extLst>
            <c:ext xmlns:c16="http://schemas.microsoft.com/office/drawing/2014/chart" uri="{C3380CC4-5D6E-409C-BE32-E72D297353CC}">
              <c16:uniqueId val="{00000003-27E7-419B-8E30-F8306FA356C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0.39231847242908358</c:v>
                </c:pt>
                <c:pt idx="1">
                  <c:v>0.44528407035488038</c:v>
                </c:pt>
                <c:pt idx="2">
                  <c:v>0.43086054051229195</c:v>
                </c:pt>
                <c:pt idx="3">
                  <c:v>0.33751698655625179</c:v>
                </c:pt>
                <c:pt idx="4">
                  <c:v>0.37753591922460733</c:v>
                </c:pt>
                <c:pt idx="5">
                  <c:v>0.42844792049812863</c:v>
                </c:pt>
                <c:pt idx="7">
                  <c:v>0.42215745997277876</c:v>
                </c:pt>
                <c:pt idx="8">
                  <c:v>0.38059571676668502</c:v>
                </c:pt>
                <c:pt idx="9">
                  <c:v>0.42844792049812863</c:v>
                </c:pt>
                <c:pt idx="11">
                  <c:v>0.39667743339160744</c:v>
                </c:pt>
                <c:pt idx="12">
                  <c:v>0.44123647375792263</c:v>
                </c:pt>
                <c:pt idx="13">
                  <c:v>0.41361930189414381</c:v>
                </c:pt>
                <c:pt idx="14">
                  <c:v>0.42498975741249001</c:v>
                </c:pt>
                <c:pt idx="15">
                  <c:v>0.4401135391788365</c:v>
                </c:pt>
                <c:pt idx="17">
                  <c:v>0.37118668041925285</c:v>
                </c:pt>
                <c:pt idx="18">
                  <c:v>0.47250328520118023</c:v>
                </c:pt>
                <c:pt idx="20">
                  <c:v>0.47234243948544513</c:v>
                </c:pt>
                <c:pt idx="21">
                  <c:v>0.37615555736225581</c:v>
                </c:pt>
                <c:pt idx="23" formatCode="###0%">
                  <c:v>0.49442396570913738</c:v>
                </c:pt>
                <c:pt idx="24" formatCode="###0%">
                  <c:v>0.47314667927996912</c:v>
                </c:pt>
                <c:pt idx="25">
                  <c:v>0.36506644245139114</c:v>
                </c:pt>
                <c:pt idx="27">
                  <c:v>0.48831840745532729</c:v>
                </c:pt>
                <c:pt idx="28">
                  <c:v>0.42243102837125857</c:v>
                </c:pt>
                <c:pt idx="29">
                  <c:v>0.38640487588267081</c:v>
                </c:pt>
                <c:pt idx="30">
                  <c:v>0.36800226648633749</c:v>
                </c:pt>
                <c:pt idx="31">
                  <c:v>0.39010824989501591</c:v>
                </c:pt>
                <c:pt idx="32">
                  <c:v>0.39877758340237268</c:v>
                </c:pt>
                <c:pt idx="34">
                  <c:v>0.48694839587512317</c:v>
                </c:pt>
                <c:pt idx="35">
                  <c:v>0.33420715227760256</c:v>
                </c:pt>
                <c:pt idx="37">
                  <c:v>0.4072565606659746</c:v>
                </c:pt>
              </c:numCache>
            </c:numRef>
          </c:val>
          <c:extLst>
            <c:ext xmlns:c16="http://schemas.microsoft.com/office/drawing/2014/chart" uri="{C3380CC4-5D6E-409C-BE32-E72D297353CC}">
              <c16:uniqueId val="{00000000-55AE-47F9-A393-7FCDCCEF4E04}"/>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0.30639841827011954</c:v>
                </c:pt>
                <c:pt idx="1">
                  <c:v>0.28531262067012497</c:v>
                </c:pt>
                <c:pt idx="2">
                  <c:v>0.3046432316793905</c:v>
                </c:pt>
                <c:pt idx="3">
                  <c:v>0.29887094343873211</c:v>
                </c:pt>
                <c:pt idx="4">
                  <c:v>0.28051177087698237</c:v>
                </c:pt>
                <c:pt idx="5">
                  <c:v>0.2550643452090236</c:v>
                </c:pt>
                <c:pt idx="7">
                  <c:v>0.3098944712682572</c:v>
                </c:pt>
                <c:pt idx="8">
                  <c:v>0.28341121827703591</c:v>
                </c:pt>
                <c:pt idx="9">
                  <c:v>0.2550643452090236</c:v>
                </c:pt>
                <c:pt idx="11">
                  <c:v>0.2938726993831236</c:v>
                </c:pt>
                <c:pt idx="12">
                  <c:v>0.24060543697975362</c:v>
                </c:pt>
                <c:pt idx="13">
                  <c:v>0.21825518320338244</c:v>
                </c:pt>
                <c:pt idx="14">
                  <c:v>0.26277051896057457</c:v>
                </c:pt>
                <c:pt idx="15">
                  <c:v>0.30159283773568213</c:v>
                </c:pt>
                <c:pt idx="17">
                  <c:v>0.29839261702539166</c:v>
                </c:pt>
                <c:pt idx="18">
                  <c:v>0.27036319588254482</c:v>
                </c:pt>
                <c:pt idx="20">
                  <c:v>0.2437467868268928</c:v>
                </c:pt>
                <c:pt idx="21">
                  <c:v>0.29913539925610449</c:v>
                </c:pt>
                <c:pt idx="23" formatCode="###0%">
                  <c:v>0.20490849831561433</c:v>
                </c:pt>
                <c:pt idx="24" formatCode="###0%">
                  <c:v>0.23201254010360831</c:v>
                </c:pt>
                <c:pt idx="25">
                  <c:v>0.3149013446938585</c:v>
                </c:pt>
                <c:pt idx="27">
                  <c:v>0.22626823894392561</c:v>
                </c:pt>
                <c:pt idx="28">
                  <c:v>0.27908369654340665</c:v>
                </c:pt>
                <c:pt idx="29">
                  <c:v>0.25207370594305373</c:v>
                </c:pt>
                <c:pt idx="30">
                  <c:v>0.30925033969271043</c:v>
                </c:pt>
                <c:pt idx="31">
                  <c:v>0.30173224899232098</c:v>
                </c:pt>
                <c:pt idx="32">
                  <c:v>0.33999900371682479</c:v>
                </c:pt>
                <c:pt idx="34">
                  <c:v>0.26630317940765719</c:v>
                </c:pt>
                <c:pt idx="35">
                  <c:v>0.29490513901737875</c:v>
                </c:pt>
                <c:pt idx="37">
                  <c:v>0.28122608168467672</c:v>
                </c:pt>
              </c:numCache>
            </c:numRef>
          </c:val>
          <c:extLst>
            <c:ext xmlns:c16="http://schemas.microsoft.com/office/drawing/2014/chart" uri="{C3380CC4-5D6E-409C-BE32-E72D297353CC}">
              <c16:uniqueId val="{00000001-55AE-47F9-A393-7FCDCCEF4E04}"/>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0.24058856869611911</c:v>
                </c:pt>
                <c:pt idx="1">
                  <c:v>0.25342729992143831</c:v>
                </c:pt>
                <c:pt idx="2">
                  <c:v>0.21423345033750013</c:v>
                </c:pt>
                <c:pt idx="3">
                  <c:v>0.32508565920029536</c:v>
                </c:pt>
                <c:pt idx="4">
                  <c:v>0.30572800651758036</c:v>
                </c:pt>
                <c:pt idx="5">
                  <c:v>0.27371011699544889</c:v>
                </c:pt>
                <c:pt idx="7">
                  <c:v>0.24412129410035813</c:v>
                </c:pt>
                <c:pt idx="8">
                  <c:v>0.28443891240472829</c:v>
                </c:pt>
                <c:pt idx="9">
                  <c:v>0.27371011699544889</c:v>
                </c:pt>
                <c:pt idx="11">
                  <c:v>0.2744509382994138</c:v>
                </c:pt>
                <c:pt idx="12">
                  <c:v>0.25657411631510324</c:v>
                </c:pt>
                <c:pt idx="13">
                  <c:v>0.3304844408427775</c:v>
                </c:pt>
                <c:pt idx="14">
                  <c:v>0.25526866308054941</c:v>
                </c:pt>
                <c:pt idx="15">
                  <c:v>0.22943527250742035</c:v>
                </c:pt>
                <c:pt idx="17">
                  <c:v>0.26569243752744282</c:v>
                </c:pt>
                <c:pt idx="18">
                  <c:v>0.25713351891627489</c:v>
                </c:pt>
                <c:pt idx="20">
                  <c:v>0.23480399442928626</c:v>
                </c:pt>
                <c:pt idx="21">
                  <c:v>0.28712366246023246</c:v>
                </c:pt>
                <c:pt idx="23" formatCode="###0%">
                  <c:v>0.27678327659733648</c:v>
                </c:pt>
                <c:pt idx="24" formatCode="###0%">
                  <c:v>0.24066546052348498</c:v>
                </c:pt>
                <c:pt idx="25">
                  <c:v>0.28031269942825748</c:v>
                </c:pt>
                <c:pt idx="27">
                  <c:v>0.20728165628272394</c:v>
                </c:pt>
                <c:pt idx="28">
                  <c:v>0.26133427646865826</c:v>
                </c:pt>
                <c:pt idx="29">
                  <c:v>0.3316798416515474</c:v>
                </c:pt>
                <c:pt idx="30">
                  <c:v>0.28110791010726499</c:v>
                </c:pt>
                <c:pt idx="31">
                  <c:v>0.27833886090218152</c:v>
                </c:pt>
                <c:pt idx="32">
                  <c:v>0.22686197490964066</c:v>
                </c:pt>
                <c:pt idx="34">
                  <c:v>0.22450757114437608</c:v>
                </c:pt>
                <c:pt idx="35">
                  <c:v>0.31209665646690921</c:v>
                </c:pt>
                <c:pt idx="37">
                  <c:v>0.27020665535529009</c:v>
                </c:pt>
              </c:numCache>
            </c:numRef>
          </c:val>
          <c:extLst>
            <c:ext xmlns:c16="http://schemas.microsoft.com/office/drawing/2014/chart" uri="{C3380CC4-5D6E-409C-BE32-E72D297353CC}">
              <c16:uniqueId val="{00000002-55AE-47F9-A393-7FCDCCEF4E04}"/>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6.0694540604678063E-2</c:v>
                </c:pt>
                <c:pt idx="1">
                  <c:v>1.5976009053555659E-2</c:v>
                </c:pt>
                <c:pt idx="2">
                  <c:v>5.0262777470817574E-2</c:v>
                </c:pt>
                <c:pt idx="3">
                  <c:v>3.8526410804720565E-2</c:v>
                </c:pt>
                <c:pt idx="4">
                  <c:v>3.6224303380830172E-2</c:v>
                </c:pt>
                <c:pt idx="5">
                  <c:v>4.2777617297399019E-2</c:v>
                </c:pt>
                <c:pt idx="7">
                  <c:v>2.3826774658606151E-2</c:v>
                </c:pt>
                <c:pt idx="8">
                  <c:v>5.1554152551551331E-2</c:v>
                </c:pt>
                <c:pt idx="9">
                  <c:v>4.2777617297399019E-2</c:v>
                </c:pt>
                <c:pt idx="11">
                  <c:v>3.4998928925851339E-2</c:v>
                </c:pt>
                <c:pt idx="12">
                  <c:v>6.1583972947219623E-2</c:v>
                </c:pt>
                <c:pt idx="13">
                  <c:v>3.7641074059696703E-2</c:v>
                </c:pt>
                <c:pt idx="14">
                  <c:v>5.6971060546385927E-2</c:v>
                </c:pt>
                <c:pt idx="15">
                  <c:v>2.8858350578060771E-2</c:v>
                </c:pt>
                <c:pt idx="17">
                  <c:v>6.4728265027912735E-2</c:v>
                </c:pt>
                <c:pt idx="18">
                  <c:v>0</c:v>
                </c:pt>
                <c:pt idx="20">
                  <c:v>4.9106779258376879E-2</c:v>
                </c:pt>
                <c:pt idx="21">
                  <c:v>3.7585380921409048E-2</c:v>
                </c:pt>
                <c:pt idx="23" formatCode="###0%">
                  <c:v>2.3884259377911405E-2</c:v>
                </c:pt>
                <c:pt idx="24" formatCode="###0%">
                  <c:v>5.4175320092937046E-2</c:v>
                </c:pt>
                <c:pt idx="25">
                  <c:v>3.9719513426495406E-2</c:v>
                </c:pt>
                <c:pt idx="27">
                  <c:v>7.8131697318022969E-2</c:v>
                </c:pt>
                <c:pt idx="28">
                  <c:v>3.7150998616675861E-2</c:v>
                </c:pt>
                <c:pt idx="29">
                  <c:v>2.9841576522730007E-2</c:v>
                </c:pt>
                <c:pt idx="30">
                  <c:v>4.1639483713686622E-2</c:v>
                </c:pt>
                <c:pt idx="31">
                  <c:v>2.9820640210481433E-2</c:v>
                </c:pt>
                <c:pt idx="32">
                  <c:v>3.4361437971161528E-2</c:v>
                </c:pt>
                <c:pt idx="34">
                  <c:v>2.2240853572844596E-2</c:v>
                </c:pt>
                <c:pt idx="35">
                  <c:v>5.8791052238111804E-2</c:v>
                </c:pt>
                <c:pt idx="37">
                  <c:v>4.1310702294052995E-2</c:v>
                </c:pt>
              </c:numCache>
            </c:numRef>
          </c:val>
          <c:extLst>
            <c:ext xmlns:c16="http://schemas.microsoft.com/office/drawing/2014/chart" uri="{C3380CC4-5D6E-409C-BE32-E72D297353CC}">
              <c16:uniqueId val="{00000003-55AE-47F9-A393-7FCDCCEF4E0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0.3545436870928812</c:v>
                </c:pt>
                <c:pt idx="1">
                  <c:v>0.22796663658394978</c:v>
                </c:pt>
                <c:pt idx="2">
                  <c:v>0.26876659999234653</c:v>
                </c:pt>
                <c:pt idx="3">
                  <c:v>0.22377865937724423</c:v>
                </c:pt>
                <c:pt idx="4">
                  <c:v>0.14445975260301502</c:v>
                </c:pt>
                <c:pt idx="5">
                  <c:v>0.19164473893656275</c:v>
                </c:pt>
                <c:pt idx="7">
                  <c:v>0.21676165686567561</c:v>
                </c:pt>
                <c:pt idx="8">
                  <c:v>0.25232778849848525</c:v>
                </c:pt>
                <c:pt idx="9">
                  <c:v>0.19164473893656275</c:v>
                </c:pt>
                <c:pt idx="11">
                  <c:v>0.21860899403341938</c:v>
                </c:pt>
                <c:pt idx="12">
                  <c:v>0.23745068950083931</c:v>
                </c:pt>
                <c:pt idx="13">
                  <c:v>0.30595567154597408</c:v>
                </c:pt>
                <c:pt idx="14">
                  <c:v>0.25986475072612181</c:v>
                </c:pt>
                <c:pt idx="15">
                  <c:v>0.15166755584902444</c:v>
                </c:pt>
                <c:pt idx="17">
                  <c:v>0.24955473960348712</c:v>
                </c:pt>
                <c:pt idx="18">
                  <c:v>0.16608552373433083</c:v>
                </c:pt>
                <c:pt idx="20">
                  <c:v>0.27290453359844297</c:v>
                </c:pt>
                <c:pt idx="21">
                  <c:v>0.19927504501731169</c:v>
                </c:pt>
                <c:pt idx="23" formatCode="###0%">
                  <c:v>0.39034294323128732</c:v>
                </c:pt>
                <c:pt idx="24" formatCode="###0%">
                  <c:v>0.31005351040430079</c:v>
                </c:pt>
                <c:pt idx="25">
                  <c:v>0.15732104699275004</c:v>
                </c:pt>
                <c:pt idx="27">
                  <c:v>0.17010193812938945</c:v>
                </c:pt>
                <c:pt idx="28">
                  <c:v>0.21960748480381903</c:v>
                </c:pt>
                <c:pt idx="29">
                  <c:v>0.19408863611781083</c:v>
                </c:pt>
                <c:pt idx="30">
                  <c:v>0.27814738309222675</c:v>
                </c:pt>
                <c:pt idx="31">
                  <c:v>0.2339581730101207</c:v>
                </c:pt>
                <c:pt idx="32">
                  <c:v>0.24286639839539914</c:v>
                </c:pt>
                <c:pt idx="34">
                  <c:v>0.20521917242034665</c:v>
                </c:pt>
                <c:pt idx="35">
                  <c:v>0.2394566170958348</c:v>
                </c:pt>
                <c:pt idx="37">
                  <c:v>0.22308235550566019</c:v>
                </c:pt>
              </c:numCache>
            </c:numRef>
          </c:val>
          <c:extLst>
            <c:ext xmlns:c16="http://schemas.microsoft.com/office/drawing/2014/chart" uri="{C3380CC4-5D6E-409C-BE32-E72D297353CC}">
              <c16:uniqueId val="{00000000-2D4A-463C-ADB8-45D0755E0BFE}"/>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0.18207881877206311</c:v>
                </c:pt>
                <c:pt idx="1">
                  <c:v>0.19041873526916167</c:v>
                </c:pt>
                <c:pt idx="2">
                  <c:v>0.18798093494134885</c:v>
                </c:pt>
                <c:pt idx="3">
                  <c:v>0.21109012837627991</c:v>
                </c:pt>
                <c:pt idx="4">
                  <c:v>0.22101822531472259</c:v>
                </c:pt>
                <c:pt idx="5">
                  <c:v>0.20899052209812458</c:v>
                </c:pt>
                <c:pt idx="7">
                  <c:v>0.21227206238748064</c:v>
                </c:pt>
                <c:pt idx="8">
                  <c:v>0.19155654015714435</c:v>
                </c:pt>
                <c:pt idx="9">
                  <c:v>0.20899052209812458</c:v>
                </c:pt>
                <c:pt idx="11">
                  <c:v>0.20182913555687623</c:v>
                </c:pt>
                <c:pt idx="12">
                  <c:v>0.20572461432271638</c:v>
                </c:pt>
                <c:pt idx="13">
                  <c:v>0.23948178898680447</c:v>
                </c:pt>
                <c:pt idx="14">
                  <c:v>0.22508097810189637</c:v>
                </c:pt>
                <c:pt idx="15">
                  <c:v>0.20093788177059144</c:v>
                </c:pt>
                <c:pt idx="17">
                  <c:v>0.18694022267414198</c:v>
                </c:pt>
                <c:pt idx="18">
                  <c:v>0.2419500547832808</c:v>
                </c:pt>
                <c:pt idx="20">
                  <c:v>0.20648213935923321</c:v>
                </c:pt>
                <c:pt idx="21">
                  <c:v>0.20097251470657157</c:v>
                </c:pt>
                <c:pt idx="23" formatCode="###0%">
                  <c:v>0.17106957706144685</c:v>
                </c:pt>
                <c:pt idx="24" formatCode="###0%">
                  <c:v>0.23543557696445547</c:v>
                </c:pt>
                <c:pt idx="25">
                  <c:v>0.1962832273180127</c:v>
                </c:pt>
                <c:pt idx="27">
                  <c:v>0.25878969443437611</c:v>
                </c:pt>
                <c:pt idx="28">
                  <c:v>0.16978917769261778</c:v>
                </c:pt>
                <c:pt idx="29">
                  <c:v>0.20271674800327438</c:v>
                </c:pt>
                <c:pt idx="30">
                  <c:v>0.18278699004083596</c:v>
                </c:pt>
                <c:pt idx="31">
                  <c:v>0.24409741597613985</c:v>
                </c:pt>
                <c:pt idx="32">
                  <c:v>0.13941826681122049</c:v>
                </c:pt>
                <c:pt idx="34">
                  <c:v>0.19758387667732105</c:v>
                </c:pt>
                <c:pt idx="35">
                  <c:v>0.20749317307524534</c:v>
                </c:pt>
                <c:pt idx="37">
                  <c:v>0.20275399312381684</c:v>
                </c:pt>
              </c:numCache>
            </c:numRef>
          </c:val>
          <c:extLst>
            <c:ext xmlns:c16="http://schemas.microsoft.com/office/drawing/2014/chart" uri="{C3380CC4-5D6E-409C-BE32-E72D297353CC}">
              <c16:uniqueId val="{00000001-2D4A-463C-ADB8-45D0755E0BFE}"/>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0.41449074844575606</c:v>
                </c:pt>
                <c:pt idx="1">
                  <c:v>0.54161733439473192</c:v>
                </c:pt>
                <c:pt idx="2">
                  <c:v>0.48938393089133125</c:v>
                </c:pt>
                <c:pt idx="3">
                  <c:v>0.51443034730021231</c:v>
                </c:pt>
                <c:pt idx="4">
                  <c:v>0.59153166324824502</c:v>
                </c:pt>
                <c:pt idx="5">
                  <c:v>0.53066652972256989</c:v>
                </c:pt>
                <c:pt idx="7">
                  <c:v>0.53212563151596903</c:v>
                </c:pt>
                <c:pt idx="8">
                  <c:v>0.5041934581601063</c:v>
                </c:pt>
                <c:pt idx="9">
                  <c:v>0.53066652972256989</c:v>
                </c:pt>
                <c:pt idx="11">
                  <c:v>0.53025806961579125</c:v>
                </c:pt>
                <c:pt idx="12">
                  <c:v>0.48813867672163791</c:v>
                </c:pt>
                <c:pt idx="13">
                  <c:v>0.38507409864086989</c:v>
                </c:pt>
                <c:pt idx="14">
                  <c:v>0.44552175483591827</c:v>
                </c:pt>
                <c:pt idx="15">
                  <c:v>0.60272956138722833</c:v>
                </c:pt>
                <c:pt idx="17">
                  <c:v>0.50149972652515018</c:v>
                </c:pt>
                <c:pt idx="18">
                  <c:v>0.58415358026406516</c:v>
                </c:pt>
                <c:pt idx="20">
                  <c:v>0.44480737987823704</c:v>
                </c:pt>
                <c:pt idx="21">
                  <c:v>0.55631198479141353</c:v>
                </c:pt>
                <c:pt idx="23" formatCode="###0%">
                  <c:v>0.40224738431404805</c:v>
                </c:pt>
                <c:pt idx="24" formatCode="###0%">
                  <c:v>0.36773288154458456</c:v>
                </c:pt>
                <c:pt idx="25">
                  <c:v>0.60175876533558759</c:v>
                </c:pt>
                <c:pt idx="27">
                  <c:v>0.48834555225867571</c:v>
                </c:pt>
                <c:pt idx="28">
                  <c:v>0.54985917981631494</c:v>
                </c:pt>
                <c:pt idx="29">
                  <c:v>0.55654910135964497</c:v>
                </c:pt>
                <c:pt idx="30">
                  <c:v>0.51170649535361235</c:v>
                </c:pt>
                <c:pt idx="31">
                  <c:v>0.4552976431818031</c:v>
                </c:pt>
                <c:pt idx="32">
                  <c:v>0.58106184373529124</c:v>
                </c:pt>
                <c:pt idx="34">
                  <c:v>0.56482109721329721</c:v>
                </c:pt>
                <c:pt idx="35">
                  <c:v>0.47940960462892368</c:v>
                </c:pt>
                <c:pt idx="37">
                  <c:v>0.52025815905929529</c:v>
                </c:pt>
              </c:numCache>
            </c:numRef>
          </c:val>
          <c:extLst>
            <c:ext xmlns:c16="http://schemas.microsoft.com/office/drawing/2014/chart" uri="{C3380CC4-5D6E-409C-BE32-E72D297353CC}">
              <c16:uniqueId val="{00000002-2D4A-463C-ADB8-45D0755E0BFE}"/>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4.8886745689299779E-2</c:v>
                </c:pt>
                <c:pt idx="1">
                  <c:v>3.9997293752155973E-2</c:v>
                </c:pt>
                <c:pt idx="2">
                  <c:v>5.3868534174973594E-2</c:v>
                </c:pt>
                <c:pt idx="3">
                  <c:v>5.0700864946263149E-2</c:v>
                </c:pt>
                <c:pt idx="4">
                  <c:v>4.2990358834017417E-2</c:v>
                </c:pt>
                <c:pt idx="5">
                  <c:v>6.8698209242743252E-2</c:v>
                </c:pt>
                <c:pt idx="7">
                  <c:v>3.8840649230874956E-2</c:v>
                </c:pt>
                <c:pt idx="8">
                  <c:v>5.1922213184264668E-2</c:v>
                </c:pt>
                <c:pt idx="9">
                  <c:v>6.8698209242743252E-2</c:v>
                </c:pt>
                <c:pt idx="11">
                  <c:v>4.9303800793909724E-2</c:v>
                </c:pt>
                <c:pt idx="12">
                  <c:v>6.8686019454805319E-2</c:v>
                </c:pt>
                <c:pt idx="13">
                  <c:v>6.9488440826351972E-2</c:v>
                </c:pt>
                <c:pt idx="14">
                  <c:v>6.9532516336063457E-2</c:v>
                </c:pt>
                <c:pt idx="15">
                  <c:v>4.4665000993155485E-2</c:v>
                </c:pt>
                <c:pt idx="17">
                  <c:v>6.200531119722117E-2</c:v>
                </c:pt>
                <c:pt idx="18">
                  <c:v>7.8108412183232777E-3</c:v>
                </c:pt>
                <c:pt idx="20">
                  <c:v>7.580594716408777E-2</c:v>
                </c:pt>
                <c:pt idx="21">
                  <c:v>4.3440455484704883E-2</c:v>
                </c:pt>
                <c:pt idx="23" formatCode="###0%">
                  <c:v>3.6340095393217343E-2</c:v>
                </c:pt>
                <c:pt idx="24" formatCode="###0%">
                  <c:v>8.6778031086658644E-2</c:v>
                </c:pt>
                <c:pt idx="25">
                  <c:v>4.4636960353651889E-2</c:v>
                </c:pt>
                <c:pt idx="27">
                  <c:v>8.2762815177558458E-2</c:v>
                </c:pt>
                <c:pt idx="28">
                  <c:v>6.0744157687247308E-2</c:v>
                </c:pt>
                <c:pt idx="29">
                  <c:v>4.6645514519271701E-2</c:v>
                </c:pt>
                <c:pt idx="30">
                  <c:v>2.7359131513324648E-2</c:v>
                </c:pt>
                <c:pt idx="31">
                  <c:v>6.664676783193639E-2</c:v>
                </c:pt>
                <c:pt idx="32">
                  <c:v>3.6653491058088794E-2</c:v>
                </c:pt>
                <c:pt idx="34">
                  <c:v>3.2375853689035644E-2</c:v>
                </c:pt>
                <c:pt idx="35">
                  <c:v>7.3640605199998571E-2</c:v>
                </c:pt>
                <c:pt idx="37">
                  <c:v>5.3905492311221874E-2</c:v>
                </c:pt>
              </c:numCache>
            </c:numRef>
          </c:val>
          <c:extLst>
            <c:ext xmlns:c16="http://schemas.microsoft.com/office/drawing/2014/chart" uri="{C3380CC4-5D6E-409C-BE32-E72D297353CC}">
              <c16:uniqueId val="{00000003-2D4A-463C-ADB8-45D0755E0BF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0.25784153123645176</c:v>
                </c:pt>
                <c:pt idx="1">
                  <c:v>0.25421718293920348</c:v>
                </c:pt>
                <c:pt idx="2">
                  <c:v>0.22142793915731035</c:v>
                </c:pt>
                <c:pt idx="3">
                  <c:v>0.19566402204100766</c:v>
                </c:pt>
                <c:pt idx="4">
                  <c:v>0.20939062042645934</c:v>
                </c:pt>
                <c:pt idx="5">
                  <c:v>0.20194035201277055</c:v>
                </c:pt>
                <c:pt idx="7">
                  <c:v>0.22438691938007937</c:v>
                </c:pt>
                <c:pt idx="8">
                  <c:v>0.23064024978019815</c:v>
                </c:pt>
                <c:pt idx="9">
                  <c:v>0.20194035201277055</c:v>
                </c:pt>
                <c:pt idx="11">
                  <c:v>0.20804516270008289</c:v>
                </c:pt>
                <c:pt idx="12">
                  <c:v>0.25680954739673489</c:v>
                </c:pt>
                <c:pt idx="13">
                  <c:v>0.23365958479155385</c:v>
                </c:pt>
                <c:pt idx="14">
                  <c:v>0.22045085567727385</c:v>
                </c:pt>
                <c:pt idx="15">
                  <c:v>0.26057705888323252</c:v>
                </c:pt>
                <c:pt idx="17">
                  <c:v>0.20497303601025663</c:v>
                </c:pt>
                <c:pt idx="18">
                  <c:v>0.21805815175534787</c:v>
                </c:pt>
                <c:pt idx="20">
                  <c:v>0.22751002941126333</c:v>
                </c:pt>
                <c:pt idx="21">
                  <c:v>0.21585379660553891</c:v>
                </c:pt>
                <c:pt idx="23" formatCode="###0%">
                  <c:v>0.14331337927706891</c:v>
                </c:pt>
                <c:pt idx="24" formatCode="###0%">
                  <c:v>0.2414931446222609</c:v>
                </c:pt>
                <c:pt idx="25">
                  <c:v>0.22592513435704642</c:v>
                </c:pt>
                <c:pt idx="27">
                  <c:v>0.3065897043573923</c:v>
                </c:pt>
                <c:pt idx="28">
                  <c:v>0.18969306134655953</c:v>
                </c:pt>
                <c:pt idx="29">
                  <c:v>0.19511513144560205</c:v>
                </c:pt>
                <c:pt idx="30">
                  <c:v>0.20160695889835289</c:v>
                </c:pt>
                <c:pt idx="31">
                  <c:v>0.21333368373680528</c:v>
                </c:pt>
                <c:pt idx="32">
                  <c:v>0.2395376468883309</c:v>
                </c:pt>
                <c:pt idx="34">
                  <c:v>0.25827443903160624</c:v>
                </c:pt>
                <c:pt idx="35">
                  <c:v>0.18419266717210592</c:v>
                </c:pt>
                <c:pt idx="37">
                  <c:v>0.21962271526676908</c:v>
                </c:pt>
              </c:numCache>
            </c:numRef>
          </c:val>
          <c:extLst>
            <c:ext xmlns:c16="http://schemas.microsoft.com/office/drawing/2014/chart" uri="{C3380CC4-5D6E-409C-BE32-E72D297353CC}">
              <c16:uniqueId val="{00000000-5E23-4AF7-888D-AB313E730BB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0.25511937732596118</c:v>
                </c:pt>
                <c:pt idx="1">
                  <c:v>0.22829085515574327</c:v>
                </c:pt>
                <c:pt idx="2">
                  <c:v>0.32530121734532769</c:v>
                </c:pt>
                <c:pt idx="3">
                  <c:v>0.28361451827544853</c:v>
                </c:pt>
                <c:pt idx="4">
                  <c:v>0.32844894555204202</c:v>
                </c:pt>
                <c:pt idx="5">
                  <c:v>0.31730148610900999</c:v>
                </c:pt>
                <c:pt idx="7">
                  <c:v>0.34830721615046778</c:v>
                </c:pt>
                <c:pt idx="8">
                  <c:v>0.24781728417572155</c:v>
                </c:pt>
                <c:pt idx="9">
                  <c:v>0.31730148610900999</c:v>
                </c:pt>
                <c:pt idx="11">
                  <c:v>0.29601066471248916</c:v>
                </c:pt>
                <c:pt idx="12">
                  <c:v>0.30110077577795474</c:v>
                </c:pt>
                <c:pt idx="13">
                  <c:v>0.28004012945314433</c:v>
                </c:pt>
                <c:pt idx="14">
                  <c:v>0.27960399839709144</c:v>
                </c:pt>
                <c:pt idx="15">
                  <c:v>0.32275235561845272</c:v>
                </c:pt>
                <c:pt idx="17">
                  <c:v>0.26756893674851762</c:v>
                </c:pt>
                <c:pt idx="18">
                  <c:v>0.3194968528830549</c:v>
                </c:pt>
                <c:pt idx="20">
                  <c:v>0.25264297429615767</c:v>
                </c:pt>
                <c:pt idx="21">
                  <c:v>0.31851968073381959</c:v>
                </c:pt>
                <c:pt idx="23" formatCode="###0%">
                  <c:v>0.25650346724680911</c:v>
                </c:pt>
                <c:pt idx="24" formatCode="###0%">
                  <c:v>0.25949053385231552</c:v>
                </c:pt>
                <c:pt idx="25">
                  <c:v>0.3196027631448517</c:v>
                </c:pt>
                <c:pt idx="27">
                  <c:v>0.34789532083140107</c:v>
                </c:pt>
                <c:pt idx="28">
                  <c:v>0.32818873278984301</c:v>
                </c:pt>
                <c:pt idx="29">
                  <c:v>0.29766468496421067</c:v>
                </c:pt>
                <c:pt idx="30">
                  <c:v>0.29451264190282644</c:v>
                </c:pt>
                <c:pt idx="31">
                  <c:v>0.24461872746233201</c:v>
                </c:pt>
                <c:pt idx="32">
                  <c:v>0.25410656107944524</c:v>
                </c:pt>
                <c:pt idx="34">
                  <c:v>0.2773356194968068</c:v>
                </c:pt>
                <c:pt idx="35">
                  <c:v>0.31544535969019866</c:v>
                </c:pt>
                <c:pt idx="37">
                  <c:v>0.29721914973280161</c:v>
                </c:pt>
              </c:numCache>
            </c:numRef>
          </c:val>
          <c:extLst>
            <c:ext xmlns:c16="http://schemas.microsoft.com/office/drawing/2014/chart" uri="{C3380CC4-5D6E-409C-BE32-E72D297353CC}">
              <c16:uniqueId val="{00000001-5E23-4AF7-888D-AB313E730BB7}"/>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0.36196668674329829</c:v>
                </c:pt>
                <c:pt idx="1">
                  <c:v>0.38540415377306791</c:v>
                </c:pt>
                <c:pt idx="2">
                  <c:v>0.31619934398978811</c:v>
                </c:pt>
                <c:pt idx="3">
                  <c:v>0.41525476530177319</c:v>
                </c:pt>
                <c:pt idx="4">
                  <c:v>0.37045271367729066</c:v>
                </c:pt>
                <c:pt idx="5">
                  <c:v>0.37109995819563363</c:v>
                </c:pt>
                <c:pt idx="7">
                  <c:v>0.33665658969458584</c:v>
                </c:pt>
                <c:pt idx="8">
                  <c:v>0.38841649507787124</c:v>
                </c:pt>
                <c:pt idx="9">
                  <c:v>0.37109995819563363</c:v>
                </c:pt>
                <c:pt idx="11">
                  <c:v>0.38613920204091096</c:v>
                </c:pt>
                <c:pt idx="12">
                  <c:v>0.31390954765868928</c:v>
                </c:pt>
                <c:pt idx="13">
                  <c:v>0.30936443858311746</c:v>
                </c:pt>
                <c:pt idx="14">
                  <c:v>0.38558896365919926</c:v>
                </c:pt>
                <c:pt idx="15">
                  <c:v>0.34464138001077582</c:v>
                </c:pt>
                <c:pt idx="17">
                  <c:v>0.38601949150972681</c:v>
                </c:pt>
                <c:pt idx="18">
                  <c:v>0.38942267336616632</c:v>
                </c:pt>
                <c:pt idx="20">
                  <c:v>0.34292342387035613</c:v>
                </c:pt>
                <c:pt idx="21">
                  <c:v>0.38144663812041302</c:v>
                </c:pt>
                <c:pt idx="23" formatCode="###0%">
                  <c:v>0.36857261617516579</c:v>
                </c:pt>
                <c:pt idx="24" formatCode="###0%">
                  <c:v>0.30376884681148292</c:v>
                </c:pt>
                <c:pt idx="25">
                  <c:v>0.39418517279804649</c:v>
                </c:pt>
                <c:pt idx="27">
                  <c:v>0.20596319370090882</c:v>
                </c:pt>
                <c:pt idx="28">
                  <c:v>0.37872611345381774</c:v>
                </c:pt>
                <c:pt idx="29">
                  <c:v>0.39808591024788786</c:v>
                </c:pt>
                <c:pt idx="30">
                  <c:v>0.38508606574392223</c:v>
                </c:pt>
                <c:pt idx="31">
                  <c:v>0.42645791752772211</c:v>
                </c:pt>
                <c:pt idx="32">
                  <c:v>0.41387139486069646</c:v>
                </c:pt>
                <c:pt idx="34">
                  <c:v>0.37866427958292614</c:v>
                </c:pt>
                <c:pt idx="35">
                  <c:v>0.3601231726157007</c:v>
                </c:pt>
                <c:pt idx="37">
                  <c:v>0.36899056732141544</c:v>
                </c:pt>
              </c:numCache>
            </c:numRef>
          </c:val>
          <c:extLst>
            <c:ext xmlns:c16="http://schemas.microsoft.com/office/drawing/2014/chart" uri="{C3380CC4-5D6E-409C-BE32-E72D297353CC}">
              <c16:uniqueId val="{00000002-5E23-4AF7-888D-AB313E730BB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0.12507240469428899</c:v>
                </c:pt>
                <c:pt idx="1">
                  <c:v>0.13208780813198476</c:v>
                </c:pt>
                <c:pt idx="2">
                  <c:v>0.13707149950757389</c:v>
                </c:pt>
                <c:pt idx="3">
                  <c:v>0.10546669438177038</c:v>
                </c:pt>
                <c:pt idx="4">
                  <c:v>9.1707720344208321E-2</c:v>
                </c:pt>
                <c:pt idx="5">
                  <c:v>0.10965820368258603</c:v>
                </c:pt>
                <c:pt idx="7">
                  <c:v>9.0649274774867367E-2</c:v>
                </c:pt>
                <c:pt idx="8">
                  <c:v>0.13312597096620976</c:v>
                </c:pt>
                <c:pt idx="9">
                  <c:v>0.10965820368258603</c:v>
                </c:pt>
                <c:pt idx="11">
                  <c:v>0.10980497054651321</c:v>
                </c:pt>
                <c:pt idx="12">
                  <c:v>0.12818012916662005</c:v>
                </c:pt>
                <c:pt idx="13">
                  <c:v>0.17693584717218463</c:v>
                </c:pt>
                <c:pt idx="14">
                  <c:v>0.11435618226643535</c:v>
                </c:pt>
                <c:pt idx="15">
                  <c:v>7.2029205487538731E-2</c:v>
                </c:pt>
                <c:pt idx="17">
                  <c:v>0.14143853573149914</c:v>
                </c:pt>
                <c:pt idx="18">
                  <c:v>7.302232199543085E-2</c:v>
                </c:pt>
                <c:pt idx="20">
                  <c:v>0.17692357242222387</c:v>
                </c:pt>
                <c:pt idx="21">
                  <c:v>8.4179884540230662E-2</c:v>
                </c:pt>
                <c:pt idx="23" formatCode="###0%">
                  <c:v>0.23161053730095574</c:v>
                </c:pt>
                <c:pt idx="24" formatCode="###0%">
                  <c:v>0.19524747471394011</c:v>
                </c:pt>
                <c:pt idx="25">
                  <c:v>6.0286929700058417E-2</c:v>
                </c:pt>
                <c:pt idx="27">
                  <c:v>0.13955178111029756</c:v>
                </c:pt>
                <c:pt idx="28">
                  <c:v>0.10339209240977913</c:v>
                </c:pt>
                <c:pt idx="29">
                  <c:v>0.10913427334230112</c:v>
                </c:pt>
                <c:pt idx="30">
                  <c:v>0.11879433345489802</c:v>
                </c:pt>
                <c:pt idx="31">
                  <c:v>0.11558967127314061</c:v>
                </c:pt>
                <c:pt idx="32">
                  <c:v>9.2484397171526969E-2</c:v>
                </c:pt>
                <c:pt idx="34">
                  <c:v>8.5725661888662291E-2</c:v>
                </c:pt>
                <c:pt idx="35">
                  <c:v>0.14023880052199728</c:v>
                </c:pt>
                <c:pt idx="37">
                  <c:v>0.11416756767900782</c:v>
                </c:pt>
              </c:numCache>
            </c:numRef>
          </c:val>
          <c:extLst>
            <c:ext xmlns:c16="http://schemas.microsoft.com/office/drawing/2014/chart" uri="{C3380CC4-5D6E-409C-BE32-E72D297353CC}">
              <c16:uniqueId val="{00000003-5E23-4AF7-888D-AB313E730BB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0.19416107715619102</c:v>
                </c:pt>
                <c:pt idx="1">
                  <c:v>0.20375394967710952</c:v>
                </c:pt>
                <c:pt idx="2">
                  <c:v>0.18658442782430537</c:v>
                </c:pt>
                <c:pt idx="3">
                  <c:v>0.17641204622203954</c:v>
                </c:pt>
                <c:pt idx="4">
                  <c:v>0.28232511102372099</c:v>
                </c:pt>
                <c:pt idx="5">
                  <c:v>0.15925282125776163</c:v>
                </c:pt>
                <c:pt idx="7">
                  <c:v>0.24411871122439799</c:v>
                </c:pt>
                <c:pt idx="8">
                  <c:v>0.19902250188700341</c:v>
                </c:pt>
                <c:pt idx="9">
                  <c:v>0.15925282125776163</c:v>
                </c:pt>
                <c:pt idx="11">
                  <c:v>0.20670000302281166</c:v>
                </c:pt>
                <c:pt idx="12">
                  <c:v>0.17035676443680717</c:v>
                </c:pt>
                <c:pt idx="13">
                  <c:v>0.17305997584613869</c:v>
                </c:pt>
                <c:pt idx="14">
                  <c:v>0.19142861237063968</c:v>
                </c:pt>
                <c:pt idx="15">
                  <c:v>0.23101428022190398</c:v>
                </c:pt>
                <c:pt idx="17">
                  <c:v>0.18621939774911733</c:v>
                </c:pt>
                <c:pt idx="18">
                  <c:v>0.23511542559018378</c:v>
                </c:pt>
                <c:pt idx="20">
                  <c:v>0.20379657311125787</c:v>
                </c:pt>
                <c:pt idx="21">
                  <c:v>0.19533573470623883</c:v>
                </c:pt>
                <c:pt idx="23" formatCode="###0%">
                  <c:v>0.16523437005232955</c:v>
                </c:pt>
                <c:pt idx="24" formatCode="###0%">
                  <c:v>0.16243765373670654</c:v>
                </c:pt>
                <c:pt idx="25">
                  <c:v>0.21812829129026137</c:v>
                </c:pt>
                <c:pt idx="27">
                  <c:v>0.14995729745200628</c:v>
                </c:pt>
                <c:pt idx="28">
                  <c:v>0.18648837903537835</c:v>
                </c:pt>
                <c:pt idx="29">
                  <c:v>0.21781898670973165</c:v>
                </c:pt>
                <c:pt idx="30">
                  <c:v>0.21048126325115907</c:v>
                </c:pt>
                <c:pt idx="31">
                  <c:v>0.19543950667819895</c:v>
                </c:pt>
                <c:pt idx="32">
                  <c:v>0.24166039408866208</c:v>
                </c:pt>
                <c:pt idx="34">
                  <c:v>0.23300063409187888</c:v>
                </c:pt>
                <c:pt idx="35">
                  <c:v>0.16605367537519911</c:v>
                </c:pt>
                <c:pt idx="37">
                  <c:v>0.19807145664022971</c:v>
                </c:pt>
              </c:numCache>
            </c:numRef>
          </c:val>
          <c:extLst>
            <c:ext xmlns:c16="http://schemas.microsoft.com/office/drawing/2014/chart" uri="{C3380CC4-5D6E-409C-BE32-E72D297353CC}">
              <c16:uniqueId val="{00000000-07E6-4E23-B923-5AFBF356AF76}"/>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0.15707100630583365</c:v>
                </c:pt>
                <c:pt idx="1">
                  <c:v>0.17250868651508675</c:v>
                </c:pt>
                <c:pt idx="2">
                  <c:v>0.13114558597394663</c:v>
                </c:pt>
                <c:pt idx="3">
                  <c:v>0.2423416678229485</c:v>
                </c:pt>
                <c:pt idx="4">
                  <c:v>0.18589949263240424</c:v>
                </c:pt>
                <c:pt idx="5">
                  <c:v>0.15532704848345172</c:v>
                </c:pt>
                <c:pt idx="7">
                  <c:v>0.1825744878835685</c:v>
                </c:pt>
                <c:pt idx="8">
                  <c:v>0.17078792880231963</c:v>
                </c:pt>
                <c:pt idx="9">
                  <c:v>0.15532704848345172</c:v>
                </c:pt>
                <c:pt idx="11">
                  <c:v>0.16867483941819064</c:v>
                </c:pt>
                <c:pt idx="12">
                  <c:v>0.1695741754975944</c:v>
                </c:pt>
                <c:pt idx="13">
                  <c:v>0.15856732754909802</c:v>
                </c:pt>
                <c:pt idx="14">
                  <c:v>0.10868677684333193</c:v>
                </c:pt>
                <c:pt idx="15">
                  <c:v>0.15827847710200849</c:v>
                </c:pt>
                <c:pt idx="17">
                  <c:v>0.17800791746865025</c:v>
                </c:pt>
                <c:pt idx="18">
                  <c:v>0.19069614172419688</c:v>
                </c:pt>
                <c:pt idx="20">
                  <c:v>0.13900530470901235</c:v>
                </c:pt>
                <c:pt idx="21">
                  <c:v>0.18316784492857824</c:v>
                </c:pt>
                <c:pt idx="23" formatCode="###0%">
                  <c:v>0.12487306602598845</c:v>
                </c:pt>
                <c:pt idx="24" formatCode="###0%">
                  <c:v>0.12957474532961105</c:v>
                </c:pt>
                <c:pt idx="25">
                  <c:v>0.1925189363327692</c:v>
                </c:pt>
                <c:pt idx="27">
                  <c:v>0.15236139155482717</c:v>
                </c:pt>
                <c:pt idx="28">
                  <c:v>0.16037720779489853</c:v>
                </c:pt>
                <c:pt idx="29">
                  <c:v>0.16777516456433453</c:v>
                </c:pt>
                <c:pt idx="30">
                  <c:v>0.17331289496617541</c:v>
                </c:pt>
                <c:pt idx="31">
                  <c:v>0.19318837226653143</c:v>
                </c:pt>
                <c:pt idx="32">
                  <c:v>0.15985791247761136</c:v>
                </c:pt>
                <c:pt idx="34">
                  <c:v>0.16553370111663226</c:v>
                </c:pt>
                <c:pt idx="35">
                  <c:v>0.17196339983542364</c:v>
                </c:pt>
                <c:pt idx="37">
                  <c:v>0.16888835817371614</c:v>
                </c:pt>
              </c:numCache>
            </c:numRef>
          </c:val>
          <c:extLst>
            <c:ext xmlns:c16="http://schemas.microsoft.com/office/drawing/2014/chart" uri="{C3380CC4-5D6E-409C-BE32-E72D297353CC}">
              <c16:uniqueId val="{00000001-07E6-4E23-B923-5AFBF356AF76}"/>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0.53527625158569658</c:v>
                </c:pt>
                <c:pt idx="1">
                  <c:v>0.47801053048119818</c:v>
                </c:pt>
                <c:pt idx="2">
                  <c:v>0.51917662410058862</c:v>
                </c:pt>
                <c:pt idx="3">
                  <c:v>0.41840639582015704</c:v>
                </c:pt>
                <c:pt idx="4">
                  <c:v>0.39440751811725816</c:v>
                </c:pt>
                <c:pt idx="5">
                  <c:v>0.54892078567197555</c:v>
                </c:pt>
                <c:pt idx="7">
                  <c:v>0.4306745412971269</c:v>
                </c:pt>
                <c:pt idx="8">
                  <c:v>0.48853726487864035</c:v>
                </c:pt>
                <c:pt idx="9">
                  <c:v>0.54892078567197555</c:v>
                </c:pt>
                <c:pt idx="11">
                  <c:v>0.48255218471219119</c:v>
                </c:pt>
                <c:pt idx="12">
                  <c:v>0.52574148056282111</c:v>
                </c:pt>
                <c:pt idx="13">
                  <c:v>0.51270033378800295</c:v>
                </c:pt>
                <c:pt idx="14">
                  <c:v>0.54010086759823561</c:v>
                </c:pt>
                <c:pt idx="15">
                  <c:v>0.42243413597961771</c:v>
                </c:pt>
                <c:pt idx="17">
                  <c:v>0.47226084809335794</c:v>
                </c:pt>
                <c:pt idx="18">
                  <c:v>0.52838701578859792</c:v>
                </c:pt>
                <c:pt idx="20">
                  <c:v>0.47807511601347574</c:v>
                </c:pt>
                <c:pt idx="21">
                  <c:v>0.49984525078804931</c:v>
                </c:pt>
                <c:pt idx="23" formatCode="###0%">
                  <c:v>0.57669155480166168</c:v>
                </c:pt>
                <c:pt idx="24" formatCode="###0%">
                  <c:v>0.51671286043876363</c:v>
                </c:pt>
                <c:pt idx="25">
                  <c:v>0.46741515352777419</c:v>
                </c:pt>
                <c:pt idx="27">
                  <c:v>0.56408531464076006</c:v>
                </c:pt>
                <c:pt idx="28">
                  <c:v>0.48089545873762474</c:v>
                </c:pt>
                <c:pt idx="29">
                  <c:v>0.46512532865492395</c:v>
                </c:pt>
                <c:pt idx="30">
                  <c:v>0.43563644931804646</c:v>
                </c:pt>
                <c:pt idx="31">
                  <c:v>0.50674209237302426</c:v>
                </c:pt>
                <c:pt idx="32">
                  <c:v>0.54987467746794461</c:v>
                </c:pt>
                <c:pt idx="34">
                  <c:v>0.50020423811495551</c:v>
                </c:pt>
                <c:pt idx="35">
                  <c:v>0.48602462572964444</c:v>
                </c:pt>
                <c:pt idx="37">
                  <c:v>0.49280610970559169</c:v>
                </c:pt>
              </c:numCache>
            </c:numRef>
          </c:val>
          <c:extLst>
            <c:ext xmlns:c16="http://schemas.microsoft.com/office/drawing/2014/chart" uri="{C3380CC4-5D6E-409C-BE32-E72D297353CC}">
              <c16:uniqueId val="{00000002-07E6-4E23-B923-5AFBF356AF76}"/>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0.11349166495227908</c:v>
                </c:pt>
                <c:pt idx="1">
                  <c:v>0.14572683332660491</c:v>
                </c:pt>
                <c:pt idx="2">
                  <c:v>0.16309336210115952</c:v>
                </c:pt>
                <c:pt idx="3">
                  <c:v>0.16283989013485475</c:v>
                </c:pt>
                <c:pt idx="4">
                  <c:v>0.13736787822661661</c:v>
                </c:pt>
                <c:pt idx="5">
                  <c:v>0.13649934458681179</c:v>
                </c:pt>
                <c:pt idx="7">
                  <c:v>0.14263225959490688</c:v>
                </c:pt>
                <c:pt idx="8">
                  <c:v>0.14165230443203705</c:v>
                </c:pt>
                <c:pt idx="9">
                  <c:v>0.13649934458681179</c:v>
                </c:pt>
                <c:pt idx="11">
                  <c:v>0.14207297284680229</c:v>
                </c:pt>
                <c:pt idx="12">
                  <c:v>0.1343275795027763</c:v>
                </c:pt>
                <c:pt idx="13">
                  <c:v>0.1556723628167607</c:v>
                </c:pt>
                <c:pt idx="14">
                  <c:v>0.15978374318779268</c:v>
                </c:pt>
                <c:pt idx="15">
                  <c:v>0.18827310669646954</c:v>
                </c:pt>
                <c:pt idx="17">
                  <c:v>0.16351183668887503</c:v>
                </c:pt>
                <c:pt idx="18">
                  <c:v>4.5801416897021351E-2</c:v>
                </c:pt>
                <c:pt idx="20">
                  <c:v>0.17912300616625515</c:v>
                </c:pt>
                <c:pt idx="21">
                  <c:v>0.12165116957713548</c:v>
                </c:pt>
                <c:pt idx="23" formatCode="###0%">
                  <c:v>0.13320100912001998</c:v>
                </c:pt>
                <c:pt idx="24" formatCode="###0%">
                  <c:v>0.19127474049491802</c:v>
                </c:pt>
                <c:pt idx="25">
                  <c:v>0.12193761884919767</c:v>
                </c:pt>
                <c:pt idx="27">
                  <c:v>0.13359599635240615</c:v>
                </c:pt>
                <c:pt idx="28">
                  <c:v>0.17223895443209775</c:v>
                </c:pt>
                <c:pt idx="29">
                  <c:v>0.14928052007101189</c:v>
                </c:pt>
                <c:pt idx="30">
                  <c:v>0.1805693924646187</c:v>
                </c:pt>
                <c:pt idx="31">
                  <c:v>0.10463002868224516</c:v>
                </c:pt>
                <c:pt idx="32">
                  <c:v>4.8607015965781632E-2</c:v>
                </c:pt>
                <c:pt idx="34">
                  <c:v>0.10126142667653454</c:v>
                </c:pt>
                <c:pt idx="35">
                  <c:v>0.17595829905973553</c:v>
                </c:pt>
                <c:pt idx="37">
                  <c:v>0.14023407548045655</c:v>
                </c:pt>
              </c:numCache>
            </c:numRef>
          </c:val>
          <c:extLst>
            <c:ext xmlns:c16="http://schemas.microsoft.com/office/drawing/2014/chart" uri="{C3380CC4-5D6E-409C-BE32-E72D297353CC}">
              <c16:uniqueId val="{00000003-07E6-4E23-B923-5AFBF356AF7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6">
                  <a:lumMod val="75000"/>
                </a:schemeClr>
              </a:solidFill>
            </c:spPr>
            <c:extLst>
              <c:ext xmlns:c16="http://schemas.microsoft.com/office/drawing/2014/chart" uri="{C3380CC4-5D6E-409C-BE32-E72D297353CC}">
                <c16:uniqueId val="{00000001-8177-47B6-B2D3-87B2E4E1DCB1}"/>
              </c:ext>
            </c:extLst>
          </c:dPt>
          <c:dPt>
            <c:idx val="1"/>
            <c:bubble3D val="0"/>
            <c:spPr>
              <a:solidFill>
                <a:schemeClr val="accent6"/>
              </a:solidFill>
            </c:spPr>
            <c:extLst>
              <c:ext xmlns:c16="http://schemas.microsoft.com/office/drawing/2014/chart" uri="{C3380CC4-5D6E-409C-BE32-E72D297353CC}">
                <c16:uniqueId val="{00000003-8177-47B6-B2D3-87B2E4E1DCB1}"/>
              </c:ext>
            </c:extLst>
          </c:dPt>
          <c:dPt>
            <c:idx val="2"/>
            <c:bubble3D val="0"/>
            <c:spPr>
              <a:solidFill>
                <a:schemeClr val="accent5"/>
              </a:solidFill>
            </c:spPr>
            <c:extLst>
              <c:ext xmlns:c16="http://schemas.microsoft.com/office/drawing/2014/chart" uri="{C3380CC4-5D6E-409C-BE32-E72D297353CC}">
                <c16:uniqueId val="{00000005-8177-47B6-B2D3-87B2E4E1DCB1}"/>
              </c:ext>
            </c:extLst>
          </c:dPt>
          <c:dPt>
            <c:idx val="3"/>
            <c:bubble3D val="0"/>
            <c:spPr>
              <a:solidFill>
                <a:schemeClr val="accent2"/>
              </a:solidFill>
            </c:spPr>
            <c:extLst>
              <c:ext xmlns:c16="http://schemas.microsoft.com/office/drawing/2014/chart" uri="{C3380CC4-5D6E-409C-BE32-E72D297353CC}">
                <c16:uniqueId val="{00000007-8177-47B6-B2D3-87B2E4E1DCB1}"/>
              </c:ext>
            </c:extLst>
          </c:dPt>
          <c:dPt>
            <c:idx val="4"/>
            <c:bubble3D val="0"/>
            <c:spPr>
              <a:solidFill>
                <a:schemeClr val="bg1">
                  <a:lumMod val="65000"/>
                </a:schemeClr>
              </a:solidFill>
            </c:spPr>
            <c:extLst>
              <c:ext xmlns:c16="http://schemas.microsoft.com/office/drawing/2014/chart" uri="{C3380CC4-5D6E-409C-BE32-E72D297353CC}">
                <c16:uniqueId val="{00000009-8177-47B6-B2D3-87B2E4E1DCB1}"/>
              </c:ext>
            </c:extLst>
          </c:dPt>
          <c:dPt>
            <c:idx val="6"/>
            <c:bubble3D val="0"/>
            <c:spPr>
              <a:solidFill>
                <a:schemeClr val="bg1">
                  <a:lumMod val="65000"/>
                </a:schemeClr>
              </a:solidFill>
            </c:spPr>
            <c:extLst>
              <c:ext xmlns:c16="http://schemas.microsoft.com/office/drawing/2014/chart" uri="{C3380CC4-5D6E-409C-BE32-E72D297353CC}">
                <c16:uniqueId val="{0000000D-8177-47B6-B2D3-87B2E4E1DCB1}"/>
              </c:ext>
            </c:extLst>
          </c:dPt>
          <c:dLbls>
            <c:dLbl>
              <c:idx val="0"/>
              <c:layout>
                <c:manualLayout>
                  <c:x val="-0.19671330966395639"/>
                  <c:y val="-0.129051589879194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77-47B6-B2D3-87B2E4E1DCB1}"/>
                </c:ext>
              </c:extLst>
            </c:dLbl>
            <c:dLbl>
              <c:idx val="1"/>
              <c:layout>
                <c:manualLayout>
                  <c:x val="0.18314469114125509"/>
                  <c:y val="-0.1139418994452144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77-47B6-B2D3-87B2E4E1DCB1}"/>
                </c:ext>
              </c:extLst>
            </c:dLbl>
            <c:dLbl>
              <c:idx val="2"/>
              <c:layout>
                <c:manualLayout>
                  <c:x val="0.15127858497107782"/>
                  <c:y val="0.1320591649069854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77-47B6-B2D3-87B2E4E1DCB1}"/>
                </c:ext>
              </c:extLst>
            </c:dLbl>
            <c:dLbl>
              <c:idx val="3"/>
              <c:layout>
                <c:manualLayout>
                  <c:x val="3.6531657464532123E-2"/>
                  <c:y val="0.200638809431180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77-47B6-B2D3-87B2E4E1DCB1}"/>
                </c:ext>
              </c:extLst>
            </c:dLbl>
            <c:dLbl>
              <c:idx val="4"/>
              <c:layout>
                <c:manualLayout>
                  <c:x val="-0.12534063200752171"/>
                  <c:y val="0.1672045797356553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77-47B6-B2D3-87B2E4E1DCB1}"/>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77-47B6-B2D3-87B2E4E1DCB1}"/>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Esmu sniedzis/-gusi atbalstu (materiālu vai morālu)</c:v>
                </c:pt>
                <c:pt idx="1">
                  <c:v>Esmu sniedzis/-gusi atbalstu un domāju, ka sniegšu arī turpmāk</c:v>
                </c:pt>
                <c:pt idx="2">
                  <c:v>Vēl neesmu, bet gribētu to darīt</c:v>
                </c:pt>
                <c:pt idx="3">
                  <c:v>Neesmu sniedzis/-gusi atbalstu un nedomāju to darīt</c:v>
                </c:pt>
                <c:pt idx="4">
                  <c:v>Neesmu par to domājis/-usi</c:v>
                </c:pt>
              </c:strCache>
            </c:strRef>
          </c:cat>
          <c:val>
            <c:numRef>
              <c:f>Sheet1!$B$2:$B$6</c:f>
              <c:numCache>
                <c:formatCode>0%</c:formatCode>
                <c:ptCount val="5"/>
                <c:pt idx="0">
                  <c:v>0.35779774834151795</c:v>
                </c:pt>
                <c:pt idx="1">
                  <c:v>0.3213268465227565</c:v>
                </c:pt>
                <c:pt idx="2">
                  <c:v>0.10712293537044022</c:v>
                </c:pt>
                <c:pt idx="3">
                  <c:v>0.12003386777498984</c:v>
                </c:pt>
                <c:pt idx="4">
                  <c:v>9.3718601990288961E-2</c:v>
                </c:pt>
              </c:numCache>
            </c:numRef>
          </c:val>
          <c:extLst>
            <c:ext xmlns:c16="http://schemas.microsoft.com/office/drawing/2014/chart" uri="{C3380CC4-5D6E-409C-BE32-E72D297353CC}">
              <c16:uniqueId val="{0000000E-8177-47B6-B2D3-87B2E4E1DCB1}"/>
            </c:ext>
          </c:extLst>
        </c:ser>
        <c:dLbls>
          <c:showLegendKey val="0"/>
          <c:showVal val="0"/>
          <c:showCatName val="0"/>
          <c:showSerName val="0"/>
          <c:showPercent val="0"/>
          <c:showBubbleSize val="0"/>
          <c:showLeaderLines val="1"/>
        </c:dLbls>
        <c:firstSliceAng val="228"/>
        <c:holeSize val="40"/>
      </c:doughnutChart>
    </c:plotArea>
    <c:plotVisOnly val="1"/>
    <c:dispBlanksAs val="zero"/>
    <c:showDLblsOverMax val="0"/>
  </c:chart>
  <c:txPr>
    <a:bodyPr/>
    <a:lstStyle/>
    <a:p>
      <a:pPr>
        <a:defRPr sz="1800"/>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063024624708301"/>
          <c:y val="0"/>
          <c:w val="0.50936975375291704"/>
          <c:h val="0.88445189145464898"/>
        </c:manualLayout>
      </c:layout>
      <c:barChart>
        <c:barDir val="bar"/>
        <c:grouping val="percentStacked"/>
        <c:varyColors val="0"/>
        <c:ser>
          <c:idx val="0"/>
          <c:order val="0"/>
          <c:tx>
            <c:strRef>
              <c:f>Sheet1!$B$1</c:f>
              <c:strCache>
                <c:ptCount val="1"/>
                <c:pt idx="0">
                  <c:v>Pilnībā atbalsta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Sheet1!$B$2:$B$6</c:f>
              <c:numCache>
                <c:formatCode>0%</c:formatCode>
                <c:ptCount val="5"/>
                <c:pt idx="0">
                  <c:v>2.4891124633344197E-2</c:v>
                </c:pt>
                <c:pt idx="1">
                  <c:v>0.43277592075701671</c:v>
                </c:pt>
                <c:pt idx="2">
                  <c:v>0.47401988051934862</c:v>
                </c:pt>
                <c:pt idx="3">
                  <c:v>0.53932528747167874</c:v>
                </c:pt>
                <c:pt idx="4">
                  <c:v>0.76773255233982662</c:v>
                </c:pt>
              </c:numCache>
            </c:numRef>
          </c:val>
          <c:extLst>
            <c:ext xmlns:c16="http://schemas.microsoft.com/office/drawing/2014/chart" uri="{C3380CC4-5D6E-409C-BE32-E72D297353CC}">
              <c16:uniqueId val="{00000000-3BC0-4FD0-918D-C5000E1DA154}"/>
            </c:ext>
          </c:extLst>
        </c:ser>
        <c:ser>
          <c:idx val="1"/>
          <c:order val="1"/>
          <c:tx>
            <c:strRef>
              <c:f>Sheet1!$C$1</c:f>
              <c:strCache>
                <c:ptCount val="1"/>
                <c:pt idx="0">
                  <c:v>Drīzāk atbalsta</c:v>
                </c:pt>
              </c:strCache>
            </c:strRef>
          </c:tx>
          <c:spPr>
            <a:solidFill>
              <a:srgbClr val="70AD47">
                <a:lumMod val="60000"/>
                <a:lumOff val="40000"/>
              </a:srgbClr>
            </a:solidFill>
          </c:spPr>
          <c:invertIfNegative val="0"/>
          <c:dLbls>
            <c:dLbl>
              <c:idx val="0"/>
              <c:layout>
                <c:manualLayout>
                  <c:x val="8.8467834627842992E-3"/>
                  <c:y val="2.911786176765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C0-4FD0-918D-C5000E1DA154}"/>
                </c:ext>
              </c:extLst>
            </c:dLbl>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Sheet1!$C$2:$C$6</c:f>
              <c:numCache>
                <c:formatCode>0%</c:formatCode>
                <c:ptCount val="5"/>
                <c:pt idx="0">
                  <c:v>1.0347026883784772E-2</c:v>
                </c:pt>
                <c:pt idx="1">
                  <c:v>0.19001138689124336</c:v>
                </c:pt>
                <c:pt idx="2">
                  <c:v>0.15976965641530907</c:v>
                </c:pt>
                <c:pt idx="3">
                  <c:v>0.19542486134017026</c:v>
                </c:pt>
                <c:pt idx="4">
                  <c:v>5.5387295168907162E-2</c:v>
                </c:pt>
              </c:numCache>
            </c:numRef>
          </c:val>
          <c:extLst>
            <c:ext xmlns:c16="http://schemas.microsoft.com/office/drawing/2014/chart" uri="{C3380CC4-5D6E-409C-BE32-E72D297353CC}">
              <c16:uniqueId val="{00000001-3BC0-4FD0-918D-C5000E1DA154}"/>
            </c:ext>
          </c:extLst>
        </c:ser>
        <c:ser>
          <c:idx val="2"/>
          <c:order val="2"/>
          <c:tx>
            <c:strRef>
              <c:f>Sheet1!$D$1</c:f>
              <c:strCache>
                <c:ptCount val="1"/>
                <c:pt idx="0">
                  <c:v>Ne atbalsta, ne neatbalsta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Sheet1!$D$2:$D$6</c:f>
              <c:numCache>
                <c:formatCode>0%</c:formatCode>
                <c:ptCount val="5"/>
                <c:pt idx="0">
                  <c:v>2.851986783855745E-2</c:v>
                </c:pt>
                <c:pt idx="1">
                  <c:v>0.1295558475275228</c:v>
                </c:pt>
                <c:pt idx="2">
                  <c:v>0.10893877069127318</c:v>
                </c:pt>
                <c:pt idx="3">
                  <c:v>0.150402373964479</c:v>
                </c:pt>
                <c:pt idx="4">
                  <c:v>4.341182486645985E-2</c:v>
                </c:pt>
              </c:numCache>
            </c:numRef>
          </c:val>
          <c:extLst>
            <c:ext xmlns:c16="http://schemas.microsoft.com/office/drawing/2014/chart" uri="{C3380CC4-5D6E-409C-BE32-E72D297353CC}">
              <c16:uniqueId val="{00000002-3BC0-4FD0-918D-C5000E1DA154}"/>
            </c:ext>
          </c:extLst>
        </c:ser>
        <c:ser>
          <c:idx val="3"/>
          <c:order val="3"/>
          <c:tx>
            <c:strRef>
              <c:f>Sheet1!$E$1</c:f>
              <c:strCache>
                <c:ptCount val="1"/>
                <c:pt idx="0">
                  <c:v>Drīzāk neatbalsta</c:v>
                </c:pt>
              </c:strCache>
            </c:strRef>
          </c:tx>
          <c:spPr>
            <a:solidFill>
              <a:srgbClr val="ED7D31">
                <a:lumMod val="60000"/>
                <a:lumOff val="40000"/>
              </a:srgbClr>
            </a:solidFill>
          </c:spPr>
          <c:invertIfNegative val="0"/>
          <c:dLbls>
            <c:dLbl>
              <c:idx val="4"/>
              <c:layout>
                <c:manualLayout>
                  <c:x val="-1.6218915652806911E-16"/>
                  <c:y val="1.7470717060590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C0-4FD0-918D-C5000E1DA154}"/>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Sheet1!$E$2:$E$6</c:f>
              <c:numCache>
                <c:formatCode>0%</c:formatCode>
                <c:ptCount val="5"/>
                <c:pt idx="0">
                  <c:v>3.8066546663405677E-2</c:v>
                </c:pt>
                <c:pt idx="1">
                  <c:v>4.54517001368182E-2</c:v>
                </c:pt>
                <c:pt idx="2">
                  <c:v>4.2675051017275395E-2</c:v>
                </c:pt>
                <c:pt idx="3">
                  <c:v>3.5745456543047775E-2</c:v>
                </c:pt>
                <c:pt idx="4">
                  <c:v>1.6926665317863937E-2</c:v>
                </c:pt>
              </c:numCache>
            </c:numRef>
          </c:val>
          <c:extLst>
            <c:ext xmlns:c16="http://schemas.microsoft.com/office/drawing/2014/chart" uri="{C3380CC4-5D6E-409C-BE32-E72D297353CC}">
              <c16:uniqueId val="{00000003-3BC0-4FD0-918D-C5000E1DA154}"/>
            </c:ext>
          </c:extLst>
        </c:ser>
        <c:ser>
          <c:idx val="4"/>
          <c:order val="4"/>
          <c:tx>
            <c:strRef>
              <c:f>Sheet1!$F$1</c:f>
              <c:strCache>
                <c:ptCount val="1"/>
                <c:pt idx="0">
                  <c:v>Pilnībā neatbalsta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Sheet1!$F$2:$F$6</c:f>
              <c:numCache>
                <c:formatCode>0%</c:formatCode>
                <c:ptCount val="5"/>
                <c:pt idx="0">
                  <c:v>0.82496824464818841</c:v>
                </c:pt>
                <c:pt idx="1">
                  <c:v>0.10394862192259671</c:v>
                </c:pt>
                <c:pt idx="2">
                  <c:v>0.1131521397405682</c:v>
                </c:pt>
                <c:pt idx="3">
                  <c:v>3.8325104608140252E-2</c:v>
                </c:pt>
                <c:pt idx="4">
                  <c:v>4.5729097485452543E-2</c:v>
                </c:pt>
              </c:numCache>
            </c:numRef>
          </c:val>
          <c:extLst>
            <c:ext xmlns:c16="http://schemas.microsoft.com/office/drawing/2014/chart" uri="{C3380CC4-5D6E-409C-BE32-E72D297353CC}">
              <c16:uniqueId val="{00000004-3BC0-4FD0-918D-C5000E1DA154}"/>
            </c:ext>
          </c:extLst>
        </c:ser>
        <c:ser>
          <c:idx val="5"/>
          <c:order val="5"/>
          <c:tx>
            <c:strRef>
              <c:f>Sheet1!$G$1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Sheet1!$G$2:$G$6</c:f>
              <c:numCache>
                <c:formatCode>0%</c:formatCode>
                <c:ptCount val="5"/>
                <c:pt idx="0">
                  <c:v>7.3207189332715708E-2</c:v>
                </c:pt>
                <c:pt idx="1">
                  <c:v>9.8256522764796031E-2</c:v>
                </c:pt>
                <c:pt idx="2">
                  <c:v>0.10144450161621915</c:v>
                </c:pt>
                <c:pt idx="3">
                  <c:v>4.0776916072476847E-2</c:v>
                </c:pt>
                <c:pt idx="4">
                  <c:v>7.0812564821484472E-2</c:v>
                </c:pt>
              </c:numCache>
            </c:numRef>
          </c:val>
          <c:extLst>
            <c:ext xmlns:c16="http://schemas.microsoft.com/office/drawing/2014/chart" uri="{C3380CC4-5D6E-409C-BE32-E72D297353CC}">
              <c16:uniqueId val="{00000005-3BC0-4FD0-918D-C5000E1DA15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5260701473302915"/>
          <c:y val="0.90279517716499336"/>
          <c:w val="0.8404998084357912"/>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1703127034483"/>
          <c:y val="9.5234742569758717E-3"/>
          <c:w val="0.74546900405144156"/>
          <c:h val="0.98095305148604828"/>
        </c:manualLayout>
      </c:layout>
      <c:barChart>
        <c:barDir val="bar"/>
        <c:grouping val="clustered"/>
        <c:varyColors val="0"/>
        <c:ser>
          <c:idx val="0"/>
          <c:order val="0"/>
          <c:tx>
            <c:strRef>
              <c:f>Sheet1!$C$2</c:f>
              <c:strCache>
                <c:ptCount val="1"/>
                <c:pt idx="0">
                  <c:v>Ir sniedzi atbalstu Ukrainai</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9DDF-4891-B9A2-34764214E539}"/>
              </c:ext>
            </c:extLst>
          </c:dPt>
          <c:dPt>
            <c:idx val="1"/>
            <c:invertIfNegative val="0"/>
            <c:bubble3D val="0"/>
            <c:spPr>
              <a:solidFill>
                <a:srgbClr val="7030A0"/>
              </a:solidFill>
            </c:spPr>
            <c:extLst>
              <c:ext xmlns:c16="http://schemas.microsoft.com/office/drawing/2014/chart" uri="{C3380CC4-5D6E-409C-BE32-E72D297353CC}">
                <c16:uniqueId val="{00000003-9DDF-4891-B9A2-34764214E539}"/>
              </c:ext>
            </c:extLst>
          </c:dPt>
          <c:dPt>
            <c:idx val="2"/>
            <c:invertIfNegative val="0"/>
            <c:bubble3D val="0"/>
            <c:spPr>
              <a:solidFill>
                <a:srgbClr val="7030A0"/>
              </a:solidFill>
            </c:spPr>
            <c:extLst>
              <c:ext xmlns:c16="http://schemas.microsoft.com/office/drawing/2014/chart" uri="{C3380CC4-5D6E-409C-BE32-E72D297353CC}">
                <c16:uniqueId val="{0000002A-9DDF-4891-B9A2-34764214E539}"/>
              </c:ext>
            </c:extLst>
          </c:dPt>
          <c:dPt>
            <c:idx val="3"/>
            <c:invertIfNegative val="0"/>
            <c:bubble3D val="0"/>
            <c:spPr>
              <a:solidFill>
                <a:srgbClr val="7030A0"/>
              </a:solidFill>
            </c:spPr>
            <c:extLst>
              <c:ext xmlns:c16="http://schemas.microsoft.com/office/drawing/2014/chart" uri="{C3380CC4-5D6E-409C-BE32-E72D297353CC}">
                <c16:uniqueId val="{00000005-9DDF-4891-B9A2-34764214E539}"/>
              </c:ext>
            </c:extLst>
          </c:dPt>
          <c:dPt>
            <c:idx val="4"/>
            <c:invertIfNegative val="0"/>
            <c:bubble3D val="0"/>
            <c:spPr>
              <a:solidFill>
                <a:srgbClr val="7030A0"/>
              </a:solidFill>
            </c:spPr>
            <c:extLst>
              <c:ext xmlns:c16="http://schemas.microsoft.com/office/drawing/2014/chart" uri="{C3380CC4-5D6E-409C-BE32-E72D297353CC}">
                <c16:uniqueId val="{00000007-9DDF-4891-B9A2-34764214E539}"/>
              </c:ext>
            </c:extLst>
          </c:dPt>
          <c:dPt>
            <c:idx val="5"/>
            <c:invertIfNegative val="0"/>
            <c:bubble3D val="0"/>
            <c:spPr>
              <a:solidFill>
                <a:srgbClr val="7030A0"/>
              </a:solidFill>
            </c:spPr>
            <c:extLst>
              <c:ext xmlns:c16="http://schemas.microsoft.com/office/drawing/2014/chart" uri="{C3380CC4-5D6E-409C-BE32-E72D297353CC}">
                <c16:uniqueId val="{000000C7-8FB7-4F01-8E23-0E0B35D4652F}"/>
              </c:ext>
            </c:extLst>
          </c:dPt>
          <c:dPt>
            <c:idx val="7"/>
            <c:invertIfNegative val="0"/>
            <c:bubble3D val="0"/>
            <c:spPr>
              <a:solidFill>
                <a:srgbClr val="70AD47">
                  <a:lumMod val="75000"/>
                </a:srgbClr>
              </a:solidFill>
            </c:spPr>
            <c:extLst>
              <c:ext xmlns:c16="http://schemas.microsoft.com/office/drawing/2014/chart" uri="{C3380CC4-5D6E-409C-BE32-E72D297353CC}">
                <c16:uniqueId val="{0000000B-9DDF-4891-B9A2-34764214E539}"/>
              </c:ext>
            </c:extLst>
          </c:dPt>
          <c:dPt>
            <c:idx val="8"/>
            <c:invertIfNegative val="0"/>
            <c:bubble3D val="0"/>
            <c:spPr>
              <a:solidFill>
                <a:srgbClr val="70AD47">
                  <a:lumMod val="75000"/>
                </a:srgbClr>
              </a:solidFill>
            </c:spPr>
            <c:extLst>
              <c:ext xmlns:c16="http://schemas.microsoft.com/office/drawing/2014/chart" uri="{C3380CC4-5D6E-409C-BE32-E72D297353CC}">
                <c16:uniqueId val="{000000C6-8FB7-4F01-8E23-0E0B35D4652F}"/>
              </c:ext>
            </c:extLst>
          </c:dPt>
          <c:dPt>
            <c:idx val="9"/>
            <c:invertIfNegative val="0"/>
            <c:bubble3D val="0"/>
            <c:spPr>
              <a:solidFill>
                <a:srgbClr val="70AD47">
                  <a:lumMod val="75000"/>
                </a:srgbClr>
              </a:solidFill>
            </c:spPr>
            <c:extLst>
              <c:ext xmlns:c16="http://schemas.microsoft.com/office/drawing/2014/chart" uri="{C3380CC4-5D6E-409C-BE32-E72D297353CC}">
                <c16:uniqueId val="{0000000F-9DDF-4891-B9A2-34764214E539}"/>
              </c:ext>
            </c:extLst>
          </c:dPt>
          <c:dPt>
            <c:idx val="10"/>
            <c:invertIfNegative val="0"/>
            <c:bubble3D val="0"/>
            <c:spPr>
              <a:solidFill>
                <a:srgbClr val="70AD47">
                  <a:lumMod val="75000"/>
                </a:srgbClr>
              </a:solidFill>
            </c:spPr>
            <c:extLst>
              <c:ext xmlns:c16="http://schemas.microsoft.com/office/drawing/2014/chart" uri="{C3380CC4-5D6E-409C-BE32-E72D297353CC}">
                <c16:uniqueId val="{00000011-9DDF-4891-B9A2-34764214E539}"/>
              </c:ext>
            </c:extLst>
          </c:dPt>
          <c:dPt>
            <c:idx val="11"/>
            <c:invertIfNegative val="0"/>
            <c:bubble3D val="0"/>
            <c:spPr>
              <a:solidFill>
                <a:srgbClr val="FFC000"/>
              </a:solidFill>
            </c:spPr>
            <c:extLst>
              <c:ext xmlns:c16="http://schemas.microsoft.com/office/drawing/2014/chart" uri="{C3380CC4-5D6E-409C-BE32-E72D297353CC}">
                <c16:uniqueId val="{00000029-9DDF-4891-B9A2-34764214E539}"/>
              </c:ext>
            </c:extLst>
          </c:dPt>
          <c:dPt>
            <c:idx val="12"/>
            <c:invertIfNegative val="0"/>
            <c:bubble3D val="0"/>
            <c:spPr>
              <a:solidFill>
                <a:srgbClr val="FFC000"/>
              </a:solidFill>
            </c:spPr>
            <c:extLst>
              <c:ext xmlns:c16="http://schemas.microsoft.com/office/drawing/2014/chart" uri="{C3380CC4-5D6E-409C-BE32-E72D297353CC}">
                <c16:uniqueId val="{00000049-1C35-42C4-AFDF-EF37D577690F}"/>
              </c:ext>
            </c:extLst>
          </c:dPt>
          <c:dPt>
            <c:idx val="13"/>
            <c:invertIfNegative val="0"/>
            <c:bubble3D val="0"/>
            <c:spPr>
              <a:solidFill>
                <a:srgbClr val="FFC000"/>
              </a:solidFill>
            </c:spPr>
            <c:extLst>
              <c:ext xmlns:c16="http://schemas.microsoft.com/office/drawing/2014/chart" uri="{C3380CC4-5D6E-409C-BE32-E72D297353CC}">
                <c16:uniqueId val="{00000028-9DDF-4891-B9A2-34764214E539}"/>
              </c:ext>
            </c:extLst>
          </c:dPt>
          <c:dPt>
            <c:idx val="14"/>
            <c:invertIfNegative val="0"/>
            <c:bubble3D val="0"/>
            <c:spPr>
              <a:solidFill>
                <a:srgbClr val="FFC000"/>
              </a:solidFill>
            </c:spPr>
            <c:extLst>
              <c:ext xmlns:c16="http://schemas.microsoft.com/office/drawing/2014/chart" uri="{C3380CC4-5D6E-409C-BE32-E72D297353CC}">
                <c16:uniqueId val="{00000027-9DDF-4891-B9A2-34764214E539}"/>
              </c:ext>
            </c:extLst>
          </c:dPt>
          <c:dPt>
            <c:idx val="15"/>
            <c:invertIfNegative val="0"/>
            <c:bubble3D val="0"/>
            <c:spPr>
              <a:solidFill>
                <a:srgbClr val="FFC000"/>
              </a:solidFill>
            </c:spPr>
            <c:extLst>
              <c:ext xmlns:c16="http://schemas.microsoft.com/office/drawing/2014/chart" uri="{C3380CC4-5D6E-409C-BE32-E72D297353CC}">
                <c16:uniqueId val="{00000026-9DDF-4891-B9A2-34764214E539}"/>
              </c:ext>
            </c:extLst>
          </c:dPt>
          <c:dPt>
            <c:idx val="16"/>
            <c:invertIfNegative val="0"/>
            <c:bubble3D val="0"/>
            <c:spPr>
              <a:solidFill>
                <a:srgbClr val="5B9BD5"/>
              </a:solidFill>
            </c:spPr>
            <c:extLst>
              <c:ext xmlns:c16="http://schemas.microsoft.com/office/drawing/2014/chart" uri="{C3380CC4-5D6E-409C-BE32-E72D297353CC}">
                <c16:uniqueId val="{000000C5-8FB7-4F01-8E23-0E0B35D4652F}"/>
              </c:ext>
            </c:extLst>
          </c:dPt>
          <c:dPt>
            <c:idx val="17"/>
            <c:invertIfNegative val="0"/>
            <c:bubble3D val="0"/>
            <c:spPr>
              <a:solidFill>
                <a:srgbClr val="5B9BD5"/>
              </a:solidFill>
            </c:spPr>
            <c:extLst>
              <c:ext xmlns:c16="http://schemas.microsoft.com/office/drawing/2014/chart" uri="{C3380CC4-5D6E-409C-BE32-E72D297353CC}">
                <c16:uniqueId val="{00000025-9DDF-4891-B9A2-34764214E539}"/>
              </c:ext>
            </c:extLst>
          </c:dPt>
          <c:dPt>
            <c:idx val="18"/>
            <c:invertIfNegative val="0"/>
            <c:bubble3D val="0"/>
            <c:spPr>
              <a:solidFill>
                <a:srgbClr val="5B9BD5"/>
              </a:solidFill>
            </c:spPr>
            <c:extLst>
              <c:ext xmlns:c16="http://schemas.microsoft.com/office/drawing/2014/chart" uri="{C3380CC4-5D6E-409C-BE32-E72D297353CC}">
                <c16:uniqueId val="{00000024-9DDF-4891-B9A2-34764214E539}"/>
              </c:ext>
            </c:extLst>
          </c:dPt>
          <c:dPt>
            <c:idx val="20"/>
            <c:invertIfNegative val="0"/>
            <c:bubble3D val="0"/>
            <c:spPr>
              <a:solidFill>
                <a:srgbClr val="70AD47"/>
              </a:solidFill>
            </c:spPr>
            <c:extLst>
              <c:ext xmlns:c16="http://schemas.microsoft.com/office/drawing/2014/chart" uri="{C3380CC4-5D6E-409C-BE32-E72D297353CC}">
                <c16:uniqueId val="{00000057-1C35-42C4-AFDF-EF37D577690F}"/>
              </c:ext>
            </c:extLst>
          </c:dPt>
          <c:dPt>
            <c:idx val="21"/>
            <c:invertIfNegative val="0"/>
            <c:bubble3D val="0"/>
            <c:spPr>
              <a:solidFill>
                <a:srgbClr val="70AD47"/>
              </a:solidFill>
            </c:spPr>
            <c:extLst>
              <c:ext xmlns:c16="http://schemas.microsoft.com/office/drawing/2014/chart" uri="{C3380CC4-5D6E-409C-BE32-E72D297353CC}">
                <c16:uniqueId val="{00000059-1C35-42C4-AFDF-EF37D577690F}"/>
              </c:ext>
            </c:extLst>
          </c:dPt>
          <c:dPt>
            <c:idx val="22"/>
            <c:invertIfNegative val="0"/>
            <c:bubble3D val="0"/>
            <c:spPr>
              <a:solidFill>
                <a:srgbClr val="70AD47"/>
              </a:solidFill>
            </c:spPr>
            <c:extLst>
              <c:ext xmlns:c16="http://schemas.microsoft.com/office/drawing/2014/chart" uri="{C3380CC4-5D6E-409C-BE32-E72D297353CC}">
                <c16:uniqueId val="{0000005B-1C35-42C4-AFDF-EF37D577690F}"/>
              </c:ext>
            </c:extLst>
          </c:dPt>
          <c:dPt>
            <c:idx val="23"/>
            <c:invertIfNegative val="0"/>
            <c:bubble3D val="0"/>
            <c:spPr>
              <a:solidFill>
                <a:srgbClr val="ED7D31"/>
              </a:solidFill>
            </c:spPr>
            <c:extLst>
              <c:ext xmlns:c16="http://schemas.microsoft.com/office/drawing/2014/chart" uri="{C3380CC4-5D6E-409C-BE32-E72D297353CC}">
                <c16:uniqueId val="{0000005D-1C35-42C4-AFDF-EF37D577690F}"/>
              </c:ext>
            </c:extLst>
          </c:dPt>
          <c:dPt>
            <c:idx val="24"/>
            <c:invertIfNegative val="0"/>
            <c:bubble3D val="0"/>
            <c:spPr>
              <a:solidFill>
                <a:srgbClr val="ED7D31"/>
              </a:solidFill>
            </c:spPr>
            <c:extLst>
              <c:ext xmlns:c16="http://schemas.microsoft.com/office/drawing/2014/chart" uri="{C3380CC4-5D6E-409C-BE32-E72D297353CC}">
                <c16:uniqueId val="{0000005F-1C35-42C4-AFDF-EF37D577690F}"/>
              </c:ext>
            </c:extLst>
          </c:dPt>
          <c:dPt>
            <c:idx val="25"/>
            <c:invertIfNegative val="0"/>
            <c:bubble3D val="0"/>
            <c:spPr>
              <a:solidFill>
                <a:srgbClr val="ED7D31"/>
              </a:solidFill>
            </c:spPr>
            <c:extLst>
              <c:ext xmlns:c16="http://schemas.microsoft.com/office/drawing/2014/chart" uri="{C3380CC4-5D6E-409C-BE32-E72D297353CC}">
                <c16:uniqueId val="{00000061-1C35-42C4-AFDF-EF37D577690F}"/>
              </c:ext>
            </c:extLst>
          </c:dPt>
          <c:dPt>
            <c:idx val="26"/>
            <c:invertIfNegative val="0"/>
            <c:bubble3D val="0"/>
            <c:spPr>
              <a:solidFill>
                <a:srgbClr val="ED7D31"/>
              </a:solidFill>
            </c:spPr>
            <c:extLst>
              <c:ext xmlns:c16="http://schemas.microsoft.com/office/drawing/2014/chart" uri="{C3380CC4-5D6E-409C-BE32-E72D297353CC}">
                <c16:uniqueId val="{00000031-8D88-4BF1-B4AF-9BCBD210512C}"/>
              </c:ext>
            </c:extLst>
          </c:dPt>
          <c:dPt>
            <c:idx val="32"/>
            <c:invertIfNegative val="0"/>
            <c:bubble3D val="0"/>
            <c:spPr>
              <a:solidFill>
                <a:srgbClr val="4472C4"/>
              </a:solidFill>
            </c:spPr>
            <c:extLst>
              <c:ext xmlns:c16="http://schemas.microsoft.com/office/drawing/2014/chart" uri="{C3380CC4-5D6E-409C-BE32-E72D297353CC}">
                <c16:uniqueId val="{0000001D-9DDF-4891-B9A2-34764214E539}"/>
              </c:ext>
            </c:extLst>
          </c:dPt>
          <c:dPt>
            <c:idx val="33"/>
            <c:invertIfNegative val="0"/>
            <c:bubble3D val="0"/>
            <c:spPr>
              <a:solidFill>
                <a:srgbClr val="4472C4"/>
              </a:solidFill>
            </c:spPr>
            <c:extLst>
              <c:ext xmlns:c16="http://schemas.microsoft.com/office/drawing/2014/chart" uri="{C3380CC4-5D6E-409C-BE32-E72D297353CC}">
                <c16:uniqueId val="{00000076-5F05-48C5-9435-296FDA33FA95}"/>
              </c:ext>
            </c:extLst>
          </c:dPt>
          <c:dPt>
            <c:idx val="34"/>
            <c:invertIfNegative val="0"/>
            <c:bubble3D val="0"/>
            <c:spPr>
              <a:solidFill>
                <a:srgbClr val="00B050"/>
              </a:solidFill>
            </c:spPr>
            <c:extLst>
              <c:ext xmlns:c16="http://schemas.microsoft.com/office/drawing/2014/chart" uri="{C3380CC4-5D6E-409C-BE32-E72D297353CC}">
                <c16:uniqueId val="{0000001F-9DDF-4891-B9A2-34764214E539}"/>
              </c:ext>
            </c:extLst>
          </c:dPt>
          <c:dPt>
            <c:idx val="35"/>
            <c:invertIfNegative val="0"/>
            <c:bubble3D val="0"/>
            <c:spPr>
              <a:solidFill>
                <a:srgbClr val="00B050"/>
              </a:solidFill>
            </c:spPr>
            <c:extLst>
              <c:ext xmlns:c16="http://schemas.microsoft.com/office/drawing/2014/chart" uri="{C3380CC4-5D6E-409C-BE32-E72D297353CC}">
                <c16:uniqueId val="{00000069-1C35-42C4-AFDF-EF37D577690F}"/>
              </c:ext>
            </c:extLst>
          </c:dPt>
          <c:dPt>
            <c:idx val="36"/>
            <c:invertIfNegative val="0"/>
            <c:bubble3D val="0"/>
            <c:spPr>
              <a:solidFill>
                <a:srgbClr val="00B050"/>
              </a:solidFill>
            </c:spPr>
            <c:extLst>
              <c:ext xmlns:c16="http://schemas.microsoft.com/office/drawing/2014/chart" uri="{C3380CC4-5D6E-409C-BE32-E72D297353CC}">
                <c16:uniqueId val="{00000077-5F05-48C5-9435-296FDA33FA95}"/>
              </c:ext>
            </c:extLst>
          </c:dPt>
          <c:dPt>
            <c:idx val="37"/>
            <c:invertIfNegative val="0"/>
            <c:bubble3D val="0"/>
            <c:spPr>
              <a:solidFill>
                <a:srgbClr val="C00000"/>
              </a:solidFill>
            </c:spPr>
            <c:extLst>
              <c:ext xmlns:c16="http://schemas.microsoft.com/office/drawing/2014/chart" uri="{C3380CC4-5D6E-409C-BE32-E72D297353CC}">
                <c16:uniqueId val="{0000006B-1C35-42C4-AFDF-EF37D577690F}"/>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Sheet1!$C$3:$C$40</c:f>
              <c:numCache>
                <c:formatCode>0%</c:formatCode>
                <c:ptCount val="38"/>
                <c:pt idx="0">
                  <c:v>0.58275670865990892</c:v>
                </c:pt>
                <c:pt idx="1">
                  <c:v>0.71902170399360643</c:v>
                </c:pt>
                <c:pt idx="2">
                  <c:v>0.67584608380721867</c:v>
                </c:pt>
                <c:pt idx="3">
                  <c:v>0.67721015450206312</c:v>
                </c:pt>
                <c:pt idx="4">
                  <c:v>0.75136314496850098</c:v>
                </c:pt>
                <c:pt idx="5">
                  <c:v>0.66637241160263727</c:v>
                </c:pt>
                <c:pt idx="7">
                  <c:v>0.68968985689506512</c:v>
                </c:pt>
                <c:pt idx="8">
                  <c:v>0.68241533593306558</c:v>
                </c:pt>
                <c:pt idx="9">
                  <c:v>0.66637241160263727</c:v>
                </c:pt>
                <c:pt idx="11">
                  <c:v>0.70418061041227076</c:v>
                </c:pt>
                <c:pt idx="12">
                  <c:v>0.59864525014421166</c:v>
                </c:pt>
                <c:pt idx="13">
                  <c:v>0.5534180147472747</c:v>
                </c:pt>
                <c:pt idx="14">
                  <c:v>0.58872538394839391</c:v>
                </c:pt>
                <c:pt idx="15">
                  <c:v>0.72212670029596282</c:v>
                </c:pt>
                <c:pt idx="17">
                  <c:v>0.68407873844689704</c:v>
                </c:pt>
                <c:pt idx="18">
                  <c:v>0.79717493581475807</c:v>
                </c:pt>
                <c:pt idx="20">
                  <c:v>0.533554878923725</c:v>
                </c:pt>
                <c:pt idx="21">
                  <c:v>0.74868444868367467</c:v>
                </c:pt>
                <c:pt idx="23" formatCode="###0%">
                  <c:v>0.5101609365660984</c:v>
                </c:pt>
                <c:pt idx="24" formatCode="###0%">
                  <c:v>0.55904206887278962</c:v>
                </c:pt>
                <c:pt idx="25">
                  <c:v>0.75796421321194829</c:v>
                </c:pt>
                <c:pt idx="27">
                  <c:v>0.60922326116059589</c:v>
                </c:pt>
                <c:pt idx="28">
                  <c:v>0.70499346247914274</c:v>
                </c:pt>
                <c:pt idx="29">
                  <c:v>0.6847308626373777</c:v>
                </c:pt>
                <c:pt idx="30">
                  <c:v>0.71217193533216672</c:v>
                </c:pt>
                <c:pt idx="31">
                  <c:v>0.6890457726144632</c:v>
                </c:pt>
                <c:pt idx="32">
                  <c:v>0.63988067351946443</c:v>
                </c:pt>
                <c:pt idx="34">
                  <c:v>0.662588345925744</c:v>
                </c:pt>
                <c:pt idx="35">
                  <c:v>0.69428252413962921</c:v>
                </c:pt>
                <c:pt idx="37">
                  <c:v>0.67912459486427446</c:v>
                </c:pt>
              </c:numCache>
            </c:numRef>
          </c:val>
          <c:extLst>
            <c:ext xmlns:c16="http://schemas.microsoft.com/office/drawing/2014/chart" uri="{C3380CC4-5D6E-409C-BE32-E72D297353CC}">
              <c16:uniqueId val="{00000020-9DDF-4891-B9A2-34764214E53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lv-LV"/>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999024764027731"/>
          <c:y val="0"/>
          <c:w val="0.6500097523597228"/>
          <c:h val="0.89357323742883688"/>
        </c:manualLayout>
      </c:layout>
      <c:barChart>
        <c:barDir val="bar"/>
        <c:grouping val="percentStacked"/>
        <c:varyColors val="0"/>
        <c:ser>
          <c:idx val="0"/>
          <c:order val="0"/>
          <c:tx>
            <c:strRef>
              <c:f>Sheet1!$B$1</c:f>
              <c:strCache>
                <c:ptCount val="1"/>
                <c:pt idx="0">
                  <c:v>Interesējas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Sheet1!$B$2:$B$14</c:f>
              <c:numCache>
                <c:formatCode>0%</c:formatCode>
                <c:ptCount val="13"/>
                <c:pt idx="0">
                  <c:v>9.3522501531612151E-2</c:v>
                </c:pt>
                <c:pt idx="1">
                  <c:v>0.17883423110998567</c:v>
                </c:pt>
                <c:pt idx="2">
                  <c:v>0.11416558418138889</c:v>
                </c:pt>
                <c:pt idx="3">
                  <c:v>0.178083494259172</c:v>
                </c:pt>
                <c:pt idx="4">
                  <c:v>0.16105490026665642</c:v>
                </c:pt>
                <c:pt idx="5">
                  <c:v>0.20653513188154901</c:v>
                </c:pt>
                <c:pt idx="6">
                  <c:v>0.21155888811371651</c:v>
                </c:pt>
                <c:pt idx="7">
                  <c:v>0.26291520954444486</c:v>
                </c:pt>
                <c:pt idx="8">
                  <c:v>0.29358417006337523</c:v>
                </c:pt>
                <c:pt idx="9">
                  <c:v>0.28619017562762128</c:v>
                </c:pt>
                <c:pt idx="10">
                  <c:v>0.32944321741844912</c:v>
                </c:pt>
                <c:pt idx="11">
                  <c:v>0.51967781377246303</c:v>
                </c:pt>
                <c:pt idx="12">
                  <c:v>0.41585921063079712</c:v>
                </c:pt>
              </c:numCache>
            </c:numRef>
          </c:val>
          <c:extLst>
            <c:ext xmlns:c16="http://schemas.microsoft.com/office/drawing/2014/chart" uri="{C3380CC4-5D6E-409C-BE32-E72D297353CC}">
              <c16:uniqueId val="{00000000-20E0-4EB3-8D37-D958E234BA98}"/>
            </c:ext>
          </c:extLst>
        </c:ser>
        <c:ser>
          <c:idx val="1"/>
          <c:order val="1"/>
          <c:tx>
            <c:strRef>
              <c:f>Sheet1!$C$1</c:f>
              <c:strCache>
                <c:ptCount val="1"/>
                <c:pt idx="0">
                  <c:v>Drīzāk interesējas</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Sheet1!$C$2:$C$14</c:f>
              <c:numCache>
                <c:formatCode>0%</c:formatCode>
                <c:ptCount val="13"/>
                <c:pt idx="0">
                  <c:v>0.30697424880553786</c:v>
                </c:pt>
                <c:pt idx="1">
                  <c:v>0.27175747174584147</c:v>
                </c:pt>
                <c:pt idx="2">
                  <c:v>0.36375247065109856</c:v>
                </c:pt>
                <c:pt idx="3">
                  <c:v>0.41658860009723575</c:v>
                </c:pt>
                <c:pt idx="4">
                  <c:v>0.43525898916132261</c:v>
                </c:pt>
                <c:pt idx="5">
                  <c:v>0.39818045829515752</c:v>
                </c:pt>
                <c:pt idx="6">
                  <c:v>0.40700670042612896</c:v>
                </c:pt>
                <c:pt idx="7">
                  <c:v>0.45193562432868178</c:v>
                </c:pt>
                <c:pt idx="8">
                  <c:v>0.42942039405233529</c:v>
                </c:pt>
                <c:pt idx="9">
                  <c:v>0.46511104457076163</c:v>
                </c:pt>
                <c:pt idx="10">
                  <c:v>0.45073918026748466</c:v>
                </c:pt>
                <c:pt idx="11">
                  <c:v>0.28374008217389068</c:v>
                </c:pt>
                <c:pt idx="12">
                  <c:v>0.39560288219168305</c:v>
                </c:pt>
              </c:numCache>
            </c:numRef>
          </c:val>
          <c:extLst>
            <c:ext xmlns:c16="http://schemas.microsoft.com/office/drawing/2014/chart" uri="{C3380CC4-5D6E-409C-BE32-E72D297353CC}">
              <c16:uniqueId val="{00000001-20E0-4EB3-8D37-D958E234BA98}"/>
            </c:ext>
          </c:extLst>
        </c:ser>
        <c:ser>
          <c:idx val="2"/>
          <c:order val="2"/>
          <c:tx>
            <c:strRef>
              <c:f>Sheet1!$D$1</c:f>
              <c:strCache>
                <c:ptCount val="1"/>
                <c:pt idx="0">
                  <c:v>Drīzāk neinteresējas</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Sheet1!$D$2:$D$14</c:f>
              <c:numCache>
                <c:formatCode>0%</c:formatCode>
                <c:ptCount val="13"/>
                <c:pt idx="0">
                  <c:v>0.42930813641953786</c:v>
                </c:pt>
                <c:pt idx="1">
                  <c:v>0.30570702350725859</c:v>
                </c:pt>
                <c:pt idx="2">
                  <c:v>0.36371905015820244</c:v>
                </c:pt>
                <c:pt idx="3">
                  <c:v>0.30104919546043024</c:v>
                </c:pt>
                <c:pt idx="4">
                  <c:v>0.31091882731915188</c:v>
                </c:pt>
                <c:pt idx="5">
                  <c:v>0.27924515044760495</c:v>
                </c:pt>
                <c:pt idx="6">
                  <c:v>0.28773262998350924</c:v>
                </c:pt>
                <c:pt idx="7">
                  <c:v>0.2222107965094654</c:v>
                </c:pt>
                <c:pt idx="8">
                  <c:v>0.1843692605569347</c:v>
                </c:pt>
                <c:pt idx="9">
                  <c:v>0.18741776331039051</c:v>
                </c:pt>
                <c:pt idx="10">
                  <c:v>0.16302406160213978</c:v>
                </c:pt>
                <c:pt idx="11">
                  <c:v>9.7978865507059504E-2</c:v>
                </c:pt>
                <c:pt idx="12">
                  <c:v>0.12802575856393139</c:v>
                </c:pt>
              </c:numCache>
            </c:numRef>
          </c:val>
          <c:extLst>
            <c:ext xmlns:c16="http://schemas.microsoft.com/office/drawing/2014/chart" uri="{C3380CC4-5D6E-409C-BE32-E72D297353CC}">
              <c16:uniqueId val="{00000002-20E0-4EB3-8D37-D958E234BA98}"/>
            </c:ext>
          </c:extLst>
        </c:ser>
        <c:ser>
          <c:idx val="3"/>
          <c:order val="3"/>
          <c:tx>
            <c:strRef>
              <c:f>Sheet1!$E$1</c:f>
              <c:strCache>
                <c:ptCount val="1"/>
                <c:pt idx="0">
                  <c:v>Nemaz neinteresējas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Sheet1!$E$2:$E$14</c:f>
              <c:numCache>
                <c:formatCode>0%</c:formatCode>
                <c:ptCount val="13"/>
                <c:pt idx="0">
                  <c:v>0.15598220759386672</c:v>
                </c:pt>
                <c:pt idx="1">
                  <c:v>0.23261757841932107</c:v>
                </c:pt>
                <c:pt idx="2">
                  <c:v>0.14343129725223938</c:v>
                </c:pt>
                <c:pt idx="3">
                  <c:v>9.2774774066114618E-2</c:v>
                </c:pt>
                <c:pt idx="4">
                  <c:v>7.6736879451569581E-2</c:v>
                </c:pt>
                <c:pt idx="5">
                  <c:v>9.6461540786374519E-2</c:v>
                </c:pt>
                <c:pt idx="6">
                  <c:v>8.0727643276952768E-2</c:v>
                </c:pt>
                <c:pt idx="7">
                  <c:v>5.2458789309882008E-2</c:v>
                </c:pt>
                <c:pt idx="8">
                  <c:v>8.2537871285398107E-2</c:v>
                </c:pt>
                <c:pt idx="9">
                  <c:v>5.1976147659754182E-2</c:v>
                </c:pt>
                <c:pt idx="10">
                  <c:v>4.5790942538895367E-2</c:v>
                </c:pt>
                <c:pt idx="11">
                  <c:v>8.2839497866292897E-2</c:v>
                </c:pt>
                <c:pt idx="12">
                  <c:v>4.8621471499766769E-2</c:v>
                </c:pt>
              </c:numCache>
            </c:numRef>
          </c:val>
          <c:extLst>
            <c:ext xmlns:c16="http://schemas.microsoft.com/office/drawing/2014/chart" uri="{C3380CC4-5D6E-409C-BE32-E72D297353CC}">
              <c16:uniqueId val="{00000003-20E0-4EB3-8D37-D958E234BA98}"/>
            </c:ext>
          </c:extLst>
        </c:ser>
        <c:ser>
          <c:idx val="4"/>
          <c:order val="4"/>
          <c:tx>
            <c:strRef>
              <c:f>Sheet1!$F$1</c:f>
              <c:strCache>
                <c:ptCount val="1"/>
                <c:pt idx="0">
                  <c:v>Grūti pateikt</c:v>
                </c:pt>
              </c:strCache>
            </c:strRef>
          </c:tx>
          <c:spPr>
            <a:solidFill>
              <a:sysClr val="window" lastClr="FFFFFF">
                <a:lumMod val="65000"/>
              </a:sysClr>
            </a:solidFill>
          </c:spPr>
          <c:invertIfNegative val="0"/>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Sheet1!$F$2:$F$14</c:f>
              <c:numCache>
                <c:formatCode>0%</c:formatCode>
                <c:ptCount val="13"/>
                <c:pt idx="0">
                  <c:v>1.4212905649439134E-2</c:v>
                </c:pt>
                <c:pt idx="1">
                  <c:v>1.1083695217587165E-2</c:v>
                </c:pt>
                <c:pt idx="2">
                  <c:v>1.4931597757063819E-2</c:v>
                </c:pt>
                <c:pt idx="3">
                  <c:v>1.1503936117040632E-2</c:v>
                </c:pt>
                <c:pt idx="4">
                  <c:v>1.6030403801292337E-2</c:v>
                </c:pt>
                <c:pt idx="5">
                  <c:v>1.9577718589307437E-2</c:v>
                </c:pt>
                <c:pt idx="6">
                  <c:v>1.297413819968588E-2</c:v>
                </c:pt>
                <c:pt idx="7">
                  <c:v>1.0479580307519278E-2</c:v>
                </c:pt>
                <c:pt idx="8">
                  <c:v>1.0088304041950326E-2</c:v>
                </c:pt>
                <c:pt idx="9">
                  <c:v>9.3048688314657339E-3</c:v>
                </c:pt>
                <c:pt idx="10">
                  <c:v>1.1002598173024722E-2</c:v>
                </c:pt>
                <c:pt idx="11">
                  <c:v>1.5763740680287009E-2</c:v>
                </c:pt>
                <c:pt idx="12">
                  <c:v>1.1890677113814706E-2</c:v>
                </c:pt>
              </c:numCache>
            </c:numRef>
          </c:val>
          <c:extLst>
            <c:ext xmlns:c16="http://schemas.microsoft.com/office/drawing/2014/chart" uri="{C3380CC4-5D6E-409C-BE32-E72D297353CC}">
              <c16:uniqueId val="{00000004-20E0-4EB3-8D37-D958E234BA98}"/>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5.7986523137558373E-2"/>
          <c:y val="0.90376084268767309"/>
          <c:w val="0.94175527960749605"/>
          <c:h val="4.931890825077801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94660960876877265"/>
        </c:manualLayout>
      </c:layout>
      <c:barChart>
        <c:barDir val="bar"/>
        <c:grouping val="percentStacked"/>
        <c:varyColors val="0"/>
        <c:ser>
          <c:idx val="0"/>
          <c:order val="0"/>
          <c:tx>
            <c:strRef>
              <c:f>Sheet1!$B$1</c:f>
              <c:strCache>
                <c:ptCount val="1"/>
                <c:pt idx="0">
                  <c:v>Interesējas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Sheet1!$B$2:$B$14</c:f>
              <c:numCache>
                <c:formatCode>0%</c:formatCode>
                <c:ptCount val="13"/>
                <c:pt idx="0">
                  <c:v>0.40049675033715004</c:v>
                </c:pt>
                <c:pt idx="1">
                  <c:v>0.45059170285582711</c:v>
                </c:pt>
                <c:pt idx="2">
                  <c:v>0.47791805483248745</c:v>
                </c:pt>
                <c:pt idx="3">
                  <c:v>0.59467209435640778</c:v>
                </c:pt>
                <c:pt idx="4">
                  <c:v>0.59631388942797903</c:v>
                </c:pt>
                <c:pt idx="5">
                  <c:v>0.60471559017670662</c:v>
                </c:pt>
                <c:pt idx="6">
                  <c:v>0.61856558853984556</c:v>
                </c:pt>
                <c:pt idx="7">
                  <c:v>0.71485083387312676</c:v>
                </c:pt>
                <c:pt idx="8">
                  <c:v>0.72300456411571046</c:v>
                </c:pt>
                <c:pt idx="9">
                  <c:v>0.75130122019838297</c:v>
                </c:pt>
                <c:pt idx="10">
                  <c:v>0.78018239768593378</c:v>
                </c:pt>
                <c:pt idx="11">
                  <c:v>0.80341789594635371</c:v>
                </c:pt>
                <c:pt idx="12">
                  <c:v>0.81146209282248005</c:v>
                </c:pt>
              </c:numCache>
            </c:numRef>
          </c:val>
          <c:extLst>
            <c:ext xmlns:c16="http://schemas.microsoft.com/office/drawing/2014/chart" uri="{C3380CC4-5D6E-409C-BE32-E72D297353CC}">
              <c16:uniqueId val="{00000000-445D-483E-B957-E45AAC7BBD4F}"/>
            </c:ext>
          </c:extLst>
        </c:ser>
        <c:ser>
          <c:idx val="1"/>
          <c:order val="1"/>
          <c:tx>
            <c:strRef>
              <c:f>Sheet1!$C$1</c:f>
              <c:strCache>
                <c:ptCount val="1"/>
                <c:pt idx="0">
                  <c:v>Neinteresējas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Sheet1!$C$2:$C$14</c:f>
              <c:numCache>
                <c:formatCode>0%</c:formatCode>
                <c:ptCount val="13"/>
                <c:pt idx="0">
                  <c:v>0.58529034401340452</c:v>
                </c:pt>
                <c:pt idx="1">
                  <c:v>0.5383246019265796</c:v>
                </c:pt>
                <c:pt idx="2">
                  <c:v>0.50715034741044185</c:v>
                </c:pt>
                <c:pt idx="3">
                  <c:v>0.39382396952654486</c:v>
                </c:pt>
                <c:pt idx="4">
                  <c:v>0.38765570677072148</c:v>
                </c:pt>
                <c:pt idx="5">
                  <c:v>0.37570669123397948</c:v>
                </c:pt>
                <c:pt idx="6">
                  <c:v>0.36846027326046199</c:v>
                </c:pt>
                <c:pt idx="7">
                  <c:v>0.27466958581934742</c:v>
                </c:pt>
                <c:pt idx="8">
                  <c:v>0.26690713184233283</c:v>
                </c:pt>
                <c:pt idx="9">
                  <c:v>0.23939391097014473</c:v>
                </c:pt>
                <c:pt idx="10">
                  <c:v>0.20881500414103513</c:v>
                </c:pt>
                <c:pt idx="11">
                  <c:v>0.18081836337335239</c:v>
                </c:pt>
                <c:pt idx="12">
                  <c:v>0.17664723006369815</c:v>
                </c:pt>
              </c:numCache>
            </c:numRef>
          </c:val>
          <c:extLst>
            <c:ext xmlns:c16="http://schemas.microsoft.com/office/drawing/2014/chart" uri="{C3380CC4-5D6E-409C-BE32-E72D297353CC}">
              <c16:uniqueId val="{00000001-445D-483E-B957-E45AAC7BBD4F}"/>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Sheet1!$D$2:$D$14</c:f>
              <c:numCache>
                <c:formatCode>0%</c:formatCode>
                <c:ptCount val="13"/>
                <c:pt idx="0">
                  <c:v>1.4212905649439134E-2</c:v>
                </c:pt>
                <c:pt idx="1">
                  <c:v>1.1083695217587165E-2</c:v>
                </c:pt>
                <c:pt idx="2">
                  <c:v>1.4931597757063819E-2</c:v>
                </c:pt>
                <c:pt idx="3">
                  <c:v>1.1503936117040632E-2</c:v>
                </c:pt>
                <c:pt idx="4">
                  <c:v>1.6030403801292337E-2</c:v>
                </c:pt>
                <c:pt idx="5">
                  <c:v>1.9577718589307437E-2</c:v>
                </c:pt>
                <c:pt idx="6">
                  <c:v>1.297413819968588E-2</c:v>
                </c:pt>
                <c:pt idx="7">
                  <c:v>1.0479580307519278E-2</c:v>
                </c:pt>
                <c:pt idx="8">
                  <c:v>1.0088304041950326E-2</c:v>
                </c:pt>
                <c:pt idx="9">
                  <c:v>9.3048688314657339E-3</c:v>
                </c:pt>
                <c:pt idx="10">
                  <c:v>1.1002598173024722E-2</c:v>
                </c:pt>
                <c:pt idx="11">
                  <c:v>1.5763740680287009E-2</c:v>
                </c:pt>
                <c:pt idx="12">
                  <c:v>1.1890677113814706E-2</c:v>
                </c:pt>
              </c:numCache>
            </c:numRef>
          </c:val>
          <c:extLst>
            <c:ext xmlns:c16="http://schemas.microsoft.com/office/drawing/2014/chart" uri="{C3380CC4-5D6E-409C-BE32-E72D297353CC}">
              <c16:uniqueId val="{00000002-445D-483E-B957-E45AAC7BBD4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94585837070720935"/>
          <c:w val="1"/>
          <c:h val="4.312379671387504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999024764027731"/>
          <c:y val="0"/>
          <c:w val="0.6500097523597228"/>
          <c:h val="0.89357323742883688"/>
        </c:manualLayout>
      </c:layout>
      <c:barChart>
        <c:barDir val="bar"/>
        <c:grouping val="percentStacked"/>
        <c:varyColors val="0"/>
        <c:ser>
          <c:idx val="0"/>
          <c:order val="0"/>
          <c:tx>
            <c:strRef>
              <c:f>Sheet1!$B$1</c:f>
              <c:strCache>
                <c:ptCount val="1"/>
                <c:pt idx="0">
                  <c:v>Ļoti bieži informē</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Sheet1!$B$2:$B$14</c:f>
              <c:numCache>
                <c:formatCode>0%</c:formatCode>
                <c:ptCount val="13"/>
                <c:pt idx="0">
                  <c:v>5.6461487861611266E-2</c:v>
                </c:pt>
                <c:pt idx="1">
                  <c:v>7.1018874358666301E-2</c:v>
                </c:pt>
                <c:pt idx="2">
                  <c:v>7.6015028633522372E-2</c:v>
                </c:pt>
                <c:pt idx="3">
                  <c:v>8.8756623246046301E-2</c:v>
                </c:pt>
                <c:pt idx="4">
                  <c:v>0.1176126061831415</c:v>
                </c:pt>
                <c:pt idx="5">
                  <c:v>0.17425643332877339</c:v>
                </c:pt>
                <c:pt idx="6">
                  <c:v>0.16657795959967564</c:v>
                </c:pt>
                <c:pt idx="7">
                  <c:v>0.13631489936092359</c:v>
                </c:pt>
                <c:pt idx="8">
                  <c:v>0.17395207480923902</c:v>
                </c:pt>
                <c:pt idx="9">
                  <c:v>0.29246318271780469</c:v>
                </c:pt>
                <c:pt idx="10">
                  <c:v>0.28023542707165372</c:v>
                </c:pt>
                <c:pt idx="11">
                  <c:v>0.30582916590501541</c:v>
                </c:pt>
                <c:pt idx="12">
                  <c:v>0.58148680624705329</c:v>
                </c:pt>
              </c:numCache>
            </c:numRef>
          </c:val>
          <c:extLst>
            <c:ext xmlns:c16="http://schemas.microsoft.com/office/drawing/2014/chart" uri="{C3380CC4-5D6E-409C-BE32-E72D297353CC}">
              <c16:uniqueId val="{00000000-1E90-44C1-AD3D-E2CCF540588E}"/>
            </c:ext>
          </c:extLst>
        </c:ser>
        <c:ser>
          <c:idx val="1"/>
          <c:order val="1"/>
          <c:tx>
            <c:strRef>
              <c:f>Sheet1!$C$1</c:f>
              <c:strCache>
                <c:ptCount val="1"/>
                <c:pt idx="0">
                  <c:v>Bieži informē</c:v>
                </c:pt>
              </c:strCache>
            </c:strRef>
          </c:tx>
          <c:spPr>
            <a:solidFill>
              <a:srgbClr val="5B9BD5">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Sheet1!$C$2:$C$14</c:f>
              <c:numCache>
                <c:formatCode>0%</c:formatCode>
                <c:ptCount val="13"/>
                <c:pt idx="0">
                  <c:v>0.2820020001424775</c:v>
                </c:pt>
                <c:pt idx="1">
                  <c:v>0.36287930471117691</c:v>
                </c:pt>
                <c:pt idx="2">
                  <c:v>0.37048616730790007</c:v>
                </c:pt>
                <c:pt idx="3">
                  <c:v>0.37590254672047857</c:v>
                </c:pt>
                <c:pt idx="4">
                  <c:v>0.46923859022605618</c:v>
                </c:pt>
                <c:pt idx="5">
                  <c:v>0.42913172856771686</c:v>
                </c:pt>
                <c:pt idx="6">
                  <c:v>0.47419494210926472</c:v>
                </c:pt>
                <c:pt idx="7">
                  <c:v>0.50518327360957882</c:v>
                </c:pt>
                <c:pt idx="8">
                  <c:v>0.47927134735742188</c:v>
                </c:pt>
                <c:pt idx="9">
                  <c:v>0.46610195529263093</c:v>
                </c:pt>
                <c:pt idx="10">
                  <c:v>0.48718113673693275</c:v>
                </c:pt>
                <c:pt idx="11">
                  <c:v>0.47763309684800015</c:v>
                </c:pt>
                <c:pt idx="12">
                  <c:v>0.28956123715321719</c:v>
                </c:pt>
              </c:numCache>
            </c:numRef>
          </c:val>
          <c:extLst>
            <c:ext xmlns:c16="http://schemas.microsoft.com/office/drawing/2014/chart" uri="{C3380CC4-5D6E-409C-BE32-E72D297353CC}">
              <c16:uniqueId val="{00000001-1E90-44C1-AD3D-E2CCF540588E}"/>
            </c:ext>
          </c:extLst>
        </c:ser>
        <c:ser>
          <c:idx val="2"/>
          <c:order val="2"/>
          <c:tx>
            <c:strRef>
              <c:f>Sheet1!$D$1</c:f>
              <c:strCache>
                <c:ptCount val="1"/>
                <c:pt idx="0">
                  <c:v>Dažreiz informē</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Sheet1!$D$2:$D$14</c:f>
              <c:numCache>
                <c:formatCode>0%</c:formatCode>
                <c:ptCount val="13"/>
                <c:pt idx="0">
                  <c:v>0.49617372351431965</c:v>
                </c:pt>
                <c:pt idx="1">
                  <c:v>0.4552885703115479</c:v>
                </c:pt>
                <c:pt idx="2">
                  <c:v>0.43990725565702476</c:v>
                </c:pt>
                <c:pt idx="3">
                  <c:v>0.4120422388600487</c:v>
                </c:pt>
                <c:pt idx="4">
                  <c:v>0.30730444034334981</c:v>
                </c:pt>
                <c:pt idx="5">
                  <c:v>0.29179312910642513</c:v>
                </c:pt>
                <c:pt idx="6">
                  <c:v>0.27140938368348605</c:v>
                </c:pt>
                <c:pt idx="7">
                  <c:v>0.26683016347674515</c:v>
                </c:pt>
                <c:pt idx="8">
                  <c:v>0.25922385575244561</c:v>
                </c:pt>
                <c:pt idx="9">
                  <c:v>0.16194126108503365</c:v>
                </c:pt>
                <c:pt idx="10">
                  <c:v>0.15556877900591937</c:v>
                </c:pt>
                <c:pt idx="11">
                  <c:v>0.1341517642974194</c:v>
                </c:pt>
                <c:pt idx="12">
                  <c:v>5.5243699786246096E-2</c:v>
                </c:pt>
              </c:numCache>
            </c:numRef>
          </c:val>
          <c:extLst>
            <c:ext xmlns:c16="http://schemas.microsoft.com/office/drawing/2014/chart" uri="{C3380CC4-5D6E-409C-BE32-E72D297353CC}">
              <c16:uniqueId val="{00000002-1E90-44C1-AD3D-E2CCF540588E}"/>
            </c:ext>
          </c:extLst>
        </c:ser>
        <c:ser>
          <c:idx val="3"/>
          <c:order val="3"/>
          <c:tx>
            <c:strRef>
              <c:f>Sheet1!$E$1</c:f>
              <c:strCache>
                <c:ptCount val="1"/>
                <c:pt idx="0">
                  <c:v>Nemaz neinformē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Sheet1!$E$2:$E$14</c:f>
              <c:numCache>
                <c:formatCode>0%</c:formatCode>
                <c:ptCount val="13"/>
                <c:pt idx="0">
                  <c:v>8.3462969278402688E-2</c:v>
                </c:pt>
                <c:pt idx="1">
                  <c:v>5.4604550063541424E-2</c:v>
                </c:pt>
                <c:pt idx="2">
                  <c:v>4.359243980848939E-2</c:v>
                </c:pt>
                <c:pt idx="3">
                  <c:v>5.7169420691061477E-2</c:v>
                </c:pt>
                <c:pt idx="4">
                  <c:v>4.3822853201670432E-2</c:v>
                </c:pt>
                <c:pt idx="5">
                  <c:v>3.4426830307443111E-2</c:v>
                </c:pt>
                <c:pt idx="6">
                  <c:v>2.8031990002546626E-2</c:v>
                </c:pt>
                <c:pt idx="7">
                  <c:v>3.3613250216622696E-2</c:v>
                </c:pt>
                <c:pt idx="8">
                  <c:v>2.4643407787124844E-2</c:v>
                </c:pt>
                <c:pt idx="9">
                  <c:v>1.695557863254428E-2</c:v>
                </c:pt>
                <c:pt idx="10">
                  <c:v>2.0303208078866139E-2</c:v>
                </c:pt>
                <c:pt idx="11">
                  <c:v>1.5710699349930028E-2</c:v>
                </c:pt>
                <c:pt idx="12">
                  <c:v>2.094926367404424E-2</c:v>
                </c:pt>
              </c:numCache>
            </c:numRef>
          </c:val>
          <c:extLst>
            <c:ext xmlns:c16="http://schemas.microsoft.com/office/drawing/2014/chart" uri="{C3380CC4-5D6E-409C-BE32-E72D297353CC}">
              <c16:uniqueId val="{00000003-1E90-44C1-AD3D-E2CCF540588E}"/>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Sheet1!$F$2:$F$14</c:f>
              <c:numCache>
                <c:formatCode>0%</c:formatCode>
                <c:ptCount val="13"/>
                <c:pt idx="0">
                  <c:v>8.1899819203182511E-2</c:v>
                </c:pt>
                <c:pt idx="1">
                  <c:v>5.6208700555060422E-2</c:v>
                </c:pt>
                <c:pt idx="2">
                  <c:v>6.9999108593056525E-2</c:v>
                </c:pt>
                <c:pt idx="3">
                  <c:v>6.6129170482357988E-2</c:v>
                </c:pt>
                <c:pt idx="4">
                  <c:v>6.2021510045775372E-2</c:v>
                </c:pt>
                <c:pt idx="5">
                  <c:v>7.0391878689635159E-2</c:v>
                </c:pt>
                <c:pt idx="6">
                  <c:v>5.9785724605020622E-2</c:v>
                </c:pt>
                <c:pt idx="7">
                  <c:v>5.8058413336122855E-2</c:v>
                </c:pt>
                <c:pt idx="8">
                  <c:v>6.2909314293762675E-2</c:v>
                </c:pt>
                <c:pt idx="9">
                  <c:v>6.2538022271980021E-2</c:v>
                </c:pt>
                <c:pt idx="10">
                  <c:v>5.6711449106621521E-2</c:v>
                </c:pt>
                <c:pt idx="11">
                  <c:v>6.6675273599628493E-2</c:v>
                </c:pt>
                <c:pt idx="12">
                  <c:v>5.2758993139431769E-2</c:v>
                </c:pt>
              </c:numCache>
            </c:numRef>
          </c:val>
          <c:extLst>
            <c:ext xmlns:c16="http://schemas.microsoft.com/office/drawing/2014/chart" uri="{C3380CC4-5D6E-409C-BE32-E72D297353CC}">
              <c16:uniqueId val="{00000004-1E90-44C1-AD3D-E2CCF540588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0020676096345625"/>
          <c:y val="0.90376084268767309"/>
          <c:w val="0.89953504178159815"/>
          <c:h val="4.931890825077801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57013293622329E-2"/>
          <c:y val="2.5838307331164011E-2"/>
          <c:w val="0.92290770819735102"/>
          <c:h val="0.97416169266883601"/>
        </c:manualLayout>
      </c:layout>
      <c:barChart>
        <c:barDir val="bar"/>
        <c:grouping val="clustered"/>
        <c:varyColors val="0"/>
        <c:ser>
          <c:idx val="0"/>
          <c:order val="0"/>
          <c:tx>
            <c:strRef>
              <c:f>Sheet1!$B$1</c:f>
              <c:strCache>
                <c:ptCount val="1"/>
                <c:pt idx="0">
                  <c:v>Ļoti bieži + bieži informē</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3D6A-4402-997D-AF8DEAB55D3A}"/>
              </c:ext>
            </c:extLst>
          </c:dPt>
          <c:dPt>
            <c:idx val="1"/>
            <c:invertIfNegative val="0"/>
            <c:bubble3D val="0"/>
            <c:extLst>
              <c:ext xmlns:c16="http://schemas.microsoft.com/office/drawing/2014/chart" uri="{C3380CC4-5D6E-409C-BE32-E72D297353CC}">
                <c16:uniqueId val="{00000002-3D6A-4402-997D-AF8DEAB55D3A}"/>
              </c:ext>
            </c:extLst>
          </c:dPt>
          <c:dPt>
            <c:idx val="3"/>
            <c:invertIfNegative val="0"/>
            <c:bubble3D val="0"/>
            <c:extLst>
              <c:ext xmlns:c16="http://schemas.microsoft.com/office/drawing/2014/chart" uri="{C3380CC4-5D6E-409C-BE32-E72D297353CC}">
                <c16:uniqueId val="{00000003-3D6A-4402-997D-AF8DEAB55D3A}"/>
              </c:ext>
            </c:extLst>
          </c:dPt>
          <c:dLbls>
            <c:spPr>
              <a:noFill/>
              <a:ln>
                <a:noFill/>
              </a:ln>
              <a:effectLst/>
            </c:spPr>
            <c:txPr>
              <a:bodyPr/>
              <a:lstStyle/>
              <a:p>
                <a:pPr>
                  <a:defRPr lang="en-US"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tehnoloģiju ziņām</c:v>
                </c:pt>
                <c:pt idx="1">
                  <c:v>Par veselības aprūpi</c:v>
                </c:pt>
                <c:pt idx="2">
                  <c:v>Par ziņām Latvijas reģionos</c:v>
                </c:pt>
                <c:pt idx="3">
                  <c:v>Par vides aizsardzības jautājumiem</c:v>
                </c:pt>
                <c:pt idx="4">
                  <c:v>Par sociāliem jautājumiem</c:v>
                </c:pt>
                <c:pt idx="5">
                  <c:v>Par izklaides ziņām</c:v>
                </c:pt>
                <c:pt idx="6">
                  <c:v>Par kultūras ziņām</c:v>
                </c:pt>
                <c:pt idx="7">
                  <c:v>Par ekonomiku</c:v>
                </c:pt>
                <c:pt idx="8">
                  <c:v>Par kriminālziņām</c:v>
                </c:pt>
                <c:pt idx="9">
                  <c:v>Par iekšpolitikas aktualitātēm</c:v>
                </c:pt>
                <c:pt idx="10">
                  <c:v>Par starptautiskām aktualitātēm</c:v>
                </c:pt>
                <c:pt idx="11">
                  <c:v>Par sportu</c:v>
                </c:pt>
                <c:pt idx="12">
                  <c:v>Par Krievijas karu Ukrainā</c:v>
                </c:pt>
              </c:strCache>
            </c:strRef>
          </c:cat>
          <c:val>
            <c:numRef>
              <c:f>Sheet1!$B$2:$B$14</c:f>
              <c:numCache>
                <c:formatCode>0%</c:formatCode>
                <c:ptCount val="13"/>
                <c:pt idx="0">
                  <c:v>0.33846348800408876</c:v>
                </c:pt>
                <c:pt idx="1">
                  <c:v>0.43389817906984318</c:v>
                </c:pt>
                <c:pt idx="2">
                  <c:v>0.44650119594142246</c:v>
                </c:pt>
                <c:pt idx="3">
                  <c:v>0.46465916996652479</c:v>
                </c:pt>
                <c:pt idx="4">
                  <c:v>0.5868511964091977</c:v>
                </c:pt>
                <c:pt idx="5">
                  <c:v>0.60338816189649025</c:v>
                </c:pt>
                <c:pt idx="6">
                  <c:v>0.6407729017089403</c:v>
                </c:pt>
                <c:pt idx="7">
                  <c:v>0.64149817297050249</c:v>
                </c:pt>
                <c:pt idx="8">
                  <c:v>0.65322342216666085</c:v>
                </c:pt>
                <c:pt idx="9">
                  <c:v>0.75856513801043557</c:v>
                </c:pt>
                <c:pt idx="10">
                  <c:v>0.76741656380858647</c:v>
                </c:pt>
                <c:pt idx="11">
                  <c:v>0.78346226275301545</c:v>
                </c:pt>
                <c:pt idx="12">
                  <c:v>0.87104804340027042</c:v>
                </c:pt>
              </c:numCache>
            </c:numRef>
          </c:val>
          <c:extLst>
            <c:ext xmlns:c16="http://schemas.microsoft.com/office/drawing/2014/chart" uri="{C3380CC4-5D6E-409C-BE32-E72D297353CC}">
              <c16:uniqueId val="{00000004-3D6A-4402-997D-AF8DEAB55D3A}"/>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1"/>
        <c:axPos val="l"/>
        <c:numFmt formatCode="General" sourceLinked="0"/>
        <c:majorTickMark val="out"/>
        <c:minorTickMark val="none"/>
        <c:tickLblPos val="nextTo"/>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5737666575056"/>
          <c:y val="0"/>
          <c:w val="0.58853476054057596"/>
          <c:h val="0.98915360063486613"/>
        </c:manualLayout>
      </c:layout>
      <c:barChart>
        <c:barDir val="bar"/>
        <c:grouping val="clustered"/>
        <c:varyColors val="0"/>
        <c:ser>
          <c:idx val="0"/>
          <c:order val="0"/>
          <c:tx>
            <c:strRef>
              <c:f>Sheet1!$B$1</c:f>
              <c:strCache>
                <c:ptCount val="1"/>
                <c:pt idx="0">
                  <c:v>Mediji bieži informē par tēmu</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B753-4894-93D1-58F31346D8C1}"/>
              </c:ext>
            </c:extLst>
          </c:dPt>
          <c:dPt>
            <c:idx val="3"/>
            <c:invertIfNegative val="0"/>
            <c:bubble3D val="0"/>
            <c:extLst>
              <c:ext xmlns:c16="http://schemas.microsoft.com/office/drawing/2014/chart" uri="{C3380CC4-5D6E-409C-BE32-E72D297353CC}">
                <c16:uniqueId val="{00000001-B753-4894-93D1-58F31346D8C1}"/>
              </c:ext>
            </c:extLst>
          </c:dPt>
          <c:dLbls>
            <c:spPr>
              <a:noFill/>
              <a:ln>
                <a:noFill/>
              </a:ln>
              <a:effectLst/>
            </c:spPr>
            <c:txPr>
              <a:bodyPr/>
              <a:lstStyle/>
              <a:p>
                <a:pPr>
                  <a:defRPr lang="en-US"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Sheet1!$B$2:$B$14</c:f>
              <c:numCache>
                <c:formatCode>0%</c:formatCode>
                <c:ptCount val="13"/>
                <c:pt idx="0">
                  <c:v>0.65322342216666085</c:v>
                </c:pt>
                <c:pt idx="1">
                  <c:v>0.78346226275301545</c:v>
                </c:pt>
                <c:pt idx="2">
                  <c:v>0.60338816189649025</c:v>
                </c:pt>
                <c:pt idx="3">
                  <c:v>0.46465916996652479</c:v>
                </c:pt>
                <c:pt idx="4">
                  <c:v>0.44650119594142246</c:v>
                </c:pt>
                <c:pt idx="5">
                  <c:v>0.33846348800408876</c:v>
                </c:pt>
                <c:pt idx="6">
                  <c:v>0.6407729017089403</c:v>
                </c:pt>
                <c:pt idx="7">
                  <c:v>0.43389817906984318</c:v>
                </c:pt>
                <c:pt idx="8">
                  <c:v>0.75856513801043557</c:v>
                </c:pt>
                <c:pt idx="9">
                  <c:v>0.5868511964091977</c:v>
                </c:pt>
                <c:pt idx="10">
                  <c:v>0.64149817297050249</c:v>
                </c:pt>
                <c:pt idx="11">
                  <c:v>0.87104804340027042</c:v>
                </c:pt>
                <c:pt idx="12">
                  <c:v>0.76741656380858647</c:v>
                </c:pt>
              </c:numCache>
            </c:numRef>
          </c:val>
          <c:extLst>
            <c:ext xmlns:c16="http://schemas.microsoft.com/office/drawing/2014/chart" uri="{C3380CC4-5D6E-409C-BE32-E72D297353CC}">
              <c16:uniqueId val="{00000002-B753-4894-93D1-58F31346D8C1}"/>
            </c:ext>
          </c:extLst>
        </c:ser>
        <c:ser>
          <c:idx val="1"/>
          <c:order val="1"/>
          <c:tx>
            <c:strRef>
              <c:f>Sheet1!$C$1</c:f>
              <c:strCache>
                <c:ptCount val="1"/>
                <c:pt idx="0">
                  <c:v>Interesējas par tēmu</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Par kriminālziņām</c:v>
                </c:pt>
                <c:pt idx="1">
                  <c:v>Par sportu</c:v>
                </c:pt>
                <c:pt idx="2">
                  <c:v>Par izklaides ziņām</c:v>
                </c:pt>
                <c:pt idx="3">
                  <c:v>Par vides aizsardzību</c:v>
                </c:pt>
                <c:pt idx="4">
                  <c:v>Par ziņām Latvijas reģionos</c:v>
                </c:pt>
                <c:pt idx="5">
                  <c:v>Par tehnoloģiju ziņām</c:v>
                </c:pt>
                <c:pt idx="6">
                  <c:v>Par kultūras ziņām</c:v>
                </c:pt>
                <c:pt idx="7">
                  <c:v>Par veselības aprūpi</c:v>
                </c:pt>
                <c:pt idx="8">
                  <c:v>Par iekšpolitikas aktualitātēm</c:v>
                </c:pt>
                <c:pt idx="9">
                  <c:v>Par sociāliem jautājumiem</c:v>
                </c:pt>
                <c:pt idx="10">
                  <c:v>Par ekonomiku</c:v>
                </c:pt>
                <c:pt idx="11">
                  <c:v>Par Krievijas karu Ukrainā</c:v>
                </c:pt>
                <c:pt idx="12">
                  <c:v>Par starptautiskām aktualitātēm</c:v>
                </c:pt>
              </c:strCache>
            </c:strRef>
          </c:cat>
          <c:val>
            <c:numRef>
              <c:f>Sheet1!$C$2:$C$14</c:f>
              <c:numCache>
                <c:formatCode>0%</c:formatCode>
                <c:ptCount val="13"/>
                <c:pt idx="0">
                  <c:v>0.40049675033715004</c:v>
                </c:pt>
                <c:pt idx="1">
                  <c:v>0.45059170285582711</c:v>
                </c:pt>
                <c:pt idx="2">
                  <c:v>0.47791805483248745</c:v>
                </c:pt>
                <c:pt idx="3">
                  <c:v>0.59467209435640778</c:v>
                </c:pt>
                <c:pt idx="4">
                  <c:v>0.59631388942797903</c:v>
                </c:pt>
                <c:pt idx="5">
                  <c:v>0.60471559017670662</c:v>
                </c:pt>
                <c:pt idx="6">
                  <c:v>0.61856558853984556</c:v>
                </c:pt>
                <c:pt idx="7">
                  <c:v>0.71485083387312676</c:v>
                </c:pt>
                <c:pt idx="8">
                  <c:v>0.72300456411571046</c:v>
                </c:pt>
                <c:pt idx="9">
                  <c:v>0.75130122019838297</c:v>
                </c:pt>
                <c:pt idx="10">
                  <c:v>0.78018239768593378</c:v>
                </c:pt>
                <c:pt idx="11">
                  <c:v>0.80341789594635371</c:v>
                </c:pt>
                <c:pt idx="12">
                  <c:v>0.81146209282248005</c:v>
                </c:pt>
              </c:numCache>
            </c:numRef>
          </c:val>
          <c:extLst>
            <c:ext xmlns:c16="http://schemas.microsoft.com/office/drawing/2014/chart" uri="{C3380CC4-5D6E-409C-BE32-E72D297353CC}">
              <c16:uniqueId val="{00000003-B753-4894-93D1-58F31346D8C1}"/>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050" b="1"/>
            </a:pPr>
            <a:endParaRPr lang="lv-LV"/>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74520261697436541"/>
          <c:y val="0.54911270741888474"/>
          <c:w val="0.24595621253677236"/>
          <c:h val="9.738858649807762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145943870451164"/>
          <c:y val="0"/>
          <c:w val="0.56854056129548824"/>
          <c:h val="0.88445189145464898"/>
        </c:manualLayout>
      </c:layout>
      <c:barChart>
        <c:barDir val="bar"/>
        <c:grouping val="percentStacked"/>
        <c:varyColors val="0"/>
        <c:ser>
          <c:idx val="0"/>
          <c:order val="0"/>
          <c:tx>
            <c:strRef>
              <c:f>Sheet1!$B$1</c:f>
              <c:strCache>
                <c:ptCount val="1"/>
                <c:pt idx="0">
                  <c:v>Vienu vai vairākas reizes dienā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Sheet1!$B$2:$B$4</c:f>
              <c:numCache>
                <c:formatCode>0%</c:formatCode>
                <c:ptCount val="3"/>
                <c:pt idx="0">
                  <c:v>3.6265767999575475E-2</c:v>
                </c:pt>
                <c:pt idx="1">
                  <c:v>4.9992137326482E-2</c:v>
                </c:pt>
                <c:pt idx="2">
                  <c:v>0.10823319991677377</c:v>
                </c:pt>
              </c:numCache>
            </c:numRef>
          </c:val>
          <c:extLst>
            <c:ext xmlns:c16="http://schemas.microsoft.com/office/drawing/2014/chart" uri="{C3380CC4-5D6E-409C-BE32-E72D297353CC}">
              <c16:uniqueId val="{00000000-42A2-43E0-9166-071347783B4E}"/>
            </c:ext>
          </c:extLst>
        </c:ser>
        <c:ser>
          <c:idx val="1"/>
          <c:order val="1"/>
          <c:tx>
            <c:strRef>
              <c:f>Sheet1!$C$1</c:f>
              <c:strCache>
                <c:ptCount val="1"/>
                <c:pt idx="0">
                  <c:v>Vienu vai vairākas reizes nedēļā</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Sheet1!$C$2:$C$4</c:f>
              <c:numCache>
                <c:formatCode>0%</c:formatCode>
                <c:ptCount val="3"/>
                <c:pt idx="0">
                  <c:v>8.6013574946611188E-2</c:v>
                </c:pt>
                <c:pt idx="1">
                  <c:v>0.16214087230142571</c:v>
                </c:pt>
                <c:pt idx="2">
                  <c:v>0.18911760062013877</c:v>
                </c:pt>
              </c:numCache>
            </c:numRef>
          </c:val>
          <c:extLst>
            <c:ext xmlns:c16="http://schemas.microsoft.com/office/drawing/2014/chart" uri="{C3380CC4-5D6E-409C-BE32-E72D297353CC}">
              <c16:uniqueId val="{00000002-42A2-43E0-9166-071347783B4E}"/>
            </c:ext>
          </c:extLst>
        </c:ser>
        <c:ser>
          <c:idx val="2"/>
          <c:order val="2"/>
          <c:tx>
            <c:strRef>
              <c:f>Sheet1!$D$1</c:f>
              <c:strCache>
                <c:ptCount val="1"/>
                <c:pt idx="0">
                  <c:v> Retāk</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Sheet1!$D$2:$D$4</c:f>
              <c:numCache>
                <c:formatCode>0%</c:formatCode>
                <c:ptCount val="3"/>
                <c:pt idx="0">
                  <c:v>0.24737902399659176</c:v>
                </c:pt>
                <c:pt idx="1">
                  <c:v>0.36738504805929417</c:v>
                </c:pt>
                <c:pt idx="2">
                  <c:v>0.27325170863570741</c:v>
                </c:pt>
              </c:numCache>
            </c:numRef>
          </c:val>
          <c:extLst>
            <c:ext xmlns:c16="http://schemas.microsoft.com/office/drawing/2014/chart" uri="{C3380CC4-5D6E-409C-BE32-E72D297353CC}">
              <c16:uniqueId val="{00000003-42A2-43E0-9166-071347783B4E}"/>
            </c:ext>
          </c:extLst>
        </c:ser>
        <c:ser>
          <c:idx val="3"/>
          <c:order val="3"/>
          <c:tx>
            <c:strRef>
              <c:f>Sheet1!$E$1</c:f>
              <c:strCache>
                <c:ptCount val="1"/>
                <c:pt idx="0">
                  <c:v> Nekad</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Sheet1!$E$2:$E$4</c:f>
              <c:numCache>
                <c:formatCode>0%</c:formatCode>
                <c:ptCount val="3"/>
                <c:pt idx="0">
                  <c:v>0.60669957956929133</c:v>
                </c:pt>
                <c:pt idx="1">
                  <c:v>0.39091959177103502</c:v>
                </c:pt>
                <c:pt idx="2">
                  <c:v>0.40190070991730581</c:v>
                </c:pt>
              </c:numCache>
            </c:numRef>
          </c:val>
          <c:extLst>
            <c:ext xmlns:c16="http://schemas.microsoft.com/office/drawing/2014/chart" uri="{C3380CC4-5D6E-409C-BE32-E72D297353CC}">
              <c16:uniqueId val="{00000005-42A2-43E0-9166-071347783B4E}"/>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Komentēju</c:v>
                </c:pt>
                <c:pt idx="1">
                  <c:v>Dalos (share) ar publicēto saturu </c:v>
                </c:pt>
                <c:pt idx="2">
                  <c:v>Pievienoju reakcijas (emodži, patīk (like) zīmes u.tml.)</c:v>
                </c:pt>
              </c:strCache>
            </c:strRef>
          </c:cat>
          <c:val>
            <c:numRef>
              <c:f>Sheet1!$F$2:$F$4</c:f>
              <c:numCache>
                <c:formatCode>0%</c:formatCode>
                <c:ptCount val="3"/>
                <c:pt idx="0">
                  <c:v>2.3642053487923184E-2</c:v>
                </c:pt>
                <c:pt idx="1">
                  <c:v>2.9562350541756058E-2</c:v>
                </c:pt>
                <c:pt idx="2">
                  <c:v>2.7496780910067676E-2</c:v>
                </c:pt>
              </c:numCache>
            </c:numRef>
          </c:val>
          <c:extLst>
            <c:ext xmlns:c16="http://schemas.microsoft.com/office/drawing/2014/chart" uri="{C3380CC4-5D6E-409C-BE32-E72D297353CC}">
              <c16:uniqueId val="{00000006-42A2-43E0-9166-071347783B4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2396005980669295"/>
          <c:y val="0.90279517716499336"/>
          <c:w val="0.7691467679870575"/>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69886597561042"/>
          <c:y val="4.8241636390504092E-2"/>
          <c:w val="0.77319945818723534"/>
          <c:h val="0.939459344325002"/>
        </c:manualLayout>
      </c:layout>
      <c:barChart>
        <c:barDir val="bar"/>
        <c:grouping val="stacked"/>
        <c:varyColors val="0"/>
        <c:ser>
          <c:idx val="0"/>
          <c:order val="0"/>
          <c:tx>
            <c:strRef>
              <c:f>Sheet1!$B$1</c:f>
              <c:strCache>
                <c:ptCount val="1"/>
                <c:pt idx="0">
                  <c:v>Pievienoju reakcijas (emodži, patīk (like) zīmes u.tml.)</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Sheet1!$B$2:$B$39</c:f>
              <c:numCache>
                <c:formatCode>0%</c:formatCode>
                <c:ptCount val="38"/>
                <c:pt idx="0">
                  <c:v>0.26335260754171397</c:v>
                </c:pt>
                <c:pt idx="1">
                  <c:v>0.32476491897262355</c:v>
                </c:pt>
                <c:pt idx="2">
                  <c:v>0.30708067920774385</c:v>
                </c:pt>
                <c:pt idx="3">
                  <c:v>0.32808759686681488</c:v>
                </c:pt>
                <c:pt idx="4">
                  <c:v>0.28021202746424401</c:v>
                </c:pt>
                <c:pt idx="5">
                  <c:v>0.29933022294559364</c:v>
                </c:pt>
                <c:pt idx="7">
                  <c:v>0.31054535879357537</c:v>
                </c:pt>
                <c:pt idx="8">
                  <c:v>0.28715432918882483</c:v>
                </c:pt>
                <c:pt idx="9">
                  <c:v>0.29933022294559364</c:v>
                </c:pt>
                <c:pt idx="11">
                  <c:v>0.33578505579950646</c:v>
                </c:pt>
                <c:pt idx="12">
                  <c:v>0.28022882578518288</c:v>
                </c:pt>
                <c:pt idx="13">
                  <c:v>0.30109152886199242</c:v>
                </c:pt>
                <c:pt idx="14">
                  <c:v>0.29026868225810865</c:v>
                </c:pt>
                <c:pt idx="15">
                  <c:v>0.33996652425132351</c:v>
                </c:pt>
                <c:pt idx="17">
                  <c:v>0.29155311872664058</c:v>
                </c:pt>
                <c:pt idx="18">
                  <c:v>0.29915582027316745</c:v>
                </c:pt>
                <c:pt idx="20">
                  <c:v>0.3385634006114408</c:v>
                </c:pt>
                <c:pt idx="21">
                  <c:v>0.27765753935151904</c:v>
                </c:pt>
                <c:pt idx="23" formatCode="###0%">
                  <c:v>0.32536631623549089</c:v>
                </c:pt>
                <c:pt idx="24" formatCode="###0%">
                  <c:v>0.30346063709523441</c:v>
                </c:pt>
                <c:pt idx="25">
                  <c:v>0.28959263559180765</c:v>
                </c:pt>
                <c:pt idx="27">
                  <c:v>0.25225144892769991</c:v>
                </c:pt>
                <c:pt idx="28">
                  <c:v>0.26977012800045735</c:v>
                </c:pt>
                <c:pt idx="29">
                  <c:v>0.32675489935474472</c:v>
                </c:pt>
                <c:pt idx="30">
                  <c:v>0.29064850966186723</c:v>
                </c:pt>
                <c:pt idx="31">
                  <c:v>0.26897538954174022</c:v>
                </c:pt>
                <c:pt idx="32">
                  <c:v>0.44165151908315603</c:v>
                </c:pt>
                <c:pt idx="34">
                  <c:v>0.2852988439470337</c:v>
                </c:pt>
                <c:pt idx="35">
                  <c:v>0.3083982095531923</c:v>
                </c:pt>
                <c:pt idx="37">
                  <c:v>0.29735080053691254</c:v>
                </c:pt>
              </c:numCache>
            </c:numRef>
          </c:val>
          <c:extLst>
            <c:ext xmlns:c16="http://schemas.microsoft.com/office/drawing/2014/chart" uri="{C3380CC4-5D6E-409C-BE32-E72D297353CC}">
              <c16:uniqueId val="{00000000-F841-4609-B9CD-41F7D65CE19C}"/>
            </c:ext>
          </c:extLst>
        </c:ser>
        <c:ser>
          <c:idx val="1"/>
          <c:order val="1"/>
          <c:tx>
            <c:strRef>
              <c:f>Sheet1!$C$1</c:f>
              <c:strCache>
                <c:ptCount val="1"/>
              </c:strCache>
            </c:strRef>
          </c:tx>
          <c:spPr>
            <a:noFill/>
          </c:spPr>
          <c:invertIfNegative val="0"/>
          <c:dLbls>
            <c:delete val="1"/>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Sheet1!$C$2:$C$39</c:f>
              <c:numCache>
                <c:formatCode>0%</c:formatCode>
                <c:ptCount val="38"/>
                <c:pt idx="0">
                  <c:v>0.23664739245828603</c:v>
                </c:pt>
                <c:pt idx="1">
                  <c:v>0.17523508102737645</c:v>
                </c:pt>
                <c:pt idx="2">
                  <c:v>0.19291932079225615</c:v>
                </c:pt>
                <c:pt idx="3">
                  <c:v>0.17191240313318512</c:v>
                </c:pt>
                <c:pt idx="4">
                  <c:v>0.21978797253575599</c:v>
                </c:pt>
                <c:pt idx="5">
                  <c:v>0.20066977705440636</c:v>
                </c:pt>
                <c:pt idx="6">
                  <c:v>0.5</c:v>
                </c:pt>
                <c:pt idx="7">
                  <c:v>0.18945464120642463</c:v>
                </c:pt>
                <c:pt idx="8">
                  <c:v>0.21284567081117517</c:v>
                </c:pt>
                <c:pt idx="9">
                  <c:v>0.20066977705440636</c:v>
                </c:pt>
                <c:pt idx="10">
                  <c:v>0.5</c:v>
                </c:pt>
                <c:pt idx="11">
                  <c:v>0.16421494420049354</c:v>
                </c:pt>
                <c:pt idx="12">
                  <c:v>0.21977117421481712</c:v>
                </c:pt>
                <c:pt idx="13">
                  <c:v>0.19890847113800758</c:v>
                </c:pt>
                <c:pt idx="14">
                  <c:v>0.20973131774189135</c:v>
                </c:pt>
                <c:pt idx="15">
                  <c:v>0.16003347574867649</c:v>
                </c:pt>
                <c:pt idx="16">
                  <c:v>0.5</c:v>
                </c:pt>
                <c:pt idx="17">
                  <c:v>0.20844688127335942</c:v>
                </c:pt>
                <c:pt idx="18">
                  <c:v>0.20084417972683255</c:v>
                </c:pt>
                <c:pt idx="19">
                  <c:v>0.5</c:v>
                </c:pt>
                <c:pt idx="20">
                  <c:v>0.1614365993885592</c:v>
                </c:pt>
                <c:pt idx="21">
                  <c:v>0.22234246064848096</c:v>
                </c:pt>
                <c:pt idx="22">
                  <c:v>0.5</c:v>
                </c:pt>
                <c:pt idx="23">
                  <c:v>0.17463368376450911</c:v>
                </c:pt>
                <c:pt idx="24">
                  <c:v>0.19653936290476559</c:v>
                </c:pt>
                <c:pt idx="25">
                  <c:v>0.21040736440819235</c:v>
                </c:pt>
                <c:pt idx="26">
                  <c:v>0.5</c:v>
                </c:pt>
                <c:pt idx="27">
                  <c:v>0.24774855107230009</c:v>
                </c:pt>
                <c:pt idx="28">
                  <c:v>0.23022987199954265</c:v>
                </c:pt>
                <c:pt idx="29">
                  <c:v>0.17324510064525528</c:v>
                </c:pt>
                <c:pt idx="30">
                  <c:v>0.20935149033813277</c:v>
                </c:pt>
                <c:pt idx="31">
                  <c:v>0.23102461045825978</c:v>
                </c:pt>
                <c:pt idx="32">
                  <c:v>5.834848091684397E-2</c:v>
                </c:pt>
                <c:pt idx="33">
                  <c:v>0.5</c:v>
                </c:pt>
                <c:pt idx="34">
                  <c:v>0.2147011560529663</c:v>
                </c:pt>
                <c:pt idx="35">
                  <c:v>0.1916017904468077</c:v>
                </c:pt>
                <c:pt idx="36">
                  <c:v>0.5</c:v>
                </c:pt>
                <c:pt idx="37">
                  <c:v>0.20264919946308746</c:v>
                </c:pt>
              </c:numCache>
            </c:numRef>
          </c:val>
          <c:extLst>
            <c:ext xmlns:c16="http://schemas.microsoft.com/office/drawing/2014/chart" uri="{C3380CC4-5D6E-409C-BE32-E72D297353CC}">
              <c16:uniqueId val="{00000001-F841-4609-B9CD-41F7D65CE19C}"/>
            </c:ext>
          </c:extLst>
        </c:ser>
        <c:ser>
          <c:idx val="2"/>
          <c:order val="2"/>
          <c:tx>
            <c:strRef>
              <c:f>Sheet1!$D$1</c:f>
              <c:strCache>
                <c:ptCount val="1"/>
                <c:pt idx="0">
                  <c:v>Dalos (share) ar publicēto saturu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Sheet1!$D$2:$D$39</c:f>
              <c:numCache>
                <c:formatCode>0%</c:formatCode>
                <c:ptCount val="38"/>
                <c:pt idx="0">
                  <c:v>0.19081242194975334</c:v>
                </c:pt>
                <c:pt idx="1">
                  <c:v>0.2130471573078746</c:v>
                </c:pt>
                <c:pt idx="2">
                  <c:v>0.27764776448424</c:v>
                </c:pt>
                <c:pt idx="3">
                  <c:v>0.25604182377681706</c:v>
                </c:pt>
                <c:pt idx="4">
                  <c:v>0.24817616301217985</c:v>
                </c:pt>
                <c:pt idx="5">
                  <c:v>0.16295537104403851</c:v>
                </c:pt>
                <c:pt idx="7">
                  <c:v>0.27996566878864559</c:v>
                </c:pt>
                <c:pt idx="8">
                  <c:v>0.20713685827605999</c:v>
                </c:pt>
                <c:pt idx="9">
                  <c:v>0.16295537104403851</c:v>
                </c:pt>
                <c:pt idx="11">
                  <c:v>0.25119500129039157</c:v>
                </c:pt>
                <c:pt idx="12">
                  <c:v>0.21898049008578147</c:v>
                </c:pt>
                <c:pt idx="13">
                  <c:v>0.2210787190821486</c:v>
                </c:pt>
                <c:pt idx="14">
                  <c:v>0.23708532703927068</c:v>
                </c:pt>
                <c:pt idx="15">
                  <c:v>0.13162287592543545</c:v>
                </c:pt>
                <c:pt idx="17">
                  <c:v>0.22333624731016968</c:v>
                </c:pt>
                <c:pt idx="18">
                  <c:v>0.20864505258090432</c:v>
                </c:pt>
                <c:pt idx="20">
                  <c:v>0.2620411477323118</c:v>
                </c:pt>
                <c:pt idx="21">
                  <c:v>0.18828462352294453</c:v>
                </c:pt>
                <c:pt idx="23" formatCode="###0%">
                  <c:v>0.25311346604103879</c:v>
                </c:pt>
                <c:pt idx="24" formatCode="###0%">
                  <c:v>0.18016610476214845</c:v>
                </c:pt>
                <c:pt idx="25">
                  <c:v>0.21653493122669693</c:v>
                </c:pt>
                <c:pt idx="27">
                  <c:v>0.21522004915759016</c:v>
                </c:pt>
                <c:pt idx="28">
                  <c:v>0.21540376886229429</c:v>
                </c:pt>
                <c:pt idx="29">
                  <c:v>0.24850858596142755</c:v>
                </c:pt>
                <c:pt idx="30">
                  <c:v>0.15375057884145349</c:v>
                </c:pt>
                <c:pt idx="31">
                  <c:v>0.16202001860970655</c:v>
                </c:pt>
                <c:pt idx="32">
                  <c:v>0.34652655183346948</c:v>
                </c:pt>
                <c:pt idx="34">
                  <c:v>0.21461958138108783</c:v>
                </c:pt>
                <c:pt idx="35">
                  <c:v>0.20985369713613128</c:v>
                </c:pt>
                <c:pt idx="37">
                  <c:v>0.21213300962790771</c:v>
                </c:pt>
              </c:numCache>
            </c:numRef>
          </c:val>
          <c:extLst>
            <c:ext xmlns:c16="http://schemas.microsoft.com/office/drawing/2014/chart" uri="{C3380CC4-5D6E-409C-BE32-E72D297353CC}">
              <c16:uniqueId val="{00000002-F841-4609-B9CD-41F7D65CE19C}"/>
            </c:ext>
          </c:extLst>
        </c:ser>
        <c:ser>
          <c:idx val="3"/>
          <c:order val="3"/>
          <c:tx>
            <c:strRef>
              <c:f>Sheet1!$E$1</c:f>
              <c:strCache>
                <c:ptCount val="1"/>
              </c:strCache>
            </c:strRef>
          </c:tx>
          <c:spPr>
            <a:noFill/>
          </c:spPr>
          <c:invertIfNegative val="0"/>
          <c:dLbls>
            <c:delete val="1"/>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Sheet1!$E$2:$E$39</c:f>
              <c:numCache>
                <c:formatCode>0%</c:formatCode>
                <c:ptCount val="38"/>
                <c:pt idx="0">
                  <c:v>0.30918757805024666</c:v>
                </c:pt>
                <c:pt idx="1">
                  <c:v>0.2869528426921254</c:v>
                </c:pt>
                <c:pt idx="2">
                  <c:v>0.22235223551576</c:v>
                </c:pt>
                <c:pt idx="3">
                  <c:v>0.24395817622318294</c:v>
                </c:pt>
                <c:pt idx="4">
                  <c:v>0.25182383698782018</c:v>
                </c:pt>
                <c:pt idx="5">
                  <c:v>0.33704462895596149</c:v>
                </c:pt>
                <c:pt idx="6">
                  <c:v>0.5</c:v>
                </c:pt>
                <c:pt idx="7">
                  <c:v>0.22003433121135441</c:v>
                </c:pt>
                <c:pt idx="8">
                  <c:v>0.29286314172394001</c:v>
                </c:pt>
                <c:pt idx="9">
                  <c:v>0.33704462895596149</c:v>
                </c:pt>
                <c:pt idx="10">
                  <c:v>0.5</c:v>
                </c:pt>
                <c:pt idx="11">
                  <c:v>0.24880499870960843</c:v>
                </c:pt>
                <c:pt idx="12">
                  <c:v>0.28101950991421853</c:v>
                </c:pt>
                <c:pt idx="13">
                  <c:v>0.2789212809178514</c:v>
                </c:pt>
                <c:pt idx="14">
                  <c:v>0.26291467296072935</c:v>
                </c:pt>
                <c:pt idx="15">
                  <c:v>0.36837712407456458</c:v>
                </c:pt>
                <c:pt idx="16">
                  <c:v>0.5</c:v>
                </c:pt>
                <c:pt idx="17">
                  <c:v>0.27666375268983034</c:v>
                </c:pt>
                <c:pt idx="18">
                  <c:v>0.29135494741909568</c:v>
                </c:pt>
                <c:pt idx="19">
                  <c:v>0.5</c:v>
                </c:pt>
                <c:pt idx="20">
                  <c:v>0.2379588522676882</c:v>
                </c:pt>
                <c:pt idx="21">
                  <c:v>0.31171537647705549</c:v>
                </c:pt>
                <c:pt idx="22">
                  <c:v>0.5</c:v>
                </c:pt>
                <c:pt idx="23">
                  <c:v>0.24688653395896121</c:v>
                </c:pt>
                <c:pt idx="24">
                  <c:v>0.31983389523785155</c:v>
                </c:pt>
                <c:pt idx="25">
                  <c:v>0.28346506877330307</c:v>
                </c:pt>
                <c:pt idx="26">
                  <c:v>0.5</c:v>
                </c:pt>
                <c:pt idx="27">
                  <c:v>0.28477995084240981</c:v>
                </c:pt>
                <c:pt idx="28">
                  <c:v>0.28459623113770571</c:v>
                </c:pt>
                <c:pt idx="29">
                  <c:v>0.25149141403857245</c:v>
                </c:pt>
                <c:pt idx="30">
                  <c:v>0.34624942115854651</c:v>
                </c:pt>
                <c:pt idx="31">
                  <c:v>0.33797998139029345</c:v>
                </c:pt>
                <c:pt idx="32">
                  <c:v>0.15347344816653052</c:v>
                </c:pt>
                <c:pt idx="33">
                  <c:v>0.5</c:v>
                </c:pt>
                <c:pt idx="34">
                  <c:v>0.28538041861891217</c:v>
                </c:pt>
                <c:pt idx="35">
                  <c:v>0.29014630286386872</c:v>
                </c:pt>
                <c:pt idx="36">
                  <c:v>0.5</c:v>
                </c:pt>
                <c:pt idx="37">
                  <c:v>0.28786699037209229</c:v>
                </c:pt>
              </c:numCache>
            </c:numRef>
          </c:val>
          <c:extLst>
            <c:ext xmlns:c16="http://schemas.microsoft.com/office/drawing/2014/chart" uri="{C3380CC4-5D6E-409C-BE32-E72D297353CC}">
              <c16:uniqueId val="{00000003-F841-4609-B9CD-41F7D65CE19C}"/>
            </c:ext>
          </c:extLst>
        </c:ser>
        <c:ser>
          <c:idx val="4"/>
          <c:order val="4"/>
          <c:tx>
            <c:strRef>
              <c:f>Sheet1!$F$1</c:f>
              <c:strCache>
                <c:ptCount val="1"/>
                <c:pt idx="0">
                  <c:v>Komentēju</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Sheet1!$F$2:$F$39</c:f>
              <c:numCache>
                <c:formatCode>0%</c:formatCode>
                <c:ptCount val="38"/>
                <c:pt idx="0">
                  <c:v>0.14442669483918497</c:v>
                </c:pt>
                <c:pt idx="1">
                  <c:v>0.15380533435634364</c:v>
                </c:pt>
                <c:pt idx="2">
                  <c:v>0.10380902934428578</c:v>
                </c:pt>
                <c:pt idx="3">
                  <c:v>0.13203501600025597</c:v>
                </c:pt>
                <c:pt idx="4">
                  <c:v>8.055049298925071E-2</c:v>
                </c:pt>
                <c:pt idx="5">
                  <c:v>0.12884458168492627</c:v>
                </c:pt>
                <c:pt idx="7">
                  <c:v>0.11890069845754841</c:v>
                </c:pt>
                <c:pt idx="8">
                  <c:v>0.11923970396115786</c:v>
                </c:pt>
                <c:pt idx="9">
                  <c:v>0.12884458168492627</c:v>
                </c:pt>
                <c:pt idx="11">
                  <c:v>0.17607347171790899</c:v>
                </c:pt>
                <c:pt idx="12">
                  <c:v>0.14379634503519909</c:v>
                </c:pt>
                <c:pt idx="13">
                  <c:v>0.11206810086422381</c:v>
                </c:pt>
                <c:pt idx="14">
                  <c:v>0.1394284065088931</c:v>
                </c:pt>
                <c:pt idx="15">
                  <c:v>0.1096425593104291</c:v>
                </c:pt>
                <c:pt idx="17">
                  <c:v>0.13576212959730388</c:v>
                </c:pt>
                <c:pt idx="18">
                  <c:v>0.11808168312259194</c:v>
                </c:pt>
                <c:pt idx="20">
                  <c:v>0.13495858636679967</c:v>
                </c:pt>
                <c:pt idx="21">
                  <c:v>0.1162206217816944</c:v>
                </c:pt>
                <c:pt idx="23" formatCode="###0%">
                  <c:v>0.17825612903914898</c:v>
                </c:pt>
                <c:pt idx="24" formatCode="###0%">
                  <c:v>0.12783107101179697</c:v>
                </c:pt>
                <c:pt idx="25">
                  <c:v>0.10934100649569141</c:v>
                </c:pt>
                <c:pt idx="27">
                  <c:v>0.13350966716234222</c:v>
                </c:pt>
                <c:pt idx="28">
                  <c:v>0.13514902768242429</c:v>
                </c:pt>
                <c:pt idx="29">
                  <c:v>0.12982883830393394</c:v>
                </c:pt>
                <c:pt idx="30">
                  <c:v>8.9771411479503682E-2</c:v>
                </c:pt>
                <c:pt idx="31">
                  <c:v>0.13689947912256856</c:v>
                </c:pt>
                <c:pt idx="32">
                  <c:v>9.9503957605714205E-2</c:v>
                </c:pt>
                <c:pt idx="34">
                  <c:v>0.14083236128719934</c:v>
                </c:pt>
                <c:pt idx="35">
                  <c:v>0.10527274484146684</c:v>
                </c:pt>
                <c:pt idx="37">
                  <c:v>0.12227934294618667</c:v>
                </c:pt>
              </c:numCache>
            </c:numRef>
          </c:val>
          <c:extLst>
            <c:ext xmlns:c16="http://schemas.microsoft.com/office/drawing/2014/chart" uri="{C3380CC4-5D6E-409C-BE32-E72D297353CC}">
              <c16:uniqueId val="{00000004-F841-4609-B9CD-41F7D65CE19C}"/>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1.5"/>
          <c:min val="0"/>
        </c:scaling>
        <c:delete val="1"/>
        <c:axPos val="b"/>
        <c:numFmt formatCode="0%" sourceLinked="0"/>
        <c:majorTickMark val="out"/>
        <c:minorTickMark val="none"/>
        <c:tickLblPos val="nextTo"/>
        <c:crossAx val="824934336"/>
        <c:crosses val="autoZero"/>
        <c:crossBetween val="between"/>
        <c:majorUnit val="0.5"/>
      </c:valAx>
      <c:spPr>
        <a:noFill/>
        <a:ln w="25522">
          <a:noFill/>
        </a:ln>
      </c:spPr>
    </c:plotArea>
    <c:legend>
      <c:legendPos val="r"/>
      <c:legendEntry>
        <c:idx val="1"/>
        <c:delete val="1"/>
      </c:legendEntry>
      <c:legendEntry>
        <c:idx val="3"/>
        <c:delete val="1"/>
      </c:legendEntry>
      <c:layout>
        <c:manualLayout>
          <c:xMode val="edge"/>
          <c:yMode val="edge"/>
          <c:x val="0.20191786953688529"/>
          <c:y val="8.9442518999735803E-3"/>
          <c:w val="0.64840874465255638"/>
          <c:h val="3.7907455763630082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36863993541304"/>
          <c:y val="3.3164516369953052E-3"/>
          <c:w val="0.88972843135008883"/>
          <c:h val="0.71773374643287791"/>
        </c:manualLayout>
      </c:layout>
      <c:barChart>
        <c:barDir val="bar"/>
        <c:grouping val="percentStacked"/>
        <c:varyColors val="0"/>
        <c:ser>
          <c:idx val="0"/>
          <c:order val="0"/>
          <c:tx>
            <c:strRef>
              <c:f>Sheet1!$B$1</c:f>
              <c:strCache>
                <c:ptCount val="1"/>
                <c:pt idx="0">
                  <c:v>Es parasti spēju atpazīt, kura informācija medijos ir uzticama un kura tendencioza vai safabricēta </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Sheet1!$B$2:$B$3</c:f>
              <c:numCache>
                <c:formatCode>0%</c:formatCode>
                <c:ptCount val="2"/>
                <c:pt idx="0">
                  <c:v>0.53</c:v>
                </c:pt>
                <c:pt idx="1">
                  <c:v>0.5806018812813909</c:v>
                </c:pt>
              </c:numCache>
            </c:numRef>
          </c:val>
          <c:extLst>
            <c:ext xmlns:c16="http://schemas.microsoft.com/office/drawing/2014/chart" uri="{C3380CC4-5D6E-409C-BE32-E72D297353CC}">
              <c16:uniqueId val="{00000000-FF7F-47DF-9AFB-AE18FC294357}"/>
            </c:ext>
          </c:extLst>
        </c:ser>
        <c:ser>
          <c:idx val="1"/>
          <c:order val="1"/>
          <c:tx>
            <c:strRef>
              <c:f>Sheet1!$C$1</c:f>
              <c:strCache>
                <c:ptCount val="1"/>
                <c:pt idx="0">
                  <c:v>Man reizēm ir gadījies noticēt tendenciozai vai safabricētai informācijai medijos, to saprotot tikai vēlāk </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Sheet1!$C$2:$C$3</c:f>
              <c:numCache>
                <c:formatCode>0%</c:formatCode>
                <c:ptCount val="2"/>
                <c:pt idx="0">
                  <c:v>0.21</c:v>
                </c:pt>
                <c:pt idx="1">
                  <c:v>0.27075484236698405</c:v>
                </c:pt>
              </c:numCache>
            </c:numRef>
          </c:val>
          <c:extLst>
            <c:ext xmlns:c16="http://schemas.microsoft.com/office/drawing/2014/chart" uri="{C3380CC4-5D6E-409C-BE32-E72D297353CC}">
              <c16:uniqueId val="{00000001-FF7F-47DF-9AFB-AE18FC294357}"/>
            </c:ext>
          </c:extLst>
        </c:ser>
        <c:ser>
          <c:idx val="2"/>
          <c:order val="2"/>
          <c:tx>
            <c:strRef>
              <c:f>Sheet1!$D$1</c:f>
              <c:strCache>
                <c:ptCount val="1"/>
                <c:pt idx="0">
                  <c:v>Man pietrūkst zināšanu par to, kā atpazīt uzticamu informāciju medijos no tendenciozas un maldinošas </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Sheet1!$D$2:$D$3</c:f>
              <c:numCache>
                <c:formatCode>0%</c:formatCode>
                <c:ptCount val="2"/>
                <c:pt idx="0">
                  <c:v>0.08</c:v>
                </c:pt>
                <c:pt idx="1">
                  <c:v>7.6454016449063106E-2</c:v>
                </c:pt>
              </c:numCache>
            </c:numRef>
          </c:val>
          <c:extLst>
            <c:ext xmlns:c16="http://schemas.microsoft.com/office/drawing/2014/chart" uri="{C3380CC4-5D6E-409C-BE32-E72D297353CC}">
              <c16:uniqueId val="{00000002-FF7F-47DF-9AFB-AE18FC294357}"/>
            </c:ext>
          </c:extLst>
        </c:ser>
        <c:ser>
          <c:idx val="3"/>
          <c:order val="3"/>
          <c:tx>
            <c:strRef>
              <c:f>Sheet1!$E$1</c:f>
              <c:strCache>
                <c:ptCount val="1"/>
                <c:pt idx="0">
                  <c:v>Es par to neesmu domājis/-usi</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Sheet1!$E$2:$E$3</c:f>
              <c:numCache>
                <c:formatCode>0%</c:formatCode>
                <c:ptCount val="2"/>
                <c:pt idx="0">
                  <c:v>0.18</c:v>
                </c:pt>
                <c:pt idx="1">
                  <c:v>7.2189259902554356E-2</c:v>
                </c:pt>
              </c:numCache>
            </c:numRef>
          </c:val>
          <c:extLst>
            <c:ext xmlns:c16="http://schemas.microsoft.com/office/drawing/2014/chart" uri="{C3380CC4-5D6E-409C-BE32-E72D297353CC}">
              <c16:uniqueId val="{00000003-FF7F-47DF-9AFB-AE18FC29435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9.1156988468936773E-2"/>
          <c:y val="0.73488038736547467"/>
          <c:w val="0.90194962981352644"/>
          <c:h val="0.25451898169833581"/>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0.11042371484762309"/>
          <c:w val="0.76830009173872582"/>
          <c:h val="0.87356142200285469"/>
        </c:manualLayout>
      </c:layout>
      <c:barChart>
        <c:barDir val="bar"/>
        <c:grouping val="percentStacked"/>
        <c:varyColors val="0"/>
        <c:ser>
          <c:idx val="0"/>
          <c:order val="0"/>
          <c:tx>
            <c:strRef>
              <c:f>Sheet1!$C$3</c:f>
              <c:strCache>
                <c:ptCount val="1"/>
                <c:pt idx="0">
                  <c:v>Es parasti spēju atpazīt, kura informācija medijos ir uzticama un kura tendencioza vai safabricēta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0.46264439151006764</c:v>
                </c:pt>
                <c:pt idx="1">
                  <c:v>0.54625253446845534</c:v>
                </c:pt>
                <c:pt idx="2">
                  <c:v>0.58739500287689517</c:v>
                </c:pt>
                <c:pt idx="3">
                  <c:v>0.58615822539691553</c:v>
                </c:pt>
                <c:pt idx="4">
                  <c:v>0.60238657821747987</c:v>
                </c:pt>
                <c:pt idx="5">
                  <c:v>0.62893008532578054</c:v>
                </c:pt>
                <c:pt idx="7">
                  <c:v>0.56630312135583616</c:v>
                </c:pt>
                <c:pt idx="8">
                  <c:v>0.5513236664546719</c:v>
                </c:pt>
                <c:pt idx="9">
                  <c:v>0.62893008532578054</c:v>
                </c:pt>
                <c:pt idx="11">
                  <c:v>0.58735273546602984</c:v>
                </c:pt>
                <c:pt idx="12">
                  <c:v>0.55891829316102637</c:v>
                </c:pt>
                <c:pt idx="13">
                  <c:v>0.45396916227243606</c:v>
                </c:pt>
                <c:pt idx="14">
                  <c:v>0.53002327438369734</c:v>
                </c:pt>
                <c:pt idx="15">
                  <c:v>0.60387822196352214</c:v>
                </c:pt>
                <c:pt idx="17">
                  <c:v>0.5762737561075113</c:v>
                </c:pt>
                <c:pt idx="18">
                  <c:v>0.68247038599284193</c:v>
                </c:pt>
                <c:pt idx="20">
                  <c:v>0.51654765643761202</c:v>
                </c:pt>
                <c:pt idx="21">
                  <c:v>0.61120991323268359</c:v>
                </c:pt>
                <c:pt idx="23" formatCode="###0%">
                  <c:v>0.50497675691873711</c:v>
                </c:pt>
                <c:pt idx="24" formatCode="###0%">
                  <c:v>0.53393047221571699</c:v>
                </c:pt>
                <c:pt idx="25">
                  <c:v>0.61316467429622823</c:v>
                </c:pt>
                <c:pt idx="27">
                  <c:v>0.55529900221959438</c:v>
                </c:pt>
                <c:pt idx="28">
                  <c:v>0.58491633196837234</c:v>
                </c:pt>
                <c:pt idx="29">
                  <c:v>0.54207109482296101</c:v>
                </c:pt>
                <c:pt idx="30">
                  <c:v>0.59102493808968137</c:v>
                </c:pt>
                <c:pt idx="31">
                  <c:v>0.59779189206518513</c:v>
                </c:pt>
                <c:pt idx="32">
                  <c:v>0.63900273259002693</c:v>
                </c:pt>
                <c:pt idx="34">
                  <c:v>0.64504082542076935</c:v>
                </c:pt>
                <c:pt idx="35">
                  <c:v>0.52153401398735233</c:v>
                </c:pt>
                <c:pt idx="37">
                  <c:v>0.5806018812813909</c:v>
                </c:pt>
              </c:numCache>
            </c:numRef>
          </c:val>
          <c:extLst>
            <c:ext xmlns:c16="http://schemas.microsoft.com/office/drawing/2014/chart" uri="{C3380CC4-5D6E-409C-BE32-E72D297353CC}">
              <c16:uniqueId val="{00000000-243A-4216-B8A4-6040CF62C886}"/>
            </c:ext>
          </c:extLst>
        </c:ser>
        <c:ser>
          <c:idx val="1"/>
          <c:order val="1"/>
          <c:tx>
            <c:strRef>
              <c:f>Sheet1!$D$3</c:f>
              <c:strCache>
                <c:ptCount val="1"/>
                <c:pt idx="0">
                  <c:v>Man reizēm ir gadījies noticēt tendenciozai vai safabricētai informācijai medijos, to saprotot tikai vēlāk</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0.32058770636729816</c:v>
                </c:pt>
                <c:pt idx="1">
                  <c:v>0.3022070821143219</c:v>
                </c:pt>
                <c:pt idx="2">
                  <c:v>0.24347030761685981</c:v>
                </c:pt>
                <c:pt idx="3">
                  <c:v>0.2700879157010741</c:v>
                </c:pt>
                <c:pt idx="4">
                  <c:v>0.28185454863046583</c:v>
                </c:pt>
                <c:pt idx="5">
                  <c:v>0.24070347789411095</c:v>
                </c:pt>
                <c:pt idx="7">
                  <c:v>0.28001933560417647</c:v>
                </c:pt>
                <c:pt idx="8">
                  <c:v>0.28871686575451533</c:v>
                </c:pt>
                <c:pt idx="9">
                  <c:v>0.24070347789411095</c:v>
                </c:pt>
                <c:pt idx="11">
                  <c:v>0.28439153145711066</c:v>
                </c:pt>
                <c:pt idx="12">
                  <c:v>0.22695411116044434</c:v>
                </c:pt>
                <c:pt idx="13">
                  <c:v>0.31119338089230641</c:v>
                </c:pt>
                <c:pt idx="14">
                  <c:v>0.25863193566269749</c:v>
                </c:pt>
                <c:pt idx="15">
                  <c:v>0.29753075158221931</c:v>
                </c:pt>
                <c:pt idx="17">
                  <c:v>0.27251218095357654</c:v>
                </c:pt>
                <c:pt idx="18">
                  <c:v>0.24569872874227855</c:v>
                </c:pt>
                <c:pt idx="20">
                  <c:v>0.26238222469591294</c:v>
                </c:pt>
                <c:pt idx="21">
                  <c:v>0.27475566120160805</c:v>
                </c:pt>
                <c:pt idx="23" formatCode="###0%">
                  <c:v>0.20108240942548627</c:v>
                </c:pt>
                <c:pt idx="24" formatCode="###0%">
                  <c:v>0.25235892776981733</c:v>
                </c:pt>
                <c:pt idx="25">
                  <c:v>0.29128144870334033</c:v>
                </c:pt>
                <c:pt idx="27">
                  <c:v>0.24502453419705128</c:v>
                </c:pt>
                <c:pt idx="28">
                  <c:v>0.25006526876153845</c:v>
                </c:pt>
                <c:pt idx="29">
                  <c:v>0.3283465796152385</c:v>
                </c:pt>
                <c:pt idx="30">
                  <c:v>0.24501196483290491</c:v>
                </c:pt>
                <c:pt idx="31">
                  <c:v>0.30347495683640435</c:v>
                </c:pt>
                <c:pt idx="32">
                  <c:v>0.22704882454068936</c:v>
                </c:pt>
                <c:pt idx="34">
                  <c:v>0.23758707480720123</c:v>
                </c:pt>
                <c:pt idx="35">
                  <c:v>0.30115802973802297</c:v>
                </c:pt>
                <c:pt idx="37">
                  <c:v>0.27075484236698405</c:v>
                </c:pt>
              </c:numCache>
            </c:numRef>
          </c:val>
          <c:extLst>
            <c:ext xmlns:c16="http://schemas.microsoft.com/office/drawing/2014/chart" uri="{C3380CC4-5D6E-409C-BE32-E72D297353CC}">
              <c16:uniqueId val="{00000001-243A-4216-B8A4-6040CF62C886}"/>
            </c:ext>
          </c:extLst>
        </c:ser>
        <c:ser>
          <c:idx val="2"/>
          <c:order val="2"/>
          <c:tx>
            <c:strRef>
              <c:f>Sheet1!$E$3</c:f>
              <c:strCache>
                <c:ptCount val="1"/>
                <c:pt idx="0">
                  <c:v>Man pietrūkst zināšanu par to, kā atpazīt uzticamu informāciju medijos no tendenciozas un maldinošas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8.6402005258065198E-2</c:v>
                </c:pt>
                <c:pt idx="1">
                  <c:v>6.8592144932405341E-2</c:v>
                </c:pt>
                <c:pt idx="2">
                  <c:v>9.287420324345734E-2</c:v>
                </c:pt>
                <c:pt idx="3">
                  <c:v>5.9567568112075045E-2</c:v>
                </c:pt>
                <c:pt idx="4">
                  <c:v>5.9393170922305248E-2</c:v>
                </c:pt>
                <c:pt idx="5">
                  <c:v>8.3805978189405467E-2</c:v>
                </c:pt>
                <c:pt idx="7">
                  <c:v>8.1577926168993564E-2</c:v>
                </c:pt>
                <c:pt idx="8">
                  <c:v>6.7234346905475639E-2</c:v>
                </c:pt>
                <c:pt idx="9">
                  <c:v>8.3805978189405467E-2</c:v>
                </c:pt>
                <c:pt idx="11">
                  <c:v>6.9499907761604987E-2</c:v>
                </c:pt>
                <c:pt idx="12">
                  <c:v>9.8790453350083796E-2</c:v>
                </c:pt>
                <c:pt idx="13">
                  <c:v>0.12807534139374988</c:v>
                </c:pt>
                <c:pt idx="14">
                  <c:v>9.766352439991953E-2</c:v>
                </c:pt>
                <c:pt idx="15">
                  <c:v>5.1804267349322169E-2</c:v>
                </c:pt>
                <c:pt idx="17">
                  <c:v>6.5824190841016164E-2</c:v>
                </c:pt>
                <c:pt idx="18">
                  <c:v>5.3746170418548768E-2</c:v>
                </c:pt>
                <c:pt idx="20">
                  <c:v>0.10765108894342021</c:v>
                </c:pt>
                <c:pt idx="21">
                  <c:v>6.1546631432343096E-2</c:v>
                </c:pt>
                <c:pt idx="23" formatCode="###0%">
                  <c:v>0.17629020308992568</c:v>
                </c:pt>
                <c:pt idx="24" formatCode="###0%">
                  <c:v>0.11315640361777241</c:v>
                </c:pt>
                <c:pt idx="25">
                  <c:v>4.3058368608376772E-2</c:v>
                </c:pt>
                <c:pt idx="27">
                  <c:v>8.4541655134196508E-2</c:v>
                </c:pt>
                <c:pt idx="28">
                  <c:v>8.7233272989179933E-2</c:v>
                </c:pt>
                <c:pt idx="29">
                  <c:v>9.2673611296870254E-2</c:v>
                </c:pt>
                <c:pt idx="30">
                  <c:v>8.627147168855448E-2</c:v>
                </c:pt>
                <c:pt idx="31">
                  <c:v>3.0682544200559027E-2</c:v>
                </c:pt>
                <c:pt idx="32">
                  <c:v>7.5489133133609054E-2</c:v>
                </c:pt>
                <c:pt idx="34">
                  <c:v>7.0011290976493196E-2</c:v>
                </c:pt>
                <c:pt idx="35">
                  <c:v>8.2359731670012509E-2</c:v>
                </c:pt>
                <c:pt idx="37">
                  <c:v>7.6454016449063106E-2</c:v>
                </c:pt>
              </c:numCache>
            </c:numRef>
          </c:val>
          <c:extLst>
            <c:ext xmlns:c16="http://schemas.microsoft.com/office/drawing/2014/chart" uri="{C3380CC4-5D6E-409C-BE32-E72D297353CC}">
              <c16:uniqueId val="{00000002-243A-4216-B8A4-6040CF62C886}"/>
            </c:ext>
          </c:extLst>
        </c:ser>
        <c:ser>
          <c:idx val="3"/>
          <c:order val="3"/>
          <c:tx>
            <c:strRef>
              <c:f>Sheet1!$F$3</c:f>
              <c:strCache>
                <c:ptCount val="1"/>
                <c:pt idx="0">
                  <c:v>Es par to neesmu domājis\-usi</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0.13036589686456934</c:v>
                </c:pt>
                <c:pt idx="1">
                  <c:v>8.294823848481736E-2</c:v>
                </c:pt>
                <c:pt idx="2">
                  <c:v>7.6260486262787905E-2</c:v>
                </c:pt>
                <c:pt idx="3">
                  <c:v>8.4186290789934809E-2</c:v>
                </c:pt>
                <c:pt idx="4">
                  <c:v>5.636570222974871E-2</c:v>
                </c:pt>
                <c:pt idx="5">
                  <c:v>4.6560458590704228E-2</c:v>
                </c:pt>
                <c:pt idx="7">
                  <c:v>7.2099616870994129E-2</c:v>
                </c:pt>
                <c:pt idx="8">
                  <c:v>9.2725120885337506E-2</c:v>
                </c:pt>
                <c:pt idx="9">
                  <c:v>4.6560458590704228E-2</c:v>
                </c:pt>
                <c:pt idx="11">
                  <c:v>5.8755825315250032E-2</c:v>
                </c:pt>
                <c:pt idx="12">
                  <c:v>0.11533714232844466</c:v>
                </c:pt>
                <c:pt idx="13">
                  <c:v>0.10676211544150804</c:v>
                </c:pt>
                <c:pt idx="14">
                  <c:v>0.11368126555368542</c:v>
                </c:pt>
                <c:pt idx="15">
                  <c:v>4.67867591049358E-2</c:v>
                </c:pt>
                <c:pt idx="17">
                  <c:v>8.5389872097896072E-2</c:v>
                </c:pt>
                <c:pt idx="18">
                  <c:v>1.8084714846330632E-2</c:v>
                </c:pt>
                <c:pt idx="20">
                  <c:v>0.11341902992305621</c:v>
                </c:pt>
                <c:pt idx="21">
                  <c:v>5.2487794133366433E-2</c:v>
                </c:pt>
                <c:pt idx="23" formatCode="###0%">
                  <c:v>0.11765063056585062</c:v>
                </c:pt>
                <c:pt idx="24" formatCode="###0%">
                  <c:v>0.10055419639669283</c:v>
                </c:pt>
                <c:pt idx="25">
                  <c:v>5.2495508392056328E-2</c:v>
                </c:pt>
                <c:pt idx="27">
                  <c:v>0.11513480844915769</c:v>
                </c:pt>
                <c:pt idx="28">
                  <c:v>7.7785126280908251E-2</c:v>
                </c:pt>
                <c:pt idx="29">
                  <c:v>3.6908714264932481E-2</c:v>
                </c:pt>
                <c:pt idx="30">
                  <c:v>7.7691625388859042E-2</c:v>
                </c:pt>
                <c:pt idx="31">
                  <c:v>6.8050606897851459E-2</c:v>
                </c:pt>
                <c:pt idx="32">
                  <c:v>5.8459309735674071E-2</c:v>
                </c:pt>
                <c:pt idx="34">
                  <c:v>4.7360808795536835E-2</c:v>
                </c:pt>
                <c:pt idx="35">
                  <c:v>9.4948224604615467E-2</c:v>
                </c:pt>
                <c:pt idx="37">
                  <c:v>7.2189259902554356E-2</c:v>
                </c:pt>
              </c:numCache>
            </c:numRef>
          </c:val>
          <c:extLst>
            <c:ext xmlns:c16="http://schemas.microsoft.com/office/drawing/2014/chart" uri="{C3380CC4-5D6E-409C-BE32-E72D297353CC}">
              <c16:uniqueId val="{00000003-243A-4216-B8A4-6040CF62C88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3120329257859323"/>
          <c:y val="2.3597491191768767E-3"/>
          <c:w val="0.76879670742140682"/>
          <c:h val="0.10386107524597128"/>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atbalsta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Sheet1!$B$2:$B$6</c:f>
              <c:numCache>
                <c:formatCode>0%</c:formatCode>
                <c:ptCount val="5"/>
                <c:pt idx="0">
                  <c:v>3.5238151517128967E-2</c:v>
                </c:pt>
                <c:pt idx="1">
                  <c:v>0.62278730764826007</c:v>
                </c:pt>
                <c:pt idx="2">
                  <c:v>0.63378953693465767</c:v>
                </c:pt>
                <c:pt idx="3">
                  <c:v>0.73475014881184897</c:v>
                </c:pt>
                <c:pt idx="4">
                  <c:v>0.82311984750873379</c:v>
                </c:pt>
              </c:numCache>
            </c:numRef>
          </c:val>
          <c:extLst>
            <c:ext xmlns:c16="http://schemas.microsoft.com/office/drawing/2014/chart" uri="{C3380CC4-5D6E-409C-BE32-E72D297353CC}">
              <c16:uniqueId val="{00000000-425D-48AB-8187-81989F67D1FE}"/>
            </c:ext>
          </c:extLst>
        </c:ser>
        <c:ser>
          <c:idx val="1"/>
          <c:order val="1"/>
          <c:tx>
            <c:strRef>
              <c:f>Sheet1!$C$1</c:f>
              <c:strCache>
                <c:ptCount val="1"/>
                <c:pt idx="0">
                  <c:v>Ne atbalsta, ne neatbalsta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Sheet1!$C$2:$C$6</c:f>
              <c:numCache>
                <c:formatCode>0%</c:formatCode>
                <c:ptCount val="5"/>
                <c:pt idx="0">
                  <c:v>2.851986783855745E-2</c:v>
                </c:pt>
                <c:pt idx="1">
                  <c:v>0.1295558475275228</c:v>
                </c:pt>
                <c:pt idx="2">
                  <c:v>0.10893877069127318</c:v>
                </c:pt>
                <c:pt idx="3">
                  <c:v>0.150402373964479</c:v>
                </c:pt>
                <c:pt idx="4">
                  <c:v>4.341182486645985E-2</c:v>
                </c:pt>
              </c:numCache>
            </c:numRef>
          </c:val>
          <c:extLst>
            <c:ext xmlns:c16="http://schemas.microsoft.com/office/drawing/2014/chart" uri="{C3380CC4-5D6E-409C-BE32-E72D297353CC}">
              <c16:uniqueId val="{00000001-425D-48AB-8187-81989F67D1FE}"/>
            </c:ext>
          </c:extLst>
        </c:ser>
        <c:ser>
          <c:idx val="2"/>
          <c:order val="2"/>
          <c:tx>
            <c:strRef>
              <c:f>Sheet1!$D$1</c:f>
              <c:strCache>
                <c:ptCount val="1"/>
                <c:pt idx="0">
                  <c:v>Pilnībā + drīzāk neatbalsta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Sheet1!$D$2:$D$6</c:f>
              <c:numCache>
                <c:formatCode>0%</c:formatCode>
                <c:ptCount val="5"/>
                <c:pt idx="0">
                  <c:v>0.86303479131159411</c:v>
                </c:pt>
                <c:pt idx="1">
                  <c:v>0.14940032205941492</c:v>
                </c:pt>
                <c:pt idx="2">
                  <c:v>0.1558271907578436</c:v>
                </c:pt>
                <c:pt idx="3">
                  <c:v>7.4070561151188027E-2</c:v>
                </c:pt>
                <c:pt idx="4">
                  <c:v>6.2655762803316473E-2</c:v>
                </c:pt>
              </c:numCache>
            </c:numRef>
          </c:val>
          <c:extLst>
            <c:ext xmlns:c16="http://schemas.microsoft.com/office/drawing/2014/chart" uri="{C3380CC4-5D6E-409C-BE32-E72D297353CC}">
              <c16:uniqueId val="{00000002-425D-48AB-8187-81989F67D1FE}"/>
            </c:ext>
          </c:extLst>
        </c:ser>
        <c:ser>
          <c:idx val="3"/>
          <c:order val="3"/>
          <c:tx>
            <c:strRef>
              <c:f>Sheet1!$E$1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Sheet1!$E$2:$E$6</c:f>
              <c:numCache>
                <c:formatCode>0%</c:formatCode>
                <c:ptCount val="5"/>
                <c:pt idx="0">
                  <c:v>7.3207189332715708E-2</c:v>
                </c:pt>
                <c:pt idx="1">
                  <c:v>9.8256522764796031E-2</c:v>
                </c:pt>
                <c:pt idx="2">
                  <c:v>0.10144450161621915</c:v>
                </c:pt>
                <c:pt idx="3">
                  <c:v>4.0776916072476847E-2</c:v>
                </c:pt>
                <c:pt idx="4">
                  <c:v>7.0812564821484472E-2</c:v>
                </c:pt>
              </c:numCache>
            </c:numRef>
          </c:val>
          <c:extLst>
            <c:ext xmlns:c16="http://schemas.microsoft.com/office/drawing/2014/chart" uri="{C3380CC4-5D6E-409C-BE32-E72D297353CC}">
              <c16:uniqueId val="{00000003-425D-48AB-8187-81989F67D1F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5767829450882427"/>
          <c:w val="1"/>
          <c:h val="0.14232170549117573"/>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588333468226981E-2"/>
          <c:y val="3.3164516369953052E-3"/>
          <c:w val="0.7559428004310248"/>
          <c:h val="0.72451366019367081"/>
        </c:manualLayout>
      </c:layout>
      <c:barChart>
        <c:barDir val="bar"/>
        <c:grouping val="percentStacked"/>
        <c:varyColors val="0"/>
        <c:ser>
          <c:idx val="0"/>
          <c:order val="0"/>
          <c:tx>
            <c:strRef>
              <c:f>Sheet1!$B$1</c:f>
              <c:strCache>
                <c:ptCount val="1"/>
                <c:pt idx="0">
                  <c:v>Visticamāk, manas mājsaimniecības dzīves līmenis būtiski pasliktināsies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Sheet1!$B$2:$B$3</c:f>
              <c:numCache>
                <c:formatCode>0%</c:formatCode>
                <c:ptCount val="2"/>
                <c:pt idx="0">
                  <c:v>0.35</c:v>
                </c:pt>
                <c:pt idx="1">
                  <c:v>0.2645988800676724</c:v>
                </c:pt>
              </c:numCache>
            </c:numRef>
          </c:val>
          <c:extLst>
            <c:ext xmlns:c16="http://schemas.microsoft.com/office/drawing/2014/chart" uri="{C3380CC4-5D6E-409C-BE32-E72D297353CC}">
              <c16:uniqueId val="{00000000-F945-41F0-9732-DAAF5A5D7178}"/>
            </c:ext>
          </c:extLst>
        </c:ser>
        <c:ser>
          <c:idx val="1"/>
          <c:order val="1"/>
          <c:tx>
            <c:strRef>
              <c:f>Sheet1!$C$1</c:f>
              <c:strCache>
                <c:ptCount val="1"/>
                <c:pt idx="0">
                  <c:v>Visticamāk, manas mājsaimniecības dzīves līmenis nedaudz pasliktināsies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Sheet1!$C$2:$C$3</c:f>
              <c:numCache>
                <c:formatCode>0%</c:formatCode>
                <c:ptCount val="2"/>
                <c:pt idx="0">
                  <c:v>0.35799999999999998</c:v>
                </c:pt>
                <c:pt idx="1">
                  <c:v>0.39955474441973016</c:v>
                </c:pt>
              </c:numCache>
            </c:numRef>
          </c:val>
          <c:extLst>
            <c:ext xmlns:c16="http://schemas.microsoft.com/office/drawing/2014/chart" uri="{C3380CC4-5D6E-409C-BE32-E72D297353CC}">
              <c16:uniqueId val="{00000001-F945-41F0-9732-DAAF5A5D7178}"/>
            </c:ext>
          </c:extLst>
        </c:ser>
        <c:ser>
          <c:idx val="2"/>
          <c:order val="2"/>
          <c:tx>
            <c:strRef>
              <c:f>Sheet1!$D$1</c:f>
              <c:strCache>
                <c:ptCount val="1"/>
                <c:pt idx="0">
                  <c:v>Visticamāk, manas mājsaimniecības dzīves līmenis būtiski nemainīsies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Sheet1!$D$2:$D$3</c:f>
              <c:numCache>
                <c:formatCode>0%</c:formatCode>
                <c:ptCount val="2"/>
                <c:pt idx="0">
                  <c:v>0.21199999999999999</c:v>
                </c:pt>
                <c:pt idx="1">
                  <c:v>0.28527673553646843</c:v>
                </c:pt>
              </c:numCache>
            </c:numRef>
          </c:val>
          <c:extLst>
            <c:ext xmlns:c16="http://schemas.microsoft.com/office/drawing/2014/chart" uri="{C3380CC4-5D6E-409C-BE32-E72D297353CC}">
              <c16:uniqueId val="{00000002-F945-41F0-9732-DAAF5A5D7178}"/>
            </c:ext>
          </c:extLst>
        </c:ser>
        <c:ser>
          <c:idx val="3"/>
          <c:order val="3"/>
          <c:tx>
            <c:strRef>
              <c:f>Sheet1!$E$1</c:f>
              <c:strCache>
                <c:ptCount val="1"/>
                <c:pt idx="0">
                  <c:v>Visticamāk, manas mājsaimniecības dzīves līmenis uzlabosies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Sheet1!$E$2:$E$3</c:f>
              <c:numCache>
                <c:formatCode>0%</c:formatCode>
                <c:ptCount val="2"/>
                <c:pt idx="0">
                  <c:v>2.3E-2</c:v>
                </c:pt>
                <c:pt idx="1">
                  <c:v>9.4715712466306966E-3</c:v>
                </c:pt>
              </c:numCache>
            </c:numRef>
          </c:val>
          <c:extLst>
            <c:ext xmlns:c16="http://schemas.microsoft.com/office/drawing/2014/chart" uri="{C3380CC4-5D6E-409C-BE32-E72D297353CC}">
              <c16:uniqueId val="{00000003-F945-41F0-9732-DAAF5A5D7178}"/>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2022 V</c:v>
                </c:pt>
                <c:pt idx="1">
                  <c:v>2022 XII</c:v>
                </c:pt>
              </c:strCache>
            </c:strRef>
          </c:cat>
          <c:val>
            <c:numRef>
              <c:f>Sheet1!$F$2:$F$3</c:f>
              <c:numCache>
                <c:formatCode>0%</c:formatCode>
                <c:ptCount val="2"/>
                <c:pt idx="0">
                  <c:v>5.7000000000000002E-2</c:v>
                </c:pt>
                <c:pt idx="1">
                  <c:v>4.1098068729491802E-2</c:v>
                </c:pt>
              </c:numCache>
            </c:numRef>
          </c:val>
          <c:extLst>
            <c:ext xmlns:c16="http://schemas.microsoft.com/office/drawing/2014/chart" uri="{C3380CC4-5D6E-409C-BE32-E72D297353CC}">
              <c16:uniqueId val="{00000005-F945-41F0-9732-DAAF5A5D7178}"/>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7.8754624758470611E-3"/>
          <c:y val="0.76138854124011601"/>
          <c:w val="0.98523135653689897"/>
          <c:h val="0.22405226458731048"/>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1703127034483"/>
          <c:y val="9.5234742569758717E-3"/>
          <c:w val="0.74546900405144156"/>
          <c:h val="0.98095305148604828"/>
        </c:manualLayout>
      </c:layout>
      <c:barChart>
        <c:barDir val="bar"/>
        <c:grouping val="clustered"/>
        <c:varyColors val="0"/>
        <c:ser>
          <c:idx val="0"/>
          <c:order val="0"/>
          <c:tx>
            <c:strRef>
              <c:f>Sheet1!$C$2</c:f>
              <c:strCache>
                <c:ptCount val="1"/>
                <c:pt idx="0">
                  <c:v>Visticamāk, manas mājsaimniecības dzīves līmenis būtiski pasliktināsies</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1EB3-4677-8B74-89A149FF2E9D}"/>
              </c:ext>
            </c:extLst>
          </c:dPt>
          <c:dPt>
            <c:idx val="1"/>
            <c:invertIfNegative val="0"/>
            <c:bubble3D val="0"/>
            <c:spPr>
              <a:solidFill>
                <a:srgbClr val="7030A0"/>
              </a:solidFill>
            </c:spPr>
            <c:extLst>
              <c:ext xmlns:c16="http://schemas.microsoft.com/office/drawing/2014/chart" uri="{C3380CC4-5D6E-409C-BE32-E72D297353CC}">
                <c16:uniqueId val="{00000003-1EB3-4677-8B74-89A149FF2E9D}"/>
              </c:ext>
            </c:extLst>
          </c:dPt>
          <c:dPt>
            <c:idx val="2"/>
            <c:invertIfNegative val="0"/>
            <c:bubble3D val="0"/>
            <c:spPr>
              <a:solidFill>
                <a:srgbClr val="7030A0"/>
              </a:solidFill>
            </c:spPr>
            <c:extLst>
              <c:ext xmlns:c16="http://schemas.microsoft.com/office/drawing/2014/chart" uri="{C3380CC4-5D6E-409C-BE32-E72D297353CC}">
                <c16:uniqueId val="{00000005-1EB3-4677-8B74-89A149FF2E9D}"/>
              </c:ext>
            </c:extLst>
          </c:dPt>
          <c:dPt>
            <c:idx val="3"/>
            <c:invertIfNegative val="0"/>
            <c:bubble3D val="0"/>
            <c:spPr>
              <a:solidFill>
                <a:srgbClr val="7030A0"/>
              </a:solidFill>
            </c:spPr>
            <c:extLst>
              <c:ext xmlns:c16="http://schemas.microsoft.com/office/drawing/2014/chart" uri="{C3380CC4-5D6E-409C-BE32-E72D297353CC}">
                <c16:uniqueId val="{00000007-1EB3-4677-8B74-89A149FF2E9D}"/>
              </c:ext>
            </c:extLst>
          </c:dPt>
          <c:dPt>
            <c:idx val="4"/>
            <c:invertIfNegative val="0"/>
            <c:bubble3D val="0"/>
            <c:spPr>
              <a:solidFill>
                <a:srgbClr val="7030A0"/>
              </a:solidFill>
            </c:spPr>
            <c:extLst>
              <c:ext xmlns:c16="http://schemas.microsoft.com/office/drawing/2014/chart" uri="{C3380CC4-5D6E-409C-BE32-E72D297353CC}">
                <c16:uniqueId val="{00000009-1EB3-4677-8B74-89A149FF2E9D}"/>
              </c:ext>
            </c:extLst>
          </c:dPt>
          <c:dPt>
            <c:idx val="5"/>
            <c:invertIfNegative val="0"/>
            <c:bubble3D val="0"/>
            <c:spPr>
              <a:solidFill>
                <a:srgbClr val="7030A0"/>
              </a:solidFill>
            </c:spPr>
            <c:extLst>
              <c:ext xmlns:c16="http://schemas.microsoft.com/office/drawing/2014/chart" uri="{C3380CC4-5D6E-409C-BE32-E72D297353CC}">
                <c16:uniqueId val="{0000000B-1EB3-4677-8B74-89A149FF2E9D}"/>
              </c:ext>
            </c:extLst>
          </c:dPt>
          <c:dPt>
            <c:idx val="7"/>
            <c:invertIfNegative val="0"/>
            <c:bubble3D val="0"/>
            <c:spPr>
              <a:solidFill>
                <a:srgbClr val="70AD47">
                  <a:lumMod val="75000"/>
                </a:srgbClr>
              </a:solidFill>
            </c:spPr>
            <c:extLst>
              <c:ext xmlns:c16="http://schemas.microsoft.com/office/drawing/2014/chart" uri="{C3380CC4-5D6E-409C-BE32-E72D297353CC}">
                <c16:uniqueId val="{0000000D-1EB3-4677-8B74-89A149FF2E9D}"/>
              </c:ext>
            </c:extLst>
          </c:dPt>
          <c:dPt>
            <c:idx val="8"/>
            <c:invertIfNegative val="0"/>
            <c:bubble3D val="0"/>
            <c:spPr>
              <a:solidFill>
                <a:srgbClr val="70AD47">
                  <a:lumMod val="75000"/>
                </a:srgbClr>
              </a:solidFill>
            </c:spPr>
            <c:extLst>
              <c:ext xmlns:c16="http://schemas.microsoft.com/office/drawing/2014/chart" uri="{C3380CC4-5D6E-409C-BE32-E72D297353CC}">
                <c16:uniqueId val="{0000000F-1EB3-4677-8B74-89A149FF2E9D}"/>
              </c:ext>
            </c:extLst>
          </c:dPt>
          <c:dPt>
            <c:idx val="9"/>
            <c:invertIfNegative val="0"/>
            <c:bubble3D val="0"/>
            <c:spPr>
              <a:solidFill>
                <a:srgbClr val="70AD47">
                  <a:lumMod val="75000"/>
                </a:srgbClr>
              </a:solidFill>
            </c:spPr>
            <c:extLst>
              <c:ext xmlns:c16="http://schemas.microsoft.com/office/drawing/2014/chart" uri="{C3380CC4-5D6E-409C-BE32-E72D297353CC}">
                <c16:uniqueId val="{00000011-1EB3-4677-8B74-89A149FF2E9D}"/>
              </c:ext>
            </c:extLst>
          </c:dPt>
          <c:dPt>
            <c:idx val="10"/>
            <c:invertIfNegative val="0"/>
            <c:bubble3D val="0"/>
            <c:spPr>
              <a:solidFill>
                <a:srgbClr val="70AD47">
                  <a:lumMod val="75000"/>
                </a:srgbClr>
              </a:solidFill>
            </c:spPr>
            <c:extLst>
              <c:ext xmlns:c16="http://schemas.microsoft.com/office/drawing/2014/chart" uri="{C3380CC4-5D6E-409C-BE32-E72D297353CC}">
                <c16:uniqueId val="{00000013-1EB3-4677-8B74-89A149FF2E9D}"/>
              </c:ext>
            </c:extLst>
          </c:dPt>
          <c:dPt>
            <c:idx val="11"/>
            <c:invertIfNegative val="0"/>
            <c:bubble3D val="0"/>
            <c:spPr>
              <a:solidFill>
                <a:srgbClr val="FFC000"/>
              </a:solidFill>
            </c:spPr>
            <c:extLst>
              <c:ext xmlns:c16="http://schemas.microsoft.com/office/drawing/2014/chart" uri="{C3380CC4-5D6E-409C-BE32-E72D297353CC}">
                <c16:uniqueId val="{00000015-1EB3-4677-8B74-89A149FF2E9D}"/>
              </c:ext>
            </c:extLst>
          </c:dPt>
          <c:dPt>
            <c:idx val="12"/>
            <c:invertIfNegative val="0"/>
            <c:bubble3D val="0"/>
            <c:spPr>
              <a:solidFill>
                <a:srgbClr val="FFC000"/>
              </a:solidFill>
            </c:spPr>
            <c:extLst>
              <c:ext xmlns:c16="http://schemas.microsoft.com/office/drawing/2014/chart" uri="{C3380CC4-5D6E-409C-BE32-E72D297353CC}">
                <c16:uniqueId val="{00000017-1EB3-4677-8B74-89A149FF2E9D}"/>
              </c:ext>
            </c:extLst>
          </c:dPt>
          <c:dPt>
            <c:idx val="13"/>
            <c:invertIfNegative val="0"/>
            <c:bubble3D val="0"/>
            <c:spPr>
              <a:solidFill>
                <a:srgbClr val="FFC000"/>
              </a:solidFill>
            </c:spPr>
            <c:extLst>
              <c:ext xmlns:c16="http://schemas.microsoft.com/office/drawing/2014/chart" uri="{C3380CC4-5D6E-409C-BE32-E72D297353CC}">
                <c16:uniqueId val="{00000019-1EB3-4677-8B74-89A149FF2E9D}"/>
              </c:ext>
            </c:extLst>
          </c:dPt>
          <c:dPt>
            <c:idx val="14"/>
            <c:invertIfNegative val="0"/>
            <c:bubble3D val="0"/>
            <c:spPr>
              <a:solidFill>
                <a:srgbClr val="FFC000"/>
              </a:solidFill>
            </c:spPr>
            <c:extLst>
              <c:ext xmlns:c16="http://schemas.microsoft.com/office/drawing/2014/chart" uri="{C3380CC4-5D6E-409C-BE32-E72D297353CC}">
                <c16:uniqueId val="{0000001B-1EB3-4677-8B74-89A149FF2E9D}"/>
              </c:ext>
            </c:extLst>
          </c:dPt>
          <c:dPt>
            <c:idx val="15"/>
            <c:invertIfNegative val="0"/>
            <c:bubble3D val="0"/>
            <c:spPr>
              <a:solidFill>
                <a:srgbClr val="FFC000"/>
              </a:solidFill>
            </c:spPr>
            <c:extLst>
              <c:ext xmlns:c16="http://schemas.microsoft.com/office/drawing/2014/chart" uri="{C3380CC4-5D6E-409C-BE32-E72D297353CC}">
                <c16:uniqueId val="{0000001D-1EB3-4677-8B74-89A149FF2E9D}"/>
              </c:ext>
            </c:extLst>
          </c:dPt>
          <c:dPt>
            <c:idx val="16"/>
            <c:invertIfNegative val="0"/>
            <c:bubble3D val="0"/>
            <c:spPr>
              <a:solidFill>
                <a:srgbClr val="5B9BD5"/>
              </a:solidFill>
            </c:spPr>
            <c:extLst>
              <c:ext xmlns:c16="http://schemas.microsoft.com/office/drawing/2014/chart" uri="{C3380CC4-5D6E-409C-BE32-E72D297353CC}">
                <c16:uniqueId val="{0000001F-1EB3-4677-8B74-89A149FF2E9D}"/>
              </c:ext>
            </c:extLst>
          </c:dPt>
          <c:dPt>
            <c:idx val="17"/>
            <c:invertIfNegative val="0"/>
            <c:bubble3D val="0"/>
            <c:spPr>
              <a:solidFill>
                <a:srgbClr val="5B9BD5"/>
              </a:solidFill>
            </c:spPr>
            <c:extLst>
              <c:ext xmlns:c16="http://schemas.microsoft.com/office/drawing/2014/chart" uri="{C3380CC4-5D6E-409C-BE32-E72D297353CC}">
                <c16:uniqueId val="{00000021-1EB3-4677-8B74-89A149FF2E9D}"/>
              </c:ext>
            </c:extLst>
          </c:dPt>
          <c:dPt>
            <c:idx val="18"/>
            <c:invertIfNegative val="0"/>
            <c:bubble3D val="0"/>
            <c:spPr>
              <a:solidFill>
                <a:srgbClr val="5B9BD5"/>
              </a:solidFill>
            </c:spPr>
            <c:extLst>
              <c:ext xmlns:c16="http://schemas.microsoft.com/office/drawing/2014/chart" uri="{C3380CC4-5D6E-409C-BE32-E72D297353CC}">
                <c16:uniqueId val="{00000023-1EB3-4677-8B74-89A149FF2E9D}"/>
              </c:ext>
            </c:extLst>
          </c:dPt>
          <c:dPt>
            <c:idx val="20"/>
            <c:invertIfNegative val="0"/>
            <c:bubble3D val="0"/>
            <c:spPr>
              <a:solidFill>
                <a:srgbClr val="70AD47"/>
              </a:solidFill>
            </c:spPr>
            <c:extLst>
              <c:ext xmlns:c16="http://schemas.microsoft.com/office/drawing/2014/chart" uri="{C3380CC4-5D6E-409C-BE32-E72D297353CC}">
                <c16:uniqueId val="{00000025-1EB3-4677-8B74-89A149FF2E9D}"/>
              </c:ext>
            </c:extLst>
          </c:dPt>
          <c:dPt>
            <c:idx val="21"/>
            <c:invertIfNegative val="0"/>
            <c:bubble3D val="0"/>
            <c:spPr>
              <a:solidFill>
                <a:srgbClr val="70AD47"/>
              </a:solidFill>
            </c:spPr>
            <c:extLst>
              <c:ext xmlns:c16="http://schemas.microsoft.com/office/drawing/2014/chart" uri="{C3380CC4-5D6E-409C-BE32-E72D297353CC}">
                <c16:uniqueId val="{00000027-1EB3-4677-8B74-89A149FF2E9D}"/>
              </c:ext>
            </c:extLst>
          </c:dPt>
          <c:dPt>
            <c:idx val="22"/>
            <c:invertIfNegative val="0"/>
            <c:bubble3D val="0"/>
            <c:spPr>
              <a:solidFill>
                <a:srgbClr val="70AD47"/>
              </a:solidFill>
            </c:spPr>
            <c:extLst>
              <c:ext xmlns:c16="http://schemas.microsoft.com/office/drawing/2014/chart" uri="{C3380CC4-5D6E-409C-BE32-E72D297353CC}">
                <c16:uniqueId val="{00000029-1EB3-4677-8B74-89A149FF2E9D}"/>
              </c:ext>
            </c:extLst>
          </c:dPt>
          <c:dPt>
            <c:idx val="23"/>
            <c:invertIfNegative val="0"/>
            <c:bubble3D val="0"/>
            <c:spPr>
              <a:solidFill>
                <a:srgbClr val="ED7D31"/>
              </a:solidFill>
            </c:spPr>
            <c:extLst>
              <c:ext xmlns:c16="http://schemas.microsoft.com/office/drawing/2014/chart" uri="{C3380CC4-5D6E-409C-BE32-E72D297353CC}">
                <c16:uniqueId val="{0000002B-1EB3-4677-8B74-89A149FF2E9D}"/>
              </c:ext>
            </c:extLst>
          </c:dPt>
          <c:dPt>
            <c:idx val="24"/>
            <c:invertIfNegative val="0"/>
            <c:bubble3D val="0"/>
            <c:spPr>
              <a:solidFill>
                <a:srgbClr val="ED7D31"/>
              </a:solidFill>
            </c:spPr>
            <c:extLst>
              <c:ext xmlns:c16="http://schemas.microsoft.com/office/drawing/2014/chart" uri="{C3380CC4-5D6E-409C-BE32-E72D297353CC}">
                <c16:uniqueId val="{0000002D-1EB3-4677-8B74-89A149FF2E9D}"/>
              </c:ext>
            </c:extLst>
          </c:dPt>
          <c:dPt>
            <c:idx val="25"/>
            <c:invertIfNegative val="0"/>
            <c:bubble3D val="0"/>
            <c:spPr>
              <a:solidFill>
                <a:srgbClr val="ED7D31"/>
              </a:solidFill>
            </c:spPr>
            <c:extLst>
              <c:ext xmlns:c16="http://schemas.microsoft.com/office/drawing/2014/chart" uri="{C3380CC4-5D6E-409C-BE32-E72D297353CC}">
                <c16:uniqueId val="{0000002F-1EB3-4677-8B74-89A149FF2E9D}"/>
              </c:ext>
            </c:extLst>
          </c:dPt>
          <c:dPt>
            <c:idx val="26"/>
            <c:invertIfNegative val="0"/>
            <c:bubble3D val="0"/>
            <c:spPr>
              <a:solidFill>
                <a:srgbClr val="ED7D31"/>
              </a:solidFill>
            </c:spPr>
            <c:extLst>
              <c:ext xmlns:c16="http://schemas.microsoft.com/office/drawing/2014/chart" uri="{C3380CC4-5D6E-409C-BE32-E72D297353CC}">
                <c16:uniqueId val="{00000031-2AE0-4A60-A95B-24C2E34A4613}"/>
              </c:ext>
            </c:extLst>
          </c:dPt>
          <c:dPt>
            <c:idx val="32"/>
            <c:invertIfNegative val="0"/>
            <c:bubble3D val="0"/>
            <c:spPr>
              <a:solidFill>
                <a:srgbClr val="4472C4"/>
              </a:solidFill>
            </c:spPr>
            <c:extLst>
              <c:ext xmlns:c16="http://schemas.microsoft.com/office/drawing/2014/chart" uri="{C3380CC4-5D6E-409C-BE32-E72D297353CC}">
                <c16:uniqueId val="{00000033-1EB3-4677-8B74-89A149FF2E9D}"/>
              </c:ext>
            </c:extLst>
          </c:dPt>
          <c:dPt>
            <c:idx val="33"/>
            <c:invertIfNegative val="0"/>
            <c:bubble3D val="0"/>
            <c:spPr>
              <a:solidFill>
                <a:srgbClr val="4472C4"/>
              </a:solidFill>
            </c:spPr>
            <c:extLst>
              <c:ext xmlns:c16="http://schemas.microsoft.com/office/drawing/2014/chart" uri="{C3380CC4-5D6E-409C-BE32-E72D297353CC}">
                <c16:uniqueId val="{00000035-1EB3-4677-8B74-89A149FF2E9D}"/>
              </c:ext>
            </c:extLst>
          </c:dPt>
          <c:dPt>
            <c:idx val="34"/>
            <c:invertIfNegative val="0"/>
            <c:bubble3D val="0"/>
            <c:spPr>
              <a:solidFill>
                <a:srgbClr val="00B050"/>
              </a:solidFill>
            </c:spPr>
            <c:extLst>
              <c:ext xmlns:c16="http://schemas.microsoft.com/office/drawing/2014/chart" uri="{C3380CC4-5D6E-409C-BE32-E72D297353CC}">
                <c16:uniqueId val="{00000037-1EB3-4677-8B74-89A149FF2E9D}"/>
              </c:ext>
            </c:extLst>
          </c:dPt>
          <c:dPt>
            <c:idx val="35"/>
            <c:invertIfNegative val="0"/>
            <c:bubble3D val="0"/>
            <c:spPr>
              <a:solidFill>
                <a:srgbClr val="00B050"/>
              </a:solidFill>
            </c:spPr>
            <c:extLst>
              <c:ext xmlns:c16="http://schemas.microsoft.com/office/drawing/2014/chart" uri="{C3380CC4-5D6E-409C-BE32-E72D297353CC}">
                <c16:uniqueId val="{00000039-1EB3-4677-8B74-89A149FF2E9D}"/>
              </c:ext>
            </c:extLst>
          </c:dPt>
          <c:dPt>
            <c:idx val="36"/>
            <c:invertIfNegative val="0"/>
            <c:bubble3D val="0"/>
            <c:spPr>
              <a:solidFill>
                <a:srgbClr val="00B050"/>
              </a:solidFill>
            </c:spPr>
            <c:extLst>
              <c:ext xmlns:c16="http://schemas.microsoft.com/office/drawing/2014/chart" uri="{C3380CC4-5D6E-409C-BE32-E72D297353CC}">
                <c16:uniqueId val="{0000003B-1EB3-4677-8B74-89A149FF2E9D}"/>
              </c:ext>
            </c:extLst>
          </c:dPt>
          <c:dPt>
            <c:idx val="37"/>
            <c:invertIfNegative val="0"/>
            <c:bubble3D val="0"/>
            <c:spPr>
              <a:solidFill>
                <a:srgbClr val="C00000"/>
              </a:solidFill>
            </c:spPr>
            <c:extLst>
              <c:ext xmlns:c16="http://schemas.microsoft.com/office/drawing/2014/chart" uri="{C3380CC4-5D6E-409C-BE32-E72D297353CC}">
                <c16:uniqueId val="{0000003D-1EB3-4677-8B74-89A149FF2E9D}"/>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Sheet1!$C$3:$C$40</c:f>
              <c:numCache>
                <c:formatCode>0%</c:formatCode>
                <c:ptCount val="38"/>
                <c:pt idx="0">
                  <c:v>0.31373384105751956</c:v>
                </c:pt>
                <c:pt idx="1">
                  <c:v>0.21908894319967495</c:v>
                </c:pt>
                <c:pt idx="2">
                  <c:v>0.25405727274943157</c:v>
                </c:pt>
                <c:pt idx="3">
                  <c:v>0.24651519917278064</c:v>
                </c:pt>
                <c:pt idx="4">
                  <c:v>0.21491936129099076</c:v>
                </c:pt>
                <c:pt idx="5">
                  <c:v>0.29825099140377842</c:v>
                </c:pt>
                <c:pt idx="7">
                  <c:v>0.19525592492670693</c:v>
                </c:pt>
                <c:pt idx="8">
                  <c:v>0.28298597314153301</c:v>
                </c:pt>
                <c:pt idx="9">
                  <c:v>0.29825099140377842</c:v>
                </c:pt>
                <c:pt idx="11">
                  <c:v>0.24557549766619802</c:v>
                </c:pt>
                <c:pt idx="12">
                  <c:v>0.3257015460960106</c:v>
                </c:pt>
                <c:pt idx="13">
                  <c:v>0.47612344461004952</c:v>
                </c:pt>
                <c:pt idx="14">
                  <c:v>0.3394730922238256</c:v>
                </c:pt>
                <c:pt idx="15">
                  <c:v>0.25765498641678514</c:v>
                </c:pt>
                <c:pt idx="17">
                  <c:v>0.25701184825679368</c:v>
                </c:pt>
                <c:pt idx="18">
                  <c:v>0.11839732607564631</c:v>
                </c:pt>
                <c:pt idx="20">
                  <c:v>0.31148794087631904</c:v>
                </c:pt>
                <c:pt idx="21">
                  <c:v>0.24219314687994198</c:v>
                </c:pt>
                <c:pt idx="23">
                  <c:v>0.42779845885590201</c:v>
                </c:pt>
                <c:pt idx="24">
                  <c:v>0.39207826194588224</c:v>
                </c:pt>
                <c:pt idx="25">
                  <c:v>0.18402323210910995</c:v>
                </c:pt>
                <c:pt idx="27">
                  <c:v>0.30863173679498218</c:v>
                </c:pt>
                <c:pt idx="28">
                  <c:v>0.30267369510319109</c:v>
                </c:pt>
                <c:pt idx="29">
                  <c:v>0.31315138498177092</c:v>
                </c:pt>
                <c:pt idx="30">
                  <c:v>0.24875493568128187</c:v>
                </c:pt>
                <c:pt idx="31">
                  <c:v>0.19369287875717603</c:v>
                </c:pt>
                <c:pt idx="32">
                  <c:v>0.18023171637390661</c:v>
                </c:pt>
                <c:pt idx="34">
                  <c:v>0.23097528015875507</c:v>
                </c:pt>
                <c:pt idx="35">
                  <c:v>0.29541990551887509</c:v>
                </c:pt>
                <c:pt idx="37">
                  <c:v>0.2645988800676724</c:v>
                </c:pt>
              </c:numCache>
            </c:numRef>
          </c:val>
          <c:extLst>
            <c:ext xmlns:c16="http://schemas.microsoft.com/office/drawing/2014/chart" uri="{C3380CC4-5D6E-409C-BE32-E72D297353CC}">
              <c16:uniqueId val="{0000003E-1EB3-4677-8B74-89A149FF2E9D}"/>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lv-LV"/>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063024624708301"/>
          <c:y val="0"/>
          <c:w val="0.50936975375291704"/>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Sheet1!$B$2:$B$4</c:f>
              <c:numCache>
                <c:formatCode>0%</c:formatCode>
                <c:ptCount val="3"/>
                <c:pt idx="0">
                  <c:v>8.0860269253585082E-2</c:v>
                </c:pt>
                <c:pt idx="1">
                  <c:v>0.3015702097441495</c:v>
                </c:pt>
                <c:pt idx="2">
                  <c:v>0.57639668365307972</c:v>
                </c:pt>
              </c:numCache>
            </c:numRef>
          </c:val>
          <c:extLst>
            <c:ext xmlns:c16="http://schemas.microsoft.com/office/drawing/2014/chart" uri="{C3380CC4-5D6E-409C-BE32-E72D297353CC}">
              <c16:uniqueId val="{00000000-88B9-4253-B680-F8E90F30B8A4}"/>
            </c:ext>
          </c:extLst>
        </c:ser>
        <c:ser>
          <c:idx val="1"/>
          <c:order val="1"/>
          <c:tx>
            <c:strRef>
              <c:f>Sheet1!$C$1</c:f>
              <c:strCache>
                <c:ptCount val="1"/>
                <c:pt idx="0">
                  <c:v>Drīzāk piekrīt</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Sheet1!$C$2:$C$4</c:f>
              <c:numCache>
                <c:formatCode>0%</c:formatCode>
                <c:ptCount val="3"/>
                <c:pt idx="0">
                  <c:v>0.13782857943492272</c:v>
                </c:pt>
                <c:pt idx="1">
                  <c:v>0.21368227911896842</c:v>
                </c:pt>
                <c:pt idx="2">
                  <c:v>0.22880897590281055</c:v>
                </c:pt>
              </c:numCache>
            </c:numRef>
          </c:val>
          <c:extLst>
            <c:ext xmlns:c16="http://schemas.microsoft.com/office/drawing/2014/chart" uri="{C3380CC4-5D6E-409C-BE32-E72D297353CC}">
              <c16:uniqueId val="{00000001-88B9-4253-B680-F8E90F30B8A4}"/>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Sheet1!$D$2:$D$4</c:f>
              <c:numCache>
                <c:formatCode>0%</c:formatCode>
                <c:ptCount val="3"/>
                <c:pt idx="0">
                  <c:v>0.24807733835235679</c:v>
                </c:pt>
                <c:pt idx="1">
                  <c:v>0.1651195845293072</c:v>
                </c:pt>
                <c:pt idx="2">
                  <c:v>0.15225887796120441</c:v>
                </c:pt>
              </c:numCache>
            </c:numRef>
          </c:val>
          <c:extLst>
            <c:ext xmlns:c16="http://schemas.microsoft.com/office/drawing/2014/chart" uri="{C3380CC4-5D6E-409C-BE32-E72D297353CC}">
              <c16:uniqueId val="{00000002-88B9-4253-B680-F8E90F30B8A4}"/>
            </c:ext>
          </c:extLst>
        </c:ser>
        <c:ser>
          <c:idx val="3"/>
          <c:order val="3"/>
          <c:tx>
            <c:strRef>
              <c:f>Sheet1!$E$1</c:f>
              <c:strCache>
                <c:ptCount val="1"/>
                <c:pt idx="0">
                  <c:v>Drīzāk nepiekrīt</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Sheet1!$E$2:$E$4</c:f>
              <c:numCache>
                <c:formatCode>0%</c:formatCode>
                <c:ptCount val="3"/>
                <c:pt idx="0">
                  <c:v>0.24824709727144639</c:v>
                </c:pt>
                <c:pt idx="1">
                  <c:v>6.7307944950000989E-2</c:v>
                </c:pt>
                <c:pt idx="2">
                  <c:v>2.507999586597514E-2</c:v>
                </c:pt>
              </c:numCache>
            </c:numRef>
          </c:val>
          <c:extLst>
            <c:ext xmlns:c16="http://schemas.microsoft.com/office/drawing/2014/chart" uri="{C3380CC4-5D6E-409C-BE32-E72D297353CC}">
              <c16:uniqueId val="{00000003-88B9-4253-B680-F8E90F30B8A4}"/>
            </c:ext>
          </c:extLst>
        </c:ser>
        <c:ser>
          <c:idx val="4"/>
          <c:order val="4"/>
          <c:tx>
            <c:strRef>
              <c:f>Sheet1!$F$1</c:f>
              <c:strCache>
                <c:ptCount val="1"/>
                <c:pt idx="0">
                  <c:v>Pilnībā nepiekrīt</c:v>
                </c:pt>
              </c:strCache>
            </c:strRef>
          </c:tx>
          <c:spPr>
            <a:solidFill>
              <a:srgbClr val="ED7D31"/>
            </a:solidFill>
          </c:spPr>
          <c:invertIfNegative val="0"/>
          <c:dLbls>
            <c:dLbl>
              <c:idx val="2"/>
              <c:layout>
                <c:manualLayout>
                  <c:x val="0"/>
                  <c:y val="-3.9797419643943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B9-4253-B680-F8E90F30B8A4}"/>
                </c:ext>
              </c:extLst>
            </c:dLbl>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Sheet1!$F$2:$F$4</c:f>
              <c:numCache>
                <c:formatCode>0%</c:formatCode>
                <c:ptCount val="3"/>
                <c:pt idx="0">
                  <c:v>0.25011374896085187</c:v>
                </c:pt>
                <c:pt idx="1">
                  <c:v>0.1899973687257199</c:v>
                </c:pt>
                <c:pt idx="2">
                  <c:v>9.7452621575397514E-3</c:v>
                </c:pt>
              </c:numCache>
            </c:numRef>
          </c:val>
          <c:extLst>
            <c:ext xmlns:c16="http://schemas.microsoft.com/office/drawing/2014/chart" uri="{C3380CC4-5D6E-409C-BE32-E72D297353CC}">
              <c16:uniqueId val="{00000004-88B9-4253-B680-F8E90F30B8A4}"/>
            </c:ext>
          </c:extLst>
        </c:ser>
        <c:ser>
          <c:idx val="5"/>
          <c:order val="5"/>
          <c:tx>
            <c:strRef>
              <c:f>Sheet1!$G$1</c:f>
              <c:strCache>
                <c:ptCount val="1"/>
                <c:pt idx="0">
                  <c:v>Grūti atbildēt/ NA</c:v>
                </c:pt>
              </c:strCache>
            </c:strRef>
          </c:tx>
          <c:spPr>
            <a:solidFill>
              <a:sysClr val="window" lastClr="FFFFFF">
                <a:lumMod val="65000"/>
              </a:sysClr>
            </a:solidFill>
          </c:spPr>
          <c:invertIfNegative val="0"/>
          <c:dLbls>
            <c:dLbl>
              <c:idx val="2"/>
              <c:layout>
                <c:manualLayout>
                  <c:x val="0"/>
                  <c:y val="2.321516145896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B9-4253-B680-F8E90F30B8A4}"/>
                </c:ext>
              </c:extLst>
            </c:dLbl>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Sheet1!$G$2:$G$4</c:f>
              <c:numCache>
                <c:formatCode>0%</c:formatCode>
                <c:ptCount val="3"/>
                <c:pt idx="0">
                  <c:v>3.4872966726831239E-2</c:v>
                </c:pt>
                <c:pt idx="1">
                  <c:v>6.2322612931848015E-2</c:v>
                </c:pt>
                <c:pt idx="2">
                  <c:v>7.7102044593822163E-3</c:v>
                </c:pt>
              </c:numCache>
            </c:numRef>
          </c:val>
          <c:extLst>
            <c:ext xmlns:c16="http://schemas.microsoft.com/office/drawing/2014/chart" uri="{C3380CC4-5D6E-409C-BE32-E72D297353CC}">
              <c16:uniqueId val="{00000005-88B9-4253-B680-F8E90F30B8A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5260701473302915"/>
          <c:y val="0.90279517716499336"/>
          <c:w val="0.8404998084357912"/>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5506755398133505"/>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Sheet1!$B$2:$B$4</c:f>
              <c:numCache>
                <c:formatCode>0%</c:formatCode>
                <c:ptCount val="3"/>
                <c:pt idx="0">
                  <c:v>0.2186888486885078</c:v>
                </c:pt>
                <c:pt idx="1">
                  <c:v>0.51525248886311792</c:v>
                </c:pt>
                <c:pt idx="2">
                  <c:v>0.8052056595558903</c:v>
                </c:pt>
              </c:numCache>
            </c:numRef>
          </c:val>
          <c:extLst>
            <c:ext xmlns:c16="http://schemas.microsoft.com/office/drawing/2014/chart" uri="{C3380CC4-5D6E-409C-BE32-E72D297353CC}">
              <c16:uniqueId val="{00000000-C853-4433-BF9B-A7B4B99C3CAD}"/>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Sheet1!$C$2:$C$4</c:f>
              <c:numCache>
                <c:formatCode>0%</c:formatCode>
                <c:ptCount val="3"/>
                <c:pt idx="0">
                  <c:v>0.24807733835235679</c:v>
                </c:pt>
                <c:pt idx="1">
                  <c:v>0.1651195845293072</c:v>
                </c:pt>
                <c:pt idx="2">
                  <c:v>0.15225887796120441</c:v>
                </c:pt>
              </c:numCache>
            </c:numRef>
          </c:val>
          <c:extLst>
            <c:ext xmlns:c16="http://schemas.microsoft.com/office/drawing/2014/chart" uri="{C3380CC4-5D6E-409C-BE32-E72D297353CC}">
              <c16:uniqueId val="{00000001-C853-4433-BF9B-A7B4B99C3CAD}"/>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Sheet1!$D$2:$D$4</c:f>
              <c:numCache>
                <c:formatCode>0%</c:formatCode>
                <c:ptCount val="3"/>
                <c:pt idx="0">
                  <c:v>0.49836084623229826</c:v>
                </c:pt>
                <c:pt idx="1">
                  <c:v>0.2573053136757209</c:v>
                </c:pt>
                <c:pt idx="2">
                  <c:v>3.4825258023514889E-2</c:v>
                </c:pt>
              </c:numCache>
            </c:numRef>
          </c:val>
          <c:extLst>
            <c:ext xmlns:c16="http://schemas.microsoft.com/office/drawing/2014/chart" uri="{C3380CC4-5D6E-409C-BE32-E72D297353CC}">
              <c16:uniqueId val="{00000002-C853-4433-BF9B-A7B4B99C3CAD}"/>
            </c:ext>
          </c:extLst>
        </c:ser>
        <c:ser>
          <c:idx val="3"/>
          <c:order val="3"/>
          <c:tx>
            <c:strRef>
              <c:f>Sheet1!$E$1</c:f>
              <c:strCache>
                <c:ptCount val="1"/>
                <c:pt idx="0">
                  <c:v>Grūti atbildēt/ NA</c:v>
                </c:pt>
              </c:strCache>
            </c:strRef>
          </c:tx>
          <c:spPr>
            <a:solidFill>
              <a:sysClr val="window" lastClr="FFFFFF">
                <a:lumMod val="65000"/>
              </a:sysClr>
            </a:solidFill>
          </c:spPr>
          <c:invertIfNegative val="0"/>
          <c:dLbls>
            <c:dLbl>
              <c:idx val="2"/>
              <c:layout>
                <c:manualLayout>
                  <c:x val="0"/>
                  <c:y val="-2.9092423294504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53-4433-BF9B-A7B4B99C3CAD}"/>
                </c:ext>
              </c:extLst>
            </c:dLbl>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Sheet1!$E$2:$E$4</c:f>
              <c:numCache>
                <c:formatCode>0%</c:formatCode>
                <c:ptCount val="3"/>
                <c:pt idx="0">
                  <c:v>3.4872966726831239E-2</c:v>
                </c:pt>
                <c:pt idx="1">
                  <c:v>6.2322612931848015E-2</c:v>
                </c:pt>
                <c:pt idx="2">
                  <c:v>7.7102044593822163E-3</c:v>
                </c:pt>
              </c:numCache>
            </c:numRef>
          </c:val>
          <c:extLst>
            <c:ext xmlns:c16="http://schemas.microsoft.com/office/drawing/2014/chart" uri="{C3380CC4-5D6E-409C-BE32-E72D297353CC}">
              <c16:uniqueId val="{00000003-C853-4433-BF9B-A7B4B99C3CAD}"/>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4474827036253275"/>
          <c:w val="1"/>
          <c:h val="0.155251729637467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0.10457035103608223"/>
          <c:w val="0.48786648473906746"/>
          <c:h val="0.89219637909090188"/>
        </c:manualLayout>
      </c:layout>
      <c:barChart>
        <c:barDir val="bar"/>
        <c:grouping val="clustered"/>
        <c:varyColors val="0"/>
        <c:ser>
          <c:idx val="0"/>
          <c:order val="0"/>
          <c:tx>
            <c:strRef>
              <c:f>Sheet1!$B$2</c:f>
              <c:strCache>
                <c:ptCount val="1"/>
                <c:pt idx="0">
                  <c:v>2022 V</c:v>
                </c:pt>
              </c:strCache>
            </c:strRef>
          </c:tx>
          <c:spPr>
            <a:solidFill>
              <a:srgbClr val="70AD47">
                <a:lumMod val="60000"/>
                <a:lumOff val="4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Sheet1!$B$3:$B$5</c:f>
              <c:numCache>
                <c:formatCode>0%</c:formatCode>
                <c:ptCount val="3"/>
                <c:pt idx="0">
                  <c:v>0.13600000000000001</c:v>
                </c:pt>
                <c:pt idx="1">
                  <c:v>0.442</c:v>
                </c:pt>
                <c:pt idx="2">
                  <c:v>0.80600000000000005</c:v>
                </c:pt>
              </c:numCache>
            </c:numRef>
          </c:val>
          <c:extLst>
            <c:ext xmlns:c16="http://schemas.microsoft.com/office/drawing/2014/chart" uri="{C3380CC4-5D6E-409C-BE32-E72D297353CC}">
              <c16:uniqueId val="{00000000-A18D-4DB2-A486-291D03166297}"/>
            </c:ext>
          </c:extLst>
        </c:ser>
        <c:ser>
          <c:idx val="1"/>
          <c:order val="1"/>
          <c:tx>
            <c:strRef>
              <c:f>Sheet1!$C$2</c:f>
              <c:strCache>
                <c:ptCount val="1"/>
              </c:strCache>
            </c:strRef>
          </c:tx>
          <c:spPr>
            <a:solidFill>
              <a:srgbClr val="ED7D31">
                <a:lumMod val="60000"/>
                <a:lumOff val="40000"/>
              </a:srgbClr>
            </a:solidFill>
          </c:spPr>
          <c:invertIfNegative val="0"/>
          <c:dLbls>
            <c:spPr>
              <a:noFill/>
              <a:ln>
                <a:noFill/>
              </a:ln>
              <a:effectLst/>
            </c:spPr>
            <c:txPr>
              <a:bodyPr/>
              <a:lstStyle/>
              <a:p>
                <a:pPr>
                  <a:defRPr sz="9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Sheet1!$C$3:$C$5</c:f>
              <c:numCache>
                <c:formatCode>0%</c:formatCode>
                <c:ptCount val="3"/>
                <c:pt idx="0">
                  <c:v>-0.62</c:v>
                </c:pt>
                <c:pt idx="1">
                  <c:v>-0.36499999999999999</c:v>
                </c:pt>
                <c:pt idx="2">
                  <c:v>-7.5999999999999998E-2</c:v>
                </c:pt>
              </c:numCache>
            </c:numRef>
          </c:val>
          <c:extLst>
            <c:ext xmlns:c16="http://schemas.microsoft.com/office/drawing/2014/chart" uri="{C3380CC4-5D6E-409C-BE32-E72D297353CC}">
              <c16:uniqueId val="{00000001-A18D-4DB2-A486-291D03166297}"/>
            </c:ext>
          </c:extLst>
        </c:ser>
        <c:ser>
          <c:idx val="2"/>
          <c:order val="2"/>
          <c:tx>
            <c:strRef>
              <c:f>Sheet1!$D$2</c:f>
              <c:strCache>
                <c:ptCount val="1"/>
                <c:pt idx="0">
                  <c:v>2022 XII</c:v>
                </c:pt>
              </c:strCache>
            </c:strRef>
          </c:tx>
          <c:spPr>
            <a:solidFill>
              <a:srgbClr val="70AD47"/>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Sheet1!$D$3:$D$5</c:f>
              <c:numCache>
                <c:formatCode>0%</c:formatCode>
                <c:ptCount val="3"/>
                <c:pt idx="0">
                  <c:v>0.2186888486885078</c:v>
                </c:pt>
                <c:pt idx="1">
                  <c:v>0.51525248886311792</c:v>
                </c:pt>
                <c:pt idx="2">
                  <c:v>0.8052056595558903</c:v>
                </c:pt>
              </c:numCache>
            </c:numRef>
          </c:val>
          <c:extLst>
            <c:ext xmlns:c16="http://schemas.microsoft.com/office/drawing/2014/chart" uri="{C3380CC4-5D6E-409C-BE32-E72D297353CC}">
              <c16:uniqueId val="{00000002-A18D-4DB2-A486-291D03166297}"/>
            </c:ext>
          </c:extLst>
        </c:ser>
        <c:ser>
          <c:idx val="3"/>
          <c:order val="3"/>
          <c:tx>
            <c:strRef>
              <c:f>Sheet1!$E$2</c:f>
              <c:strCache>
                <c:ptCount val="1"/>
              </c:strCache>
            </c:strRef>
          </c:tx>
          <c:spPr>
            <a:solidFill>
              <a:srgbClr val="ED7D31"/>
            </a:solidFill>
          </c:spPr>
          <c:invertIfNegative val="0"/>
          <c:dLbls>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Ticu, ka valdības atbalsts kompensēs daļu manas mājsaimniecības izdevumu </c:v>
                </c:pt>
                <c:pt idx="1">
                  <c:v>Lai apstādinātu karu Ukrainā/ Eiropā, es esmu gatavs/-a pieciest cenu kāpumu</c:v>
                </c:pt>
                <c:pt idx="2">
                  <c:v>Mani ļoti satrauc pašreiz vērojamais cenu kāpums dažādām precēm un pakalpojumiem</c:v>
                </c:pt>
              </c:strCache>
            </c:strRef>
          </c:cat>
          <c:val>
            <c:numRef>
              <c:f>Sheet1!$E$3:$E$5</c:f>
              <c:numCache>
                <c:formatCode>0%</c:formatCode>
                <c:ptCount val="3"/>
                <c:pt idx="0">
                  <c:v>-0.49836084623229798</c:v>
                </c:pt>
                <c:pt idx="1">
                  <c:v>-0.25730531367572101</c:v>
                </c:pt>
                <c:pt idx="2">
                  <c:v>-3.4825258023514903E-2</c:v>
                </c:pt>
              </c:numCache>
            </c:numRef>
          </c:val>
          <c:extLst>
            <c:ext xmlns:c16="http://schemas.microsoft.com/office/drawing/2014/chart" uri="{C3380CC4-5D6E-409C-BE32-E72D297353CC}">
              <c16:uniqueId val="{00000003-A18D-4DB2-A486-291D03166297}"/>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0.42432386698324487</c:v>
                </c:pt>
                <c:pt idx="1">
                  <c:v>0.56622373508731028</c:v>
                </c:pt>
                <c:pt idx="2">
                  <c:v>0.43970576847966614</c:v>
                </c:pt>
                <c:pt idx="3">
                  <c:v>0.49377618207215501</c:v>
                </c:pt>
                <c:pt idx="4">
                  <c:v>0.58256851049569125</c:v>
                </c:pt>
                <c:pt idx="5">
                  <c:v>0.53141540315759972</c:v>
                </c:pt>
                <c:pt idx="7">
                  <c:v>0.55002052744441077</c:v>
                </c:pt>
                <c:pt idx="8">
                  <c:v>0.47963781286190904</c:v>
                </c:pt>
                <c:pt idx="9">
                  <c:v>0.53141540315759972</c:v>
                </c:pt>
                <c:pt idx="11">
                  <c:v>0.51762563485670676</c:v>
                </c:pt>
                <c:pt idx="12">
                  <c:v>0.50762999860232261</c:v>
                </c:pt>
                <c:pt idx="13">
                  <c:v>0.31806168583051553</c:v>
                </c:pt>
                <c:pt idx="14">
                  <c:v>0.44739120694716689</c:v>
                </c:pt>
                <c:pt idx="15">
                  <c:v>0.60221776464626486</c:v>
                </c:pt>
                <c:pt idx="17">
                  <c:v>0.47664333317886332</c:v>
                </c:pt>
                <c:pt idx="18">
                  <c:v>0.65318539870125969</c:v>
                </c:pt>
                <c:pt idx="20">
                  <c:v>0.42203167960591598</c:v>
                </c:pt>
                <c:pt idx="21">
                  <c:v>0.55979764595819326</c:v>
                </c:pt>
                <c:pt idx="23" formatCode="###0%">
                  <c:v>0.38462791659928597</c:v>
                </c:pt>
                <c:pt idx="24" formatCode="###0%">
                  <c:v>0.37933673431013376</c:v>
                </c:pt>
                <c:pt idx="25">
                  <c:v>0.59279132026740133</c:v>
                </c:pt>
                <c:pt idx="27">
                  <c:v>0.54698938713293943</c:v>
                </c:pt>
                <c:pt idx="28">
                  <c:v>0.47841528571820635</c:v>
                </c:pt>
                <c:pt idx="29">
                  <c:v>0.47348742995741189</c:v>
                </c:pt>
                <c:pt idx="30">
                  <c:v>0.53174241682313916</c:v>
                </c:pt>
                <c:pt idx="31">
                  <c:v>0.55053558949958792</c:v>
                </c:pt>
                <c:pt idx="32">
                  <c:v>0.52401903918500004</c:v>
                </c:pt>
                <c:pt idx="34">
                  <c:v>0.55097406021484174</c:v>
                </c:pt>
                <c:pt idx="35">
                  <c:v>0.48250836084677018</c:v>
                </c:pt>
                <c:pt idx="37">
                  <c:v>0.51525248886311792</c:v>
                </c:pt>
              </c:numCache>
            </c:numRef>
          </c:val>
          <c:extLst>
            <c:ext xmlns:c16="http://schemas.microsoft.com/office/drawing/2014/chart" uri="{C3380CC4-5D6E-409C-BE32-E72D297353CC}">
              <c16:uniqueId val="{00000000-5AD5-43A9-ABBB-3A796EC8A9B3}"/>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0.18544542171578937</c:v>
                </c:pt>
                <c:pt idx="1">
                  <c:v>0.13998631380476592</c:v>
                </c:pt>
                <c:pt idx="2">
                  <c:v>0.18716926740560691</c:v>
                </c:pt>
                <c:pt idx="3">
                  <c:v>0.11890913972865265</c:v>
                </c:pt>
                <c:pt idx="4">
                  <c:v>0.18334969073627133</c:v>
                </c:pt>
                <c:pt idx="5">
                  <c:v>0.16039914877102335</c:v>
                </c:pt>
                <c:pt idx="7">
                  <c:v>0.16434308199250419</c:v>
                </c:pt>
                <c:pt idx="8">
                  <c:v>0.16939818767646661</c:v>
                </c:pt>
                <c:pt idx="9">
                  <c:v>0.16039914877102335</c:v>
                </c:pt>
                <c:pt idx="11">
                  <c:v>0.17550658734598801</c:v>
                </c:pt>
                <c:pt idx="12">
                  <c:v>0.13175677076944645</c:v>
                </c:pt>
                <c:pt idx="13">
                  <c:v>0.19253274632241213</c:v>
                </c:pt>
                <c:pt idx="14">
                  <c:v>0.1607815312825375</c:v>
                </c:pt>
                <c:pt idx="15">
                  <c:v>0.19883990696651721</c:v>
                </c:pt>
                <c:pt idx="17">
                  <c:v>0.1542231664139255</c:v>
                </c:pt>
                <c:pt idx="18">
                  <c:v>0.16203678280419953</c:v>
                </c:pt>
                <c:pt idx="20">
                  <c:v>0.15895159941551679</c:v>
                </c:pt>
                <c:pt idx="21">
                  <c:v>0.1680669293125511</c:v>
                </c:pt>
                <c:pt idx="23" formatCode="###0%">
                  <c:v>0.1202449683647988</c:v>
                </c:pt>
                <c:pt idx="24" formatCode="###0%">
                  <c:v>0.13242317099342407</c:v>
                </c:pt>
                <c:pt idx="25">
                  <c:v>0.1863679806282722</c:v>
                </c:pt>
                <c:pt idx="27">
                  <c:v>0.15100291221464149</c:v>
                </c:pt>
                <c:pt idx="28">
                  <c:v>0.19823077703713854</c:v>
                </c:pt>
                <c:pt idx="29">
                  <c:v>0.17917579250439464</c:v>
                </c:pt>
                <c:pt idx="30">
                  <c:v>0.12961506316946686</c:v>
                </c:pt>
                <c:pt idx="31">
                  <c:v>0.15588340720938737</c:v>
                </c:pt>
                <c:pt idx="32">
                  <c:v>0.18156200183118049</c:v>
                </c:pt>
                <c:pt idx="34">
                  <c:v>0.16339288453098624</c:v>
                </c:pt>
                <c:pt idx="35">
                  <c:v>0.1667023616483268</c:v>
                </c:pt>
                <c:pt idx="37">
                  <c:v>0.1651195845293072</c:v>
                </c:pt>
              </c:numCache>
            </c:numRef>
          </c:val>
          <c:extLst>
            <c:ext xmlns:c16="http://schemas.microsoft.com/office/drawing/2014/chart" uri="{C3380CC4-5D6E-409C-BE32-E72D297353CC}">
              <c16:uniqueId val="{00000001-5AD5-43A9-ABBB-3A796EC8A9B3}"/>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0.3040578196088648</c:v>
                </c:pt>
                <c:pt idx="1">
                  <c:v>0.22553213275298678</c:v>
                </c:pt>
                <c:pt idx="2">
                  <c:v>0.31931991293538697</c:v>
                </c:pt>
                <c:pt idx="3">
                  <c:v>0.27718457091527549</c:v>
                </c:pt>
                <c:pt idx="4">
                  <c:v>0.1623037275676156</c:v>
                </c:pt>
                <c:pt idx="5">
                  <c:v>0.27502568342867389</c:v>
                </c:pt>
                <c:pt idx="7">
                  <c:v>0.22034846005528441</c:v>
                </c:pt>
                <c:pt idx="8">
                  <c:v>0.26727646134234828</c:v>
                </c:pt>
                <c:pt idx="9">
                  <c:v>0.27502568342867389</c:v>
                </c:pt>
                <c:pt idx="11">
                  <c:v>0.24666726108560894</c:v>
                </c:pt>
                <c:pt idx="12">
                  <c:v>0.29147449352436611</c:v>
                </c:pt>
                <c:pt idx="13">
                  <c:v>0.39347356706688941</c:v>
                </c:pt>
                <c:pt idx="14">
                  <c:v>0.3168228335372657</c:v>
                </c:pt>
                <c:pt idx="15">
                  <c:v>0.17061025723732026</c:v>
                </c:pt>
                <c:pt idx="17">
                  <c:v>0.28261907526893409</c:v>
                </c:pt>
                <c:pt idx="18">
                  <c:v>0.15797660634062477</c:v>
                </c:pt>
                <c:pt idx="20">
                  <c:v>0.345025548978248</c:v>
                </c:pt>
                <c:pt idx="21">
                  <c:v>0.21538858185261237</c:v>
                </c:pt>
                <c:pt idx="23" formatCode="###0%">
                  <c:v>0.41666163063007455</c:v>
                </c:pt>
                <c:pt idx="24" formatCode="###0%">
                  <c:v>0.40057718653858632</c:v>
                </c:pt>
                <c:pt idx="25">
                  <c:v>0.1713902350326228</c:v>
                </c:pt>
                <c:pt idx="27">
                  <c:v>0.2245869081739626</c:v>
                </c:pt>
                <c:pt idx="28">
                  <c:v>0.25003168145419008</c:v>
                </c:pt>
                <c:pt idx="29">
                  <c:v>0.27659466535486243</c:v>
                </c:pt>
                <c:pt idx="30">
                  <c:v>0.27514723110939493</c:v>
                </c:pt>
                <c:pt idx="31">
                  <c:v>0.25252787463287529</c:v>
                </c:pt>
                <c:pt idx="32">
                  <c:v>0.25929962477015039</c:v>
                </c:pt>
                <c:pt idx="34">
                  <c:v>0.24389720334149775</c:v>
                </c:pt>
                <c:pt idx="35">
                  <c:v>0.26959583910973595</c:v>
                </c:pt>
                <c:pt idx="37">
                  <c:v>0.2573053136757209</c:v>
                </c:pt>
              </c:numCache>
            </c:numRef>
          </c:val>
          <c:extLst>
            <c:ext xmlns:c16="http://schemas.microsoft.com/office/drawing/2014/chart" uri="{C3380CC4-5D6E-409C-BE32-E72D297353CC}">
              <c16:uniqueId val="{00000002-5AD5-43A9-ABBB-3A796EC8A9B3}"/>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8.6172891692101142E-2</c:v>
                </c:pt>
                <c:pt idx="1">
                  <c:v>6.8257818354936398E-2</c:v>
                </c:pt>
                <c:pt idx="2">
                  <c:v>5.380505117934016E-2</c:v>
                </c:pt>
                <c:pt idx="3">
                  <c:v>0.11013010728391659</c:v>
                </c:pt>
                <c:pt idx="4">
                  <c:v>7.1778071200422081E-2</c:v>
                </c:pt>
                <c:pt idx="5">
                  <c:v>3.3159764642703343E-2</c:v>
                </c:pt>
                <c:pt idx="7">
                  <c:v>6.5287930507801004E-2</c:v>
                </c:pt>
                <c:pt idx="8">
                  <c:v>8.3687538119276733E-2</c:v>
                </c:pt>
                <c:pt idx="9">
                  <c:v>3.3159764642703343E-2</c:v>
                </c:pt>
                <c:pt idx="11">
                  <c:v>6.0200516711692152E-2</c:v>
                </c:pt>
                <c:pt idx="12">
                  <c:v>6.9138737103863854E-2</c:v>
                </c:pt>
                <c:pt idx="13">
                  <c:v>9.5932000780183324E-2</c:v>
                </c:pt>
                <c:pt idx="14">
                  <c:v>7.5004428233029677E-2</c:v>
                </c:pt>
                <c:pt idx="15">
                  <c:v>2.8332071149897373E-2</c:v>
                </c:pt>
                <c:pt idx="17">
                  <c:v>8.6514425138277409E-2</c:v>
                </c:pt>
                <c:pt idx="18">
                  <c:v>2.6801212153915989E-2</c:v>
                </c:pt>
                <c:pt idx="20">
                  <c:v>7.3991172000320113E-2</c:v>
                </c:pt>
                <c:pt idx="21">
                  <c:v>5.6746842876644707E-2</c:v>
                </c:pt>
                <c:pt idx="23" formatCode="###0%">
                  <c:v>7.8465484405840127E-2</c:v>
                </c:pt>
                <c:pt idx="24" formatCode="###0%">
                  <c:v>8.766290815785506E-2</c:v>
                </c:pt>
                <c:pt idx="25">
                  <c:v>4.9450464071705523E-2</c:v>
                </c:pt>
                <c:pt idx="27">
                  <c:v>7.7420792478456291E-2</c:v>
                </c:pt>
                <c:pt idx="28">
                  <c:v>7.3322255790464377E-2</c:v>
                </c:pt>
                <c:pt idx="29">
                  <c:v>7.0742112183332859E-2</c:v>
                </c:pt>
                <c:pt idx="30">
                  <c:v>6.3495288897998534E-2</c:v>
                </c:pt>
                <c:pt idx="31">
                  <c:v>4.1053128658149467E-2</c:v>
                </c:pt>
                <c:pt idx="32">
                  <c:v>3.5119334213668765E-2</c:v>
                </c:pt>
                <c:pt idx="34">
                  <c:v>4.1735851912674725E-2</c:v>
                </c:pt>
                <c:pt idx="35">
                  <c:v>8.1193438395169279E-2</c:v>
                </c:pt>
                <c:pt idx="37">
                  <c:v>6.2322612931848015E-2</c:v>
                </c:pt>
              </c:numCache>
            </c:numRef>
          </c:val>
          <c:extLst>
            <c:ext xmlns:c16="http://schemas.microsoft.com/office/drawing/2014/chart" uri="{C3380CC4-5D6E-409C-BE32-E72D297353CC}">
              <c16:uniqueId val="{00000003-5AD5-43A9-ABBB-3A796EC8A9B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0.23100199677756927</c:v>
                </c:pt>
                <c:pt idx="1">
                  <c:v>0.17705735712288448</c:v>
                </c:pt>
                <c:pt idx="2">
                  <c:v>0.19516003562477635</c:v>
                </c:pt>
                <c:pt idx="3">
                  <c:v>0.22019550357166129</c:v>
                </c:pt>
                <c:pt idx="4">
                  <c:v>0.25467480541766196</c:v>
                </c:pt>
                <c:pt idx="5">
                  <c:v>0.21638354640789176</c:v>
                </c:pt>
                <c:pt idx="7">
                  <c:v>0.23106507260318787</c:v>
                </c:pt>
                <c:pt idx="8">
                  <c:v>0.2124501613063447</c:v>
                </c:pt>
                <c:pt idx="9">
                  <c:v>0.21638354640789176</c:v>
                </c:pt>
                <c:pt idx="11">
                  <c:v>0.20410122796838434</c:v>
                </c:pt>
                <c:pt idx="12">
                  <c:v>0.26554395038381373</c:v>
                </c:pt>
                <c:pt idx="13">
                  <c:v>0.23469280698506667</c:v>
                </c:pt>
                <c:pt idx="14">
                  <c:v>0.20671577307214917</c:v>
                </c:pt>
                <c:pt idx="15">
                  <c:v>0.23720355435268548</c:v>
                </c:pt>
                <c:pt idx="17">
                  <c:v>0.20091376561315705</c:v>
                </c:pt>
                <c:pt idx="18">
                  <c:v>0.23207799338925994</c:v>
                </c:pt>
                <c:pt idx="20">
                  <c:v>0.21882535183761148</c:v>
                </c:pt>
                <c:pt idx="21">
                  <c:v>0.21862362125410728</c:v>
                </c:pt>
                <c:pt idx="23" formatCode="###0%">
                  <c:v>0.17048900098302916</c:v>
                </c:pt>
                <c:pt idx="24" formatCode="###0%">
                  <c:v>0.21407483148280743</c:v>
                </c:pt>
                <c:pt idx="25">
                  <c:v>0.22976556918722688</c:v>
                </c:pt>
                <c:pt idx="27">
                  <c:v>0.30840653209483992</c:v>
                </c:pt>
                <c:pt idx="28">
                  <c:v>0.24422258193756624</c:v>
                </c:pt>
                <c:pt idx="29">
                  <c:v>0.19031433689674823</c:v>
                </c:pt>
                <c:pt idx="30">
                  <c:v>0.18425498672881402</c:v>
                </c:pt>
                <c:pt idx="31">
                  <c:v>0.21321248497569711</c:v>
                </c:pt>
                <c:pt idx="32">
                  <c:v>0.1556905133570371</c:v>
                </c:pt>
                <c:pt idx="34">
                  <c:v>0.21594980618817838</c:v>
                </c:pt>
                <c:pt idx="35">
                  <c:v>0.22119958813471088</c:v>
                </c:pt>
                <c:pt idx="37">
                  <c:v>0.2186888486885078</c:v>
                </c:pt>
              </c:numCache>
            </c:numRef>
          </c:val>
          <c:extLst>
            <c:ext xmlns:c16="http://schemas.microsoft.com/office/drawing/2014/chart" uri="{C3380CC4-5D6E-409C-BE32-E72D297353CC}">
              <c16:uniqueId val="{00000000-01CB-44EE-8C36-3F96E0E2D4FB}"/>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0.25386983549185588</c:v>
                </c:pt>
                <c:pt idx="1">
                  <c:v>0.30499036283368436</c:v>
                </c:pt>
                <c:pt idx="2">
                  <c:v>0.23721189689350577</c:v>
                </c:pt>
                <c:pt idx="3">
                  <c:v>0.20504371414848926</c:v>
                </c:pt>
                <c:pt idx="4">
                  <c:v>0.26748304016817875</c:v>
                </c:pt>
                <c:pt idx="5">
                  <c:v>0.22935227961203611</c:v>
                </c:pt>
                <c:pt idx="7">
                  <c:v>0.24362945067254274</c:v>
                </c:pt>
                <c:pt idx="8">
                  <c:v>0.26594269204801968</c:v>
                </c:pt>
                <c:pt idx="9">
                  <c:v>0.22935227961203611</c:v>
                </c:pt>
                <c:pt idx="11">
                  <c:v>0.2477098054614206</c:v>
                </c:pt>
                <c:pt idx="12">
                  <c:v>0.24925784553112326</c:v>
                </c:pt>
                <c:pt idx="13">
                  <c:v>0.25611929637060482</c:v>
                </c:pt>
                <c:pt idx="14">
                  <c:v>0.25693681790372896</c:v>
                </c:pt>
                <c:pt idx="15">
                  <c:v>0.26458575414288166</c:v>
                </c:pt>
                <c:pt idx="17">
                  <c:v>0.21115646264600912</c:v>
                </c:pt>
                <c:pt idx="18">
                  <c:v>0.25201691006993571</c:v>
                </c:pt>
                <c:pt idx="20">
                  <c:v>0.22293350356737768</c:v>
                </c:pt>
                <c:pt idx="21">
                  <c:v>0.26009221013253381</c:v>
                </c:pt>
                <c:pt idx="23" formatCode="###0%">
                  <c:v>0.19646823335880451</c:v>
                </c:pt>
                <c:pt idx="24" formatCode="###0%">
                  <c:v>0.2627173362538095</c:v>
                </c:pt>
                <c:pt idx="25">
                  <c:v>0.25239800995150408</c:v>
                </c:pt>
                <c:pt idx="27">
                  <c:v>0.31951031996406082</c:v>
                </c:pt>
                <c:pt idx="28">
                  <c:v>0.23965037348259802</c:v>
                </c:pt>
                <c:pt idx="29">
                  <c:v>0.2297814829778719</c:v>
                </c:pt>
                <c:pt idx="30">
                  <c:v>0.24694476467786625</c:v>
                </c:pt>
                <c:pt idx="31">
                  <c:v>0.20102260301921851</c:v>
                </c:pt>
                <c:pt idx="32">
                  <c:v>0.27998484367079657</c:v>
                </c:pt>
                <c:pt idx="34">
                  <c:v>0.2321728297474496</c:v>
                </c:pt>
                <c:pt idx="35">
                  <c:v>0.26265618374156724</c:v>
                </c:pt>
                <c:pt idx="37">
                  <c:v>0.24807733835235679</c:v>
                </c:pt>
              </c:numCache>
            </c:numRef>
          </c:val>
          <c:extLst>
            <c:ext xmlns:c16="http://schemas.microsoft.com/office/drawing/2014/chart" uri="{C3380CC4-5D6E-409C-BE32-E72D297353CC}">
              <c16:uniqueId val="{00000001-01CB-44EE-8C36-3F96E0E2D4FB}"/>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0.50237566986265469</c:v>
                </c:pt>
                <c:pt idx="1">
                  <c:v>0.50298482224389174</c:v>
                </c:pt>
                <c:pt idx="2">
                  <c:v>0.51514078536224017</c:v>
                </c:pt>
                <c:pt idx="3">
                  <c:v>0.54830683521725498</c:v>
                </c:pt>
                <c:pt idx="4">
                  <c:v>0.43778879900910761</c:v>
                </c:pt>
                <c:pt idx="5">
                  <c:v>0.50917268537250981</c:v>
                </c:pt>
                <c:pt idx="7">
                  <c:v>0.49175687713845523</c:v>
                </c:pt>
                <c:pt idx="8">
                  <c:v>0.49403404822779856</c:v>
                </c:pt>
                <c:pt idx="9">
                  <c:v>0.50917268537250981</c:v>
                </c:pt>
                <c:pt idx="11">
                  <c:v>0.51387230668873407</c:v>
                </c:pt>
                <c:pt idx="12">
                  <c:v>0.44853839258663331</c:v>
                </c:pt>
                <c:pt idx="13">
                  <c:v>0.48860115586560093</c:v>
                </c:pt>
                <c:pt idx="14">
                  <c:v>0.50558924728640375</c:v>
                </c:pt>
                <c:pt idx="15">
                  <c:v>0.46110740755575358</c:v>
                </c:pt>
                <c:pt idx="17">
                  <c:v>0.54096823463166099</c:v>
                </c:pt>
                <c:pt idx="18">
                  <c:v>0.49911627691061522</c:v>
                </c:pt>
                <c:pt idx="20">
                  <c:v>0.52828522813456291</c:v>
                </c:pt>
                <c:pt idx="21">
                  <c:v>0.48406161086382082</c:v>
                </c:pt>
                <c:pt idx="23" formatCode="###0%">
                  <c:v>0.61644290387819711</c:v>
                </c:pt>
                <c:pt idx="24" formatCode="###0%">
                  <c:v>0.48213001553454826</c:v>
                </c:pt>
                <c:pt idx="25">
                  <c:v>0.48182690295227348</c:v>
                </c:pt>
                <c:pt idx="27">
                  <c:v>0.32048838720870232</c:v>
                </c:pt>
                <c:pt idx="28">
                  <c:v>0.48152452130074663</c:v>
                </c:pt>
                <c:pt idx="29">
                  <c:v>0.54578522657919859</c:v>
                </c:pt>
                <c:pt idx="30">
                  <c:v>0.54375451855220591</c:v>
                </c:pt>
                <c:pt idx="31">
                  <c:v>0.53598271468147152</c:v>
                </c:pt>
                <c:pt idx="32">
                  <c:v>0.564324642972166</c:v>
                </c:pt>
                <c:pt idx="34">
                  <c:v>0.53317752513033811</c:v>
                </c:pt>
                <c:pt idx="35">
                  <c:v>0.46644618660782822</c:v>
                </c:pt>
                <c:pt idx="37">
                  <c:v>0.49836084623229826</c:v>
                </c:pt>
              </c:numCache>
            </c:numRef>
          </c:val>
          <c:extLst>
            <c:ext xmlns:c16="http://schemas.microsoft.com/office/drawing/2014/chart" uri="{C3380CC4-5D6E-409C-BE32-E72D297353CC}">
              <c16:uniqueId val="{00000002-01CB-44EE-8C36-3F96E0E2D4FB}"/>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1.2752497867920282E-2</c:v>
                </c:pt>
                <c:pt idx="1">
                  <c:v>1.496745779953868E-2</c:v>
                </c:pt>
                <c:pt idx="2">
                  <c:v>5.2487282119477723E-2</c:v>
                </c:pt>
                <c:pt idx="3">
                  <c:v>2.6453947062594133E-2</c:v>
                </c:pt>
                <c:pt idx="4">
                  <c:v>4.0053355405051921E-2</c:v>
                </c:pt>
                <c:pt idx="5">
                  <c:v>4.5091488607562319E-2</c:v>
                </c:pt>
                <c:pt idx="7">
                  <c:v>3.3548599585814451E-2</c:v>
                </c:pt>
                <c:pt idx="8">
                  <c:v>2.7573098417837491E-2</c:v>
                </c:pt>
                <c:pt idx="9">
                  <c:v>4.5091488607562319E-2</c:v>
                </c:pt>
                <c:pt idx="11">
                  <c:v>3.4316659881457164E-2</c:v>
                </c:pt>
                <c:pt idx="12">
                  <c:v>3.6659811498428833E-2</c:v>
                </c:pt>
                <c:pt idx="13">
                  <c:v>2.0586740778728071E-2</c:v>
                </c:pt>
                <c:pt idx="14">
                  <c:v>3.0758161737717931E-2</c:v>
                </c:pt>
                <c:pt idx="15">
                  <c:v>3.7103283948678838E-2</c:v>
                </c:pt>
                <c:pt idx="17">
                  <c:v>4.6961537109173099E-2</c:v>
                </c:pt>
                <c:pt idx="18">
                  <c:v>1.6788819630189113E-2</c:v>
                </c:pt>
                <c:pt idx="20">
                  <c:v>2.9955916460449119E-2</c:v>
                </c:pt>
                <c:pt idx="21">
                  <c:v>3.7222557749540121E-2</c:v>
                </c:pt>
                <c:pt idx="23" formatCode="###0%">
                  <c:v>1.6599861779968576E-2</c:v>
                </c:pt>
                <c:pt idx="24" formatCode="###0%">
                  <c:v>4.1077816728834191E-2</c:v>
                </c:pt>
                <c:pt idx="25">
                  <c:v>3.6009517908998291E-2</c:v>
                </c:pt>
                <c:pt idx="27">
                  <c:v>5.1594760732396605E-2</c:v>
                </c:pt>
                <c:pt idx="28">
                  <c:v>3.4602523279088415E-2</c:v>
                </c:pt>
                <c:pt idx="29">
                  <c:v>3.4118953546183051E-2</c:v>
                </c:pt>
                <c:pt idx="30">
                  <c:v>2.5045730041113313E-2</c:v>
                </c:pt>
                <c:pt idx="31">
                  <c:v>4.9782197323612748E-2</c:v>
                </c:pt>
                <c:pt idx="32">
                  <c:v>0</c:v>
                </c:pt>
                <c:pt idx="34">
                  <c:v>1.8699838934035002E-2</c:v>
                </c:pt>
                <c:pt idx="35">
                  <c:v>4.9698041515895811E-2</c:v>
                </c:pt>
                <c:pt idx="37">
                  <c:v>3.4872966726831239E-2</c:v>
                </c:pt>
              </c:numCache>
            </c:numRef>
          </c:val>
          <c:extLst>
            <c:ext xmlns:c16="http://schemas.microsoft.com/office/drawing/2014/chart" uri="{C3380CC4-5D6E-409C-BE32-E72D297353CC}">
              <c16:uniqueId val="{00000003-01CB-44EE-8C36-3F96E0E2D4F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753386746371098"/>
          <c:y val="0"/>
          <c:w val="0.50624950991923467"/>
          <c:h val="0.9350505864970966"/>
        </c:manualLayout>
      </c:layout>
      <c:barChart>
        <c:barDir val="bar"/>
        <c:grouping val="percentStacked"/>
        <c:varyColors val="0"/>
        <c:ser>
          <c:idx val="0"/>
          <c:order val="0"/>
          <c:tx>
            <c:strRef>
              <c:f>Sheet1!$B$2</c:f>
              <c:strCache>
                <c:ptCount val="1"/>
                <c:pt idx="0">
                  <c:v>Ļoti baidos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Sheet1!$B$3:$B$17</c:f>
              <c:numCache>
                <c:formatCode>0%</c:formatCode>
                <c:ptCount val="15"/>
                <c:pt idx="0">
                  <c:v>9.0014517959033341E-2</c:v>
                </c:pt>
                <c:pt idx="1">
                  <c:v>9.3574178936906005E-2</c:v>
                </c:pt>
                <c:pt idx="2">
                  <c:v>0.15747232143133574</c:v>
                </c:pt>
                <c:pt idx="3">
                  <c:v>0.17928297402251045</c:v>
                </c:pt>
                <c:pt idx="4">
                  <c:v>0.2359219838363493</c:v>
                </c:pt>
                <c:pt idx="5">
                  <c:v>0.27693788357471139</c:v>
                </c:pt>
                <c:pt idx="6">
                  <c:v>0.10987431866076686</c:v>
                </c:pt>
                <c:pt idx="7">
                  <c:v>0.23765169361255453</c:v>
                </c:pt>
                <c:pt idx="8">
                  <c:v>0.25340182199649841</c:v>
                </c:pt>
                <c:pt idx="9">
                  <c:v>0.13213235588681632</c:v>
                </c:pt>
                <c:pt idx="10">
                  <c:v>0.32911804821312557</c:v>
                </c:pt>
                <c:pt idx="11">
                  <c:v>0.33489108283069169</c:v>
                </c:pt>
                <c:pt idx="12">
                  <c:v>0.30266250795089822</c:v>
                </c:pt>
                <c:pt idx="13">
                  <c:v>0.38379582647812888</c:v>
                </c:pt>
                <c:pt idx="14">
                  <c:v>0.33985411145595001</c:v>
                </c:pt>
              </c:numCache>
            </c:numRef>
          </c:val>
          <c:extLst>
            <c:ext xmlns:c16="http://schemas.microsoft.com/office/drawing/2014/chart" uri="{C3380CC4-5D6E-409C-BE32-E72D297353CC}">
              <c16:uniqueId val="{00000000-1232-4A4C-9C3C-FA2A3B5345E6}"/>
            </c:ext>
          </c:extLst>
        </c:ser>
        <c:ser>
          <c:idx val="1"/>
          <c:order val="1"/>
          <c:tx>
            <c:strRef>
              <c:f>Sheet1!$C$2</c:f>
              <c:strCache>
                <c:ptCount val="1"/>
                <c:pt idx="0">
                  <c:v>Nedaudz baidos</c:v>
                </c:pt>
              </c:strCache>
            </c:strRef>
          </c:tx>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Sheet1!$C$3:$C$17</c:f>
              <c:numCache>
                <c:formatCode>0%</c:formatCode>
                <c:ptCount val="15"/>
                <c:pt idx="0">
                  <c:v>0.28021217526055864</c:v>
                </c:pt>
                <c:pt idx="1">
                  <c:v>0.32244753914914798</c:v>
                </c:pt>
                <c:pt idx="2">
                  <c:v>0.25872516899009962</c:v>
                </c:pt>
                <c:pt idx="3">
                  <c:v>0.23831374863326346</c:v>
                </c:pt>
                <c:pt idx="4">
                  <c:v>0.29028197686941276</c:v>
                </c:pt>
                <c:pt idx="5">
                  <c:v>0.2590254744521972</c:v>
                </c:pt>
                <c:pt idx="6">
                  <c:v>0.42970966824917328</c:v>
                </c:pt>
                <c:pt idx="7">
                  <c:v>0.33871639545565457</c:v>
                </c:pt>
                <c:pt idx="8">
                  <c:v>0.34347378958668978</c:v>
                </c:pt>
                <c:pt idx="9">
                  <c:v>0.48251140713307145</c:v>
                </c:pt>
                <c:pt idx="10">
                  <c:v>0.32835311996008515</c:v>
                </c:pt>
                <c:pt idx="11">
                  <c:v>0.3380813733363548</c:v>
                </c:pt>
                <c:pt idx="12">
                  <c:v>0.41514004384299846</c:v>
                </c:pt>
                <c:pt idx="13">
                  <c:v>0.33909945743719855</c:v>
                </c:pt>
                <c:pt idx="14">
                  <c:v>0.38471978470218587</c:v>
                </c:pt>
              </c:numCache>
            </c:numRef>
          </c:val>
          <c:extLst>
            <c:ext xmlns:c16="http://schemas.microsoft.com/office/drawing/2014/chart" uri="{C3380CC4-5D6E-409C-BE32-E72D297353CC}">
              <c16:uniqueId val="{00000001-1232-4A4C-9C3C-FA2A3B5345E6}"/>
            </c:ext>
          </c:extLst>
        </c:ser>
        <c:ser>
          <c:idx val="2"/>
          <c:order val="2"/>
          <c:tx>
            <c:strRef>
              <c:f>Sheet1!$D$2</c:f>
              <c:strCache>
                <c:ptCount val="1"/>
                <c:pt idx="0">
                  <c:v>Drīzāk nebaidos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Sheet1!$D$3:$D$17</c:f>
              <c:numCache>
                <c:formatCode>0%</c:formatCode>
                <c:ptCount val="15"/>
                <c:pt idx="0">
                  <c:v>0.34958876208074474</c:v>
                </c:pt>
                <c:pt idx="1">
                  <c:v>0.31936784193275414</c:v>
                </c:pt>
                <c:pt idx="2">
                  <c:v>0.25690365045981584</c:v>
                </c:pt>
                <c:pt idx="3">
                  <c:v>0.2578103520015167</c:v>
                </c:pt>
                <c:pt idx="4">
                  <c:v>0.23496178555336381</c:v>
                </c:pt>
                <c:pt idx="5">
                  <c:v>0.26539104322478063</c:v>
                </c:pt>
                <c:pt idx="6">
                  <c:v>0.33449950267566508</c:v>
                </c:pt>
                <c:pt idx="7">
                  <c:v>0.23027882018941653</c:v>
                </c:pt>
                <c:pt idx="8">
                  <c:v>0.20447771115318786</c:v>
                </c:pt>
                <c:pt idx="9">
                  <c:v>0.26152630957486428</c:v>
                </c:pt>
                <c:pt idx="10">
                  <c:v>0.19763575396574748</c:v>
                </c:pt>
                <c:pt idx="11">
                  <c:v>0.20875021380525088</c:v>
                </c:pt>
                <c:pt idx="12">
                  <c:v>0.19672224546939041</c:v>
                </c:pt>
                <c:pt idx="13">
                  <c:v>0.1727024456226125</c:v>
                </c:pt>
                <c:pt idx="14">
                  <c:v>0.1903493150133658</c:v>
                </c:pt>
              </c:numCache>
            </c:numRef>
          </c:val>
          <c:extLst>
            <c:ext xmlns:c16="http://schemas.microsoft.com/office/drawing/2014/chart" uri="{C3380CC4-5D6E-409C-BE32-E72D297353CC}">
              <c16:uniqueId val="{00000002-1232-4A4C-9C3C-FA2A3B5345E6}"/>
            </c:ext>
          </c:extLst>
        </c:ser>
        <c:ser>
          <c:idx val="3"/>
          <c:order val="3"/>
          <c:tx>
            <c:strRef>
              <c:f>Sheet1!$E$2</c:f>
              <c:strCache>
                <c:ptCount val="1"/>
                <c:pt idx="0">
                  <c:v>Nemaz nebaidos</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Sheet1!$E$3:$E$17</c:f>
              <c:numCache>
                <c:formatCode>0%</c:formatCode>
                <c:ptCount val="15"/>
                <c:pt idx="0">
                  <c:v>0.25624878182252098</c:v>
                </c:pt>
                <c:pt idx="1">
                  <c:v>0.22776725728066252</c:v>
                </c:pt>
                <c:pt idx="2">
                  <c:v>0.29022538416862553</c:v>
                </c:pt>
                <c:pt idx="3">
                  <c:v>0.27704558867539791</c:v>
                </c:pt>
                <c:pt idx="4">
                  <c:v>0.18800904111602748</c:v>
                </c:pt>
                <c:pt idx="5">
                  <c:v>0.17966763835737354</c:v>
                </c:pt>
                <c:pt idx="6">
                  <c:v>0.10789570267202812</c:v>
                </c:pt>
                <c:pt idx="7">
                  <c:v>0.16217219076457559</c:v>
                </c:pt>
                <c:pt idx="8">
                  <c:v>0.16138055286720271</c:v>
                </c:pt>
                <c:pt idx="9">
                  <c:v>0.10125162586406568</c:v>
                </c:pt>
                <c:pt idx="10">
                  <c:v>0.12133159916673042</c:v>
                </c:pt>
                <c:pt idx="11">
                  <c:v>0.10424249700773357</c:v>
                </c:pt>
                <c:pt idx="12">
                  <c:v>7.1822155345595037E-2</c:v>
                </c:pt>
                <c:pt idx="13">
                  <c:v>8.7599877703348483E-2</c:v>
                </c:pt>
                <c:pt idx="14">
                  <c:v>6.9461339865909355E-2</c:v>
                </c:pt>
              </c:numCache>
            </c:numRef>
          </c:val>
          <c:extLst>
            <c:ext xmlns:c16="http://schemas.microsoft.com/office/drawing/2014/chart" uri="{C3380CC4-5D6E-409C-BE32-E72D297353CC}">
              <c16:uniqueId val="{00000003-1232-4A4C-9C3C-FA2A3B5345E6}"/>
            </c:ext>
          </c:extLst>
        </c:ser>
        <c:ser>
          <c:idx val="4"/>
          <c:order val="4"/>
          <c:tx>
            <c:strRef>
              <c:f>Sheet1!$F$2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Sheet1!$A$3:$A$17</c:f>
              <c:strCache>
                <c:ptCount val="15"/>
                <c:pt idx="0">
                  <c:v>Man tiks nodarīts materiāls vai emocionāls kaitējums internetā/digitālajā vidē </c:v>
                </c:pt>
                <c:pt idx="1">
                  <c:v>Manus personīgos datus apdraudoši kiberuzbrukumi</c:v>
                </c:pt>
                <c:pt idx="2">
                  <c:v>Zaudēšu darbu un/vai nespēšu ilgstoši atrast jaunu darbavietu</c:v>
                </c:pt>
                <c:pt idx="3">
                  <c:v>Zaudēšu darbu un nebūšu spējīgs/-a atrast jaunu un pieņemamu darbavietu </c:v>
                </c:pt>
                <c:pt idx="4">
                  <c:v>Piedzīvošu kodolkaru/kodolieroču izmantošanu</c:v>
                </c:pt>
                <c:pt idx="5">
                  <c:v>Palikšu pilnībā bez iztikas līdzekļiem</c:v>
                </c:pt>
                <c:pt idx="6">
                  <c:v>Ka mani apzags, cietīšu no zādzības</c:v>
                </c:pt>
                <c:pt idx="7">
                  <c:v>Cietīšu karadarbībā, jo Latvijai kāds varētu uzbrukt </c:v>
                </c:pt>
                <c:pt idx="8">
                  <c:v>Zaudēšu savus pašreizējos finanšu uzkrājumus</c:v>
                </c:pt>
                <c:pt idx="9">
                  <c:v>Cietīšu ceļu satiksmes negadījumā</c:v>
                </c:pt>
                <c:pt idx="10">
                  <c:v>Vecumdienās cietīšu trūkumu (piem., nesaņemšu izdzīvošanai pietiekami lielu pensiju)</c:v>
                </c:pt>
                <c:pt idx="11">
                  <c:v>Saslimšanas gadījumā nevarēšu samaksāt par ārstēšanos</c:v>
                </c:pt>
                <c:pt idx="12">
                  <c:v>Cietīšu no inflācijas, kas samazinās manu pirktspēju, nevarēšu apmaksāt rēķinus</c:v>
                </c:pt>
                <c:pt idx="13">
                  <c:v>Saslimšanas gadījumā nesaņemšu pietiekami kvalitatīvus medicīniskos pakalpojumus</c:v>
                </c:pt>
                <c:pt idx="14">
                  <c:v>Cietīšu no energocenu kāpuma, kas samazinās manu pirktspēju, nevarēšu apmaksāt rēķinus</c:v>
                </c:pt>
              </c:strCache>
            </c:strRef>
          </c:cat>
          <c:val>
            <c:numRef>
              <c:f>Sheet1!$F$3:$F$17</c:f>
              <c:numCache>
                <c:formatCode>0%</c:formatCode>
                <c:ptCount val="15"/>
                <c:pt idx="0">
                  <c:v>2.3935762877135766E-2</c:v>
                </c:pt>
                <c:pt idx="1">
                  <c:v>3.6843182700522586E-2</c:v>
                </c:pt>
                <c:pt idx="2">
                  <c:v>3.6673474950117212E-2</c:v>
                </c:pt>
                <c:pt idx="3">
                  <c:v>4.7547336667305526E-2</c:v>
                </c:pt>
                <c:pt idx="4">
                  <c:v>5.082521262484066E-2</c:v>
                </c:pt>
                <c:pt idx="5">
                  <c:v>1.8977960390931383E-2</c:v>
                </c:pt>
                <c:pt idx="6">
                  <c:v>1.8020807742359691E-2</c:v>
                </c:pt>
                <c:pt idx="7">
                  <c:v>3.1180899977792408E-2</c:v>
                </c:pt>
                <c:pt idx="8">
                  <c:v>3.726612439641528E-2</c:v>
                </c:pt>
                <c:pt idx="9">
                  <c:v>2.2578301541175655E-2</c:v>
                </c:pt>
                <c:pt idx="10">
                  <c:v>2.3561478694304916E-2</c:v>
                </c:pt>
                <c:pt idx="11">
                  <c:v>1.4034833019962795E-2</c:v>
                </c:pt>
                <c:pt idx="12">
                  <c:v>1.3653047391111488E-2</c:v>
                </c:pt>
                <c:pt idx="13">
                  <c:v>1.680239275870507E-2</c:v>
                </c:pt>
                <c:pt idx="14">
                  <c:v>1.5615448962582235E-2</c:v>
                </c:pt>
              </c:numCache>
            </c:numRef>
          </c:val>
          <c:extLst>
            <c:ext xmlns:c16="http://schemas.microsoft.com/office/drawing/2014/chart" uri="{C3380CC4-5D6E-409C-BE32-E72D297353CC}">
              <c16:uniqueId val="{00000004-1232-4A4C-9C3C-FA2A3B5345E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46918148698609125"/>
          <c:y val="0.96391003934993535"/>
          <c:w val="0.53056040453187825"/>
          <c:h val="3.6089960650064659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753386746371098"/>
          <c:y val="0"/>
          <c:w val="0.50624950991923467"/>
          <c:h val="0.9419768199181201"/>
        </c:manualLayout>
      </c:layout>
      <c:barChart>
        <c:barDir val="bar"/>
        <c:grouping val="percentStacked"/>
        <c:varyColors val="0"/>
        <c:ser>
          <c:idx val="0"/>
          <c:order val="0"/>
          <c:tx>
            <c:strRef>
              <c:f>Sheet1!$B$2</c:f>
              <c:strCache>
                <c:ptCount val="1"/>
                <c:pt idx="0">
                  <c:v>Ļoti baidos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Sheet1!$B$3:$B$19</c:f>
              <c:numCache>
                <c:formatCode>0%</c:formatCode>
                <c:ptCount val="17"/>
                <c:pt idx="0">
                  <c:v>1.8875670628103556E-2</c:v>
                </c:pt>
                <c:pt idx="1">
                  <c:v>3.9511665915143747E-2</c:v>
                </c:pt>
                <c:pt idx="2">
                  <c:v>3.9375851726946666E-2</c:v>
                </c:pt>
                <c:pt idx="3">
                  <c:v>6.8419713165359372E-2</c:v>
                </c:pt>
                <c:pt idx="4">
                  <c:v>5.4383232124866919E-2</c:v>
                </c:pt>
                <c:pt idx="5">
                  <c:v>5.4127829243173012E-2</c:v>
                </c:pt>
                <c:pt idx="6">
                  <c:v>5.0035348476494247E-2</c:v>
                </c:pt>
                <c:pt idx="7">
                  <c:v>4.7926716639460396E-2</c:v>
                </c:pt>
                <c:pt idx="8">
                  <c:v>7.8846929073702374E-2</c:v>
                </c:pt>
                <c:pt idx="9">
                  <c:v>5.7469134142055484E-2</c:v>
                </c:pt>
                <c:pt idx="10">
                  <c:v>0.10682049669138204</c:v>
                </c:pt>
                <c:pt idx="11">
                  <c:v>7.6878885380708653E-2</c:v>
                </c:pt>
                <c:pt idx="12">
                  <c:v>0.10018815586859792</c:v>
                </c:pt>
                <c:pt idx="13">
                  <c:v>0.14035334139282921</c:v>
                </c:pt>
                <c:pt idx="14">
                  <c:v>0.18205371395017353</c:v>
                </c:pt>
                <c:pt idx="15">
                  <c:v>6.9777706502398201E-2</c:v>
                </c:pt>
                <c:pt idx="16">
                  <c:v>0.13343169693172688</c:v>
                </c:pt>
              </c:numCache>
            </c:numRef>
          </c:val>
          <c:extLst>
            <c:ext xmlns:c16="http://schemas.microsoft.com/office/drawing/2014/chart" uri="{C3380CC4-5D6E-409C-BE32-E72D297353CC}">
              <c16:uniqueId val="{00000000-242B-471A-8C9C-6F15D7452B09}"/>
            </c:ext>
          </c:extLst>
        </c:ser>
        <c:ser>
          <c:idx val="1"/>
          <c:order val="1"/>
          <c:tx>
            <c:strRef>
              <c:f>Sheet1!$C$2</c:f>
              <c:strCache>
                <c:ptCount val="1"/>
                <c:pt idx="0">
                  <c:v>Nedaudz baidos</c:v>
                </c:pt>
              </c:strCache>
            </c:strRef>
          </c:tx>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Sheet1!$C$3:$C$19</c:f>
              <c:numCache>
                <c:formatCode>0%</c:formatCode>
                <c:ptCount val="17"/>
                <c:pt idx="0">
                  <c:v>2.4096794709633312E-2</c:v>
                </c:pt>
                <c:pt idx="1">
                  <c:v>8.1960678047637125E-2</c:v>
                </c:pt>
                <c:pt idx="2">
                  <c:v>0.13037032869296469</c:v>
                </c:pt>
                <c:pt idx="3">
                  <c:v>0.10445618931148135</c:v>
                </c:pt>
                <c:pt idx="4">
                  <c:v>0.14519172790639023</c:v>
                </c:pt>
                <c:pt idx="5">
                  <c:v>0.14646827012521485</c:v>
                </c:pt>
                <c:pt idx="6">
                  <c:v>0.15199827987100478</c:v>
                </c:pt>
                <c:pt idx="7">
                  <c:v>0.17171116104171119</c:v>
                </c:pt>
                <c:pt idx="8">
                  <c:v>0.16178511392655817</c:v>
                </c:pt>
                <c:pt idx="9">
                  <c:v>0.21538677014588678</c:v>
                </c:pt>
                <c:pt idx="10">
                  <c:v>0.19616525392430645</c:v>
                </c:pt>
                <c:pt idx="11">
                  <c:v>0.23740680980381806</c:v>
                </c:pt>
                <c:pt idx="12">
                  <c:v>0.22307010597781404</c:v>
                </c:pt>
                <c:pt idx="13">
                  <c:v>0.20772983291356198</c:v>
                </c:pt>
                <c:pt idx="14">
                  <c:v>0.17750995899283958</c:v>
                </c:pt>
                <c:pt idx="15">
                  <c:v>0.29229164250389628</c:v>
                </c:pt>
                <c:pt idx="16">
                  <c:v>0.23106552234630429</c:v>
                </c:pt>
              </c:numCache>
            </c:numRef>
          </c:val>
          <c:extLst>
            <c:ext xmlns:c16="http://schemas.microsoft.com/office/drawing/2014/chart" uri="{C3380CC4-5D6E-409C-BE32-E72D297353CC}">
              <c16:uniqueId val="{00000001-242B-471A-8C9C-6F15D7452B09}"/>
            </c:ext>
          </c:extLst>
        </c:ser>
        <c:ser>
          <c:idx val="2"/>
          <c:order val="2"/>
          <c:tx>
            <c:strRef>
              <c:f>Sheet1!$D$2</c:f>
              <c:strCache>
                <c:ptCount val="1"/>
                <c:pt idx="0">
                  <c:v>Drīzāk nebaidos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Sheet1!$D$3:$D$19</c:f>
              <c:numCache>
                <c:formatCode>0%</c:formatCode>
                <c:ptCount val="17"/>
                <c:pt idx="0">
                  <c:v>0.16547606600839326</c:v>
                </c:pt>
                <c:pt idx="1">
                  <c:v>0.2000498310151019</c:v>
                </c:pt>
                <c:pt idx="2">
                  <c:v>0.25507773433999947</c:v>
                </c:pt>
                <c:pt idx="3">
                  <c:v>0.24307337052919725</c:v>
                </c:pt>
                <c:pt idx="4">
                  <c:v>0.35023255796656022</c:v>
                </c:pt>
                <c:pt idx="5">
                  <c:v>0.30292007626456702</c:v>
                </c:pt>
                <c:pt idx="6">
                  <c:v>0.30855839631324494</c:v>
                </c:pt>
                <c:pt idx="7">
                  <c:v>0.32876143951716086</c:v>
                </c:pt>
                <c:pt idx="8">
                  <c:v>0.35342302117076807</c:v>
                </c:pt>
                <c:pt idx="9">
                  <c:v>0.33776567782567041</c:v>
                </c:pt>
                <c:pt idx="10">
                  <c:v>0.30294116390922232</c:v>
                </c:pt>
                <c:pt idx="11">
                  <c:v>0.34834011983010493</c:v>
                </c:pt>
                <c:pt idx="12">
                  <c:v>0.33674913384001337</c:v>
                </c:pt>
                <c:pt idx="13">
                  <c:v>0.22351415483448012</c:v>
                </c:pt>
                <c:pt idx="14">
                  <c:v>0.3320721383388367</c:v>
                </c:pt>
                <c:pt idx="15">
                  <c:v>0.43690392407559414</c:v>
                </c:pt>
                <c:pt idx="16">
                  <c:v>0.28143241444117895</c:v>
                </c:pt>
              </c:numCache>
            </c:numRef>
          </c:val>
          <c:extLst>
            <c:ext xmlns:c16="http://schemas.microsoft.com/office/drawing/2014/chart" uri="{C3380CC4-5D6E-409C-BE32-E72D297353CC}">
              <c16:uniqueId val="{00000002-242B-471A-8C9C-6F15D7452B09}"/>
            </c:ext>
          </c:extLst>
        </c:ser>
        <c:ser>
          <c:idx val="3"/>
          <c:order val="3"/>
          <c:tx>
            <c:strRef>
              <c:f>Sheet1!$E$2</c:f>
              <c:strCache>
                <c:ptCount val="1"/>
                <c:pt idx="0">
                  <c:v>Nemaz nebaidos</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Sheet1!$E$3:$E$19</c:f>
              <c:numCache>
                <c:formatCode>0%</c:formatCode>
                <c:ptCount val="17"/>
                <c:pt idx="0">
                  <c:v>0.78118685068349425</c:v>
                </c:pt>
                <c:pt idx="1">
                  <c:v>0.65057089457463047</c:v>
                </c:pt>
                <c:pt idx="2">
                  <c:v>0.56276212787573432</c:v>
                </c:pt>
                <c:pt idx="3">
                  <c:v>0.53074221863130544</c:v>
                </c:pt>
                <c:pt idx="4">
                  <c:v>0.41903873241860351</c:v>
                </c:pt>
                <c:pt idx="5">
                  <c:v>0.46549134713866941</c:v>
                </c:pt>
                <c:pt idx="6">
                  <c:v>0.46908814037425217</c:v>
                </c:pt>
                <c:pt idx="7">
                  <c:v>0.40581704008487329</c:v>
                </c:pt>
                <c:pt idx="8">
                  <c:v>0.38147223140427661</c:v>
                </c:pt>
                <c:pt idx="9">
                  <c:v>0.37550155467480983</c:v>
                </c:pt>
                <c:pt idx="10">
                  <c:v>0.3663900786092496</c:v>
                </c:pt>
                <c:pt idx="11">
                  <c:v>0.30829570797843692</c:v>
                </c:pt>
                <c:pt idx="12">
                  <c:v>0.30287351602226698</c:v>
                </c:pt>
                <c:pt idx="13">
                  <c:v>0.37011361812613258</c:v>
                </c:pt>
                <c:pt idx="14">
                  <c:v>0.2900288006102637</c:v>
                </c:pt>
                <c:pt idx="15">
                  <c:v>0.18374124662765032</c:v>
                </c:pt>
                <c:pt idx="16">
                  <c:v>0.33396374569472043</c:v>
                </c:pt>
              </c:numCache>
            </c:numRef>
          </c:val>
          <c:extLst>
            <c:ext xmlns:c16="http://schemas.microsoft.com/office/drawing/2014/chart" uri="{C3380CC4-5D6E-409C-BE32-E72D297353CC}">
              <c16:uniqueId val="{00000003-242B-471A-8C9C-6F15D7452B09}"/>
            </c:ext>
          </c:extLst>
        </c:ser>
        <c:ser>
          <c:idx val="4"/>
          <c:order val="4"/>
          <c:tx>
            <c:strRef>
              <c:f>Sheet1!$F$2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Saslimšu ar HIV/AIDS</c:v>
                </c:pt>
                <c:pt idx="5">
                  <c:v>Cietīšu no emocionālas vardarbības darbā</c:v>
                </c:pt>
                <c:pt idx="6">
                  <c:v>Ka man varētu uzbrukt manas tautības, reliģijas vai seksuālās orientācijas dēļ</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nebūs mājokļa, kur dzīvot</c:v>
                </c:pt>
                <c:pt idx="15">
                  <c:v>Cietīšu no fiziskas vardarbības uz ielas</c:v>
                </c:pt>
                <c:pt idx="16">
                  <c:v>Ka palikšu viens/-a</c:v>
                </c:pt>
              </c:strCache>
            </c:strRef>
          </c:cat>
          <c:val>
            <c:numRef>
              <c:f>Sheet1!$F$3:$F$19</c:f>
              <c:numCache>
                <c:formatCode>0%</c:formatCode>
                <c:ptCount val="17"/>
                <c:pt idx="0">
                  <c:v>1.0364617970370195E-2</c:v>
                </c:pt>
                <c:pt idx="1">
                  <c:v>2.7906930447479453E-2</c:v>
                </c:pt>
                <c:pt idx="2">
                  <c:v>1.2413957364347311E-2</c:v>
                </c:pt>
                <c:pt idx="3">
                  <c:v>5.3308508362649352E-2</c:v>
                </c:pt>
                <c:pt idx="4">
                  <c:v>3.1153749583572823E-2</c:v>
                </c:pt>
                <c:pt idx="5">
                  <c:v>3.0992477228369335E-2</c:v>
                </c:pt>
                <c:pt idx="6">
                  <c:v>2.0319834964997487E-2</c:v>
                </c:pt>
                <c:pt idx="7">
                  <c:v>4.5783642716787899E-2</c:v>
                </c:pt>
                <c:pt idx="8">
                  <c:v>2.4472704424688102E-2</c:v>
                </c:pt>
                <c:pt idx="9">
                  <c:v>1.3876863211571014E-2</c:v>
                </c:pt>
                <c:pt idx="10">
                  <c:v>2.7683006865833196E-2</c:v>
                </c:pt>
                <c:pt idx="11">
                  <c:v>2.9078477006925306E-2</c:v>
                </c:pt>
                <c:pt idx="12">
                  <c:v>3.7119088291301353E-2</c:v>
                </c:pt>
                <c:pt idx="13">
                  <c:v>5.828905273298994E-2</c:v>
                </c:pt>
                <c:pt idx="14">
                  <c:v>1.8335388107880685E-2</c:v>
                </c:pt>
                <c:pt idx="15">
                  <c:v>1.7285480290454663E-2</c:v>
                </c:pt>
                <c:pt idx="16">
                  <c:v>2.0106620586063204E-2</c:v>
                </c:pt>
              </c:numCache>
            </c:numRef>
          </c:val>
          <c:extLst>
            <c:ext xmlns:c16="http://schemas.microsoft.com/office/drawing/2014/chart" uri="{C3380CC4-5D6E-409C-BE32-E72D297353CC}">
              <c16:uniqueId val="{00000004-242B-471A-8C9C-6F15D7452B0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46918148698609125"/>
          <c:y val="0.96391003934993535"/>
          <c:w val="0.53056040453187825"/>
          <c:h val="3.6089960650064659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5655512895635222E-2"/>
          <c:w val="0.48786648473906746"/>
          <c:h val="0.90851012078778459"/>
        </c:manualLayout>
      </c:layout>
      <c:barChart>
        <c:barDir val="bar"/>
        <c:grouping val="clustered"/>
        <c:varyColors val="0"/>
        <c:ser>
          <c:idx val="0"/>
          <c:order val="0"/>
          <c:tx>
            <c:strRef>
              <c:f>Sheet1!$B$2</c:f>
              <c:strCache>
                <c:ptCount val="1"/>
                <c:pt idx="0">
                  <c:v>2021 XI</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Sheet1!$B$3:$B$18</c:f>
              <c:numCache>
                <c:formatCode>0%</c:formatCode>
                <c:ptCount val="16"/>
                <c:pt idx="0">
                  <c:v>0.4</c:v>
                </c:pt>
                <c:pt idx="1">
                  <c:v>0.53</c:v>
                </c:pt>
                <c:pt idx="3">
                  <c:v>0.53</c:v>
                </c:pt>
                <c:pt idx="4">
                  <c:v>0.54</c:v>
                </c:pt>
                <c:pt idx="5">
                  <c:v>0.54</c:v>
                </c:pt>
                <c:pt idx="7">
                  <c:v>0.67</c:v>
                </c:pt>
                <c:pt idx="8">
                  <c:v>0.34</c:v>
                </c:pt>
                <c:pt idx="9">
                  <c:v>0.59</c:v>
                </c:pt>
                <c:pt idx="10">
                  <c:v>0.62</c:v>
                </c:pt>
                <c:pt idx="11">
                  <c:v>0.72</c:v>
                </c:pt>
                <c:pt idx="12">
                  <c:v>0.71</c:v>
                </c:pt>
                <c:pt idx="13">
                  <c:v>0.71</c:v>
                </c:pt>
                <c:pt idx="14">
                  <c:v>0.77</c:v>
                </c:pt>
                <c:pt idx="15">
                  <c:v>0.75</c:v>
                </c:pt>
              </c:numCache>
            </c:numRef>
          </c:val>
          <c:extLst>
            <c:ext xmlns:c16="http://schemas.microsoft.com/office/drawing/2014/chart" uri="{C3380CC4-5D6E-409C-BE32-E72D297353CC}">
              <c16:uniqueId val="{00000000-A45D-4F39-9529-7157B87AF2EF}"/>
            </c:ext>
          </c:extLst>
        </c:ser>
        <c:ser>
          <c:idx val="1"/>
          <c:order val="1"/>
          <c:tx>
            <c:strRef>
              <c:f>Sheet1!$C$2</c:f>
              <c:strCache>
                <c:ptCount val="1"/>
              </c:strCache>
            </c:strRef>
          </c:tx>
          <c:spPr>
            <a:solidFill>
              <a:srgbClr val="70AD47">
                <a:lumMod val="60000"/>
                <a:lumOff val="40000"/>
              </a:srgbClr>
            </a:solidFill>
          </c:spPr>
          <c:invertIfNegative val="0"/>
          <c:dLbls>
            <c:spPr>
              <a:noFill/>
              <a:ln>
                <a:noFill/>
              </a:ln>
              <a:effectLst/>
            </c:spPr>
            <c:txPr>
              <a:bodyPr/>
              <a:lstStyle/>
              <a:p>
                <a:pPr>
                  <a:defRPr sz="8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Sheet1!$C$3:$C$18</c:f>
              <c:numCache>
                <c:formatCode>0%</c:formatCode>
                <c:ptCount val="16"/>
                <c:pt idx="0">
                  <c:v>-0.52</c:v>
                </c:pt>
                <c:pt idx="1">
                  <c:v>-0.45</c:v>
                </c:pt>
                <c:pt idx="3">
                  <c:v>-0.43</c:v>
                </c:pt>
                <c:pt idx="4">
                  <c:v>-0.41</c:v>
                </c:pt>
                <c:pt idx="5">
                  <c:v>-0.41</c:v>
                </c:pt>
                <c:pt idx="7">
                  <c:v>-0.31</c:v>
                </c:pt>
                <c:pt idx="8">
                  <c:v>-0.6</c:v>
                </c:pt>
                <c:pt idx="9">
                  <c:v>-0.35</c:v>
                </c:pt>
                <c:pt idx="10">
                  <c:v>-0.33</c:v>
                </c:pt>
                <c:pt idx="11">
                  <c:v>-0.22</c:v>
                </c:pt>
                <c:pt idx="12">
                  <c:v>-0.27</c:v>
                </c:pt>
                <c:pt idx="13">
                  <c:v>-0.26</c:v>
                </c:pt>
                <c:pt idx="14">
                  <c:v>-0.2</c:v>
                </c:pt>
                <c:pt idx="15">
                  <c:v>-0.23</c:v>
                </c:pt>
              </c:numCache>
            </c:numRef>
          </c:val>
          <c:extLst>
            <c:ext xmlns:c16="http://schemas.microsoft.com/office/drawing/2014/chart" uri="{C3380CC4-5D6E-409C-BE32-E72D297353CC}">
              <c16:uniqueId val="{00000001-A45D-4F39-9529-7157B87AF2EF}"/>
            </c:ext>
          </c:extLst>
        </c:ser>
        <c:ser>
          <c:idx val="2"/>
          <c:order val="2"/>
          <c:tx>
            <c:strRef>
              <c:f>Sheet1!$D$2</c:f>
              <c:strCache>
                <c:ptCount val="1"/>
                <c:pt idx="0">
                  <c:v>2022 XII</c:v>
                </c:pt>
              </c:strCache>
            </c:strRef>
          </c:tx>
          <c:spPr>
            <a:solidFill>
              <a:srgbClr val="ED7D31"/>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Sheet1!$D$3:$D$18</c:f>
              <c:numCache>
                <c:formatCode>0%</c:formatCode>
                <c:ptCount val="16"/>
                <c:pt idx="0">
                  <c:v>0.36206934900629451</c:v>
                </c:pt>
                <c:pt idx="1">
                  <c:v>0.35956367294301311</c:v>
                </c:pt>
                <c:pt idx="2">
                  <c:v>0.41602171808605398</c:v>
                </c:pt>
                <c:pt idx="3">
                  <c:v>0.41619749042143539</c:v>
                </c:pt>
                <c:pt idx="4">
                  <c:v>0.41759672265577391</c:v>
                </c:pt>
                <c:pt idx="5">
                  <c:v>0.53958398690994014</c:v>
                </c:pt>
                <c:pt idx="6">
                  <c:v>0.52620396070576203</c:v>
                </c:pt>
                <c:pt idx="7">
                  <c:v>0.53596335802690864</c:v>
                </c:pt>
                <c:pt idx="8">
                  <c:v>0.57636808906820913</c:v>
                </c:pt>
                <c:pt idx="9">
                  <c:v>0.61464376301988777</c:v>
                </c:pt>
                <c:pt idx="10">
                  <c:v>0.59687561158318814</c:v>
                </c:pt>
                <c:pt idx="11">
                  <c:v>0.65747116817321072</c:v>
                </c:pt>
                <c:pt idx="12">
                  <c:v>0.6729724561670466</c:v>
                </c:pt>
                <c:pt idx="13">
                  <c:v>0.71780255179389674</c:v>
                </c:pt>
                <c:pt idx="14">
                  <c:v>0.72457389615813583</c:v>
                </c:pt>
                <c:pt idx="15">
                  <c:v>0.72289528391532742</c:v>
                </c:pt>
              </c:numCache>
            </c:numRef>
          </c:val>
          <c:extLst>
            <c:ext xmlns:c16="http://schemas.microsoft.com/office/drawing/2014/chart" uri="{C3380CC4-5D6E-409C-BE32-E72D297353CC}">
              <c16:uniqueId val="{00000002-A45D-4F39-9529-7157B87AF2EF}"/>
            </c:ext>
          </c:extLst>
        </c:ser>
        <c:ser>
          <c:idx val="3"/>
          <c:order val="3"/>
          <c:tx>
            <c:strRef>
              <c:f>Sheet1!$E$2</c:f>
              <c:strCache>
                <c:ptCount val="1"/>
              </c:strCache>
            </c:strRef>
          </c:tx>
          <c:spPr>
            <a:solidFill>
              <a:srgbClr val="70AD47"/>
            </a:solidFill>
          </c:spPr>
          <c:invertIfNegative val="0"/>
          <c:dLbls>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Sheet1!$A$3:$A$18</c:f>
              <c:strCache>
                <c:ptCount val="16"/>
                <c:pt idx="0">
                  <c:v>Cietīšu no fiziskas vardarbības uz ielas</c:v>
                </c:pt>
                <c:pt idx="1">
                  <c:v>Ka nebūs mājokļa, kur dzīvot</c:v>
                </c:pt>
                <c:pt idx="2">
                  <c:v>Manus personīgos datus apdraudoši kiberuzbrukumi</c:v>
                </c:pt>
                <c:pt idx="3">
                  <c:v>Zaudēšu darbu un/vai nespēšu ilgstoši atrast jaunu darbavietu</c:v>
                </c:pt>
                <c:pt idx="4">
                  <c:v>Zaudēšu darbu un nebūšu spējīgs/-a atrast jaunu un pieņemamu darbavietu </c:v>
                </c:pt>
                <c:pt idx="5">
                  <c:v>Ka mani apzags, cietīšu no zādzības</c:v>
                </c:pt>
                <c:pt idx="6">
                  <c:v>Piedzīvošu kodolkaru/kodolieroču izmantošanu</c:v>
                </c:pt>
                <c:pt idx="7">
                  <c:v>Palikšu pilnībā bez iztikas līdzekļiem</c:v>
                </c:pt>
                <c:pt idx="8">
                  <c:v>Cietīšu karadarbībā, jo Latvijai kāds varētu uzbrukt </c:v>
                </c:pt>
                <c:pt idx="9">
                  <c:v>Cietīšu ceļu satiksmes negadījumā</c:v>
                </c:pt>
                <c:pt idx="10">
                  <c:v>Zaudēšu savus pašreizējos finanšu uzkrājumus</c:v>
                </c:pt>
                <c:pt idx="11">
                  <c:v>Vecumdienās cietīšu trūkumu (piem., nesaņemšu izdzīvošanai pietiekami lielu pensiju)</c:v>
                </c:pt>
                <c:pt idx="12">
                  <c:v>Saslimšanas gadījumā nevarēšu samaksāt par ārstēšanos</c:v>
                </c:pt>
                <c:pt idx="13">
                  <c:v>Cietīšu no inflācijas, kas samazinās manu pirktspēju, nevarēšu apmaksāt rēķinus</c:v>
                </c:pt>
                <c:pt idx="14">
                  <c:v>Cietīšu no energocenu kāpuma, kas samazinās manu pirktspēju, nevarēšu apmaksāt rēķinus</c:v>
                </c:pt>
                <c:pt idx="15">
                  <c:v>Saslimšanas gadījumā nesaņemšu pietiekami kvalitatīvus medicīniskos pakalpojumus</c:v>
                </c:pt>
              </c:strCache>
            </c:strRef>
          </c:cat>
          <c:val>
            <c:numRef>
              <c:f>Sheet1!$E$3:$E$18</c:f>
              <c:numCache>
                <c:formatCode>0%</c:formatCode>
                <c:ptCount val="16"/>
                <c:pt idx="0">
                  <c:v>-0.62064517070324399</c:v>
                </c:pt>
                <c:pt idx="1">
                  <c:v>-0.62210093894910001</c:v>
                </c:pt>
                <c:pt idx="2">
                  <c:v>-0.54713509921341696</c:v>
                </c:pt>
                <c:pt idx="3">
                  <c:v>-0.54712903462844098</c:v>
                </c:pt>
                <c:pt idx="4">
                  <c:v>-0.534855940676915</c:v>
                </c:pt>
                <c:pt idx="5">
                  <c:v>-0.442395205347693</c:v>
                </c:pt>
                <c:pt idx="6">
                  <c:v>-0.42297082666939101</c:v>
                </c:pt>
                <c:pt idx="7">
                  <c:v>-0.445058681582154</c:v>
                </c:pt>
                <c:pt idx="8">
                  <c:v>-0.39245101095399199</c:v>
                </c:pt>
                <c:pt idx="9">
                  <c:v>-0.36277793543893</c:v>
                </c:pt>
                <c:pt idx="10">
                  <c:v>-0.36585826402039101</c:v>
                </c:pt>
                <c:pt idx="11">
                  <c:v>-0.31896735313247798</c:v>
                </c:pt>
                <c:pt idx="12">
                  <c:v>-0.31299271081298402</c:v>
                </c:pt>
                <c:pt idx="13">
                  <c:v>-0.26854440081498498</c:v>
                </c:pt>
                <c:pt idx="14">
                  <c:v>-0.25981065487927502</c:v>
                </c:pt>
                <c:pt idx="15">
                  <c:v>-0.26030232332596098</c:v>
                </c:pt>
              </c:numCache>
            </c:numRef>
          </c:val>
          <c:extLst>
            <c:ext xmlns:c16="http://schemas.microsoft.com/office/drawing/2014/chart" uri="{C3380CC4-5D6E-409C-BE32-E72D297353CC}">
              <c16:uniqueId val="{00000003-A45D-4F39-9529-7157B87AF2EF}"/>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90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3915069180811347E-2"/>
          <c:w val="0.48786648473906746"/>
          <c:h val="0.91285167472692963"/>
        </c:manualLayout>
      </c:layout>
      <c:barChart>
        <c:barDir val="bar"/>
        <c:grouping val="clustered"/>
        <c:varyColors val="0"/>
        <c:ser>
          <c:idx val="0"/>
          <c:order val="0"/>
          <c:tx>
            <c:strRef>
              <c:f>Sheet1!$B$2</c:f>
              <c:strCache>
                <c:ptCount val="1"/>
                <c:pt idx="0">
                  <c:v>2022 III</c:v>
                </c:pt>
              </c:strCache>
            </c:strRef>
          </c:tx>
          <c:spPr>
            <a:solidFill>
              <a:srgbClr val="70AD47">
                <a:lumMod val="60000"/>
                <a:lumOff val="4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Sheet1!$B$3:$B$7</c:f>
              <c:numCache>
                <c:formatCode>0%</c:formatCode>
                <c:ptCount val="5"/>
                <c:pt idx="0">
                  <c:v>7.9869806538188551E-2</c:v>
                </c:pt>
                <c:pt idx="1">
                  <c:v>0.55321791909832485</c:v>
                </c:pt>
                <c:pt idx="2">
                  <c:v>0.51325184450903649</c:v>
                </c:pt>
                <c:pt idx="3">
                  <c:v>0.74491505427603255</c:v>
                </c:pt>
                <c:pt idx="4">
                  <c:v>0.75850692135963749</c:v>
                </c:pt>
              </c:numCache>
            </c:numRef>
          </c:val>
          <c:extLst>
            <c:ext xmlns:c16="http://schemas.microsoft.com/office/drawing/2014/chart" uri="{C3380CC4-5D6E-409C-BE32-E72D297353CC}">
              <c16:uniqueId val="{00000000-00F6-48D8-95D1-841F8E74AD34}"/>
            </c:ext>
          </c:extLst>
        </c:ser>
        <c:ser>
          <c:idx val="1"/>
          <c:order val="1"/>
          <c:tx>
            <c:strRef>
              <c:f>Sheet1!$C$2</c:f>
              <c:strCache>
                <c:ptCount val="1"/>
              </c:strCache>
            </c:strRef>
          </c:tx>
          <c:spPr>
            <a:solidFill>
              <a:srgbClr val="ED7D31">
                <a:lumMod val="60000"/>
                <a:lumOff val="40000"/>
              </a:srgbClr>
            </a:solidFill>
          </c:spPr>
          <c:invertIfNegative val="0"/>
          <c:dLbls>
            <c:spPr>
              <a:noFill/>
              <a:ln>
                <a:noFill/>
              </a:ln>
              <a:effectLst/>
            </c:spPr>
            <c:txPr>
              <a:bodyPr/>
              <a:lstStyle/>
              <a:p>
                <a:pPr>
                  <a:defRPr sz="9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Sheet1!$C$3:$C$7</c:f>
              <c:numCache>
                <c:formatCode>0%</c:formatCode>
                <c:ptCount val="5"/>
                <c:pt idx="0">
                  <c:v>-0.778326768421848</c:v>
                </c:pt>
                <c:pt idx="1">
                  <c:v>-0.22340002722881</c:v>
                </c:pt>
                <c:pt idx="2">
                  <c:v>-0.27508403629101502</c:v>
                </c:pt>
                <c:pt idx="3">
                  <c:v>-0.11937118332293301</c:v>
                </c:pt>
                <c:pt idx="4">
                  <c:v>-8.3375519708345405E-2</c:v>
                </c:pt>
              </c:numCache>
            </c:numRef>
          </c:val>
          <c:extLst>
            <c:ext xmlns:c16="http://schemas.microsoft.com/office/drawing/2014/chart" uri="{C3380CC4-5D6E-409C-BE32-E72D297353CC}">
              <c16:uniqueId val="{00000001-00F6-48D8-95D1-841F8E74AD34}"/>
            </c:ext>
          </c:extLst>
        </c:ser>
        <c:ser>
          <c:idx val="2"/>
          <c:order val="2"/>
          <c:tx>
            <c:strRef>
              <c:f>Sheet1!$D$2</c:f>
              <c:strCache>
                <c:ptCount val="1"/>
                <c:pt idx="0">
                  <c:v>2022 XII</c:v>
                </c:pt>
              </c:strCache>
            </c:strRef>
          </c:tx>
          <c:spPr>
            <a:solidFill>
              <a:srgbClr val="70AD47"/>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Sheet1!$D$3:$D$7</c:f>
              <c:numCache>
                <c:formatCode>0%</c:formatCode>
                <c:ptCount val="5"/>
                <c:pt idx="0">
                  <c:v>3.5238151517128967E-2</c:v>
                </c:pt>
                <c:pt idx="1">
                  <c:v>0.62278730764826007</c:v>
                </c:pt>
                <c:pt idx="2">
                  <c:v>0.63378953693465767</c:v>
                </c:pt>
                <c:pt idx="3">
                  <c:v>0.73475014881184897</c:v>
                </c:pt>
                <c:pt idx="4">
                  <c:v>0.82311984750873379</c:v>
                </c:pt>
              </c:numCache>
            </c:numRef>
          </c:val>
          <c:extLst>
            <c:ext xmlns:c16="http://schemas.microsoft.com/office/drawing/2014/chart" uri="{C3380CC4-5D6E-409C-BE32-E72D297353CC}">
              <c16:uniqueId val="{00000002-00F6-48D8-95D1-841F8E74AD34}"/>
            </c:ext>
          </c:extLst>
        </c:ser>
        <c:ser>
          <c:idx val="3"/>
          <c:order val="3"/>
          <c:tx>
            <c:strRef>
              <c:f>Sheet1!$E$2</c:f>
              <c:strCache>
                <c:ptCount val="1"/>
              </c:strCache>
            </c:strRef>
          </c:tx>
          <c:spPr>
            <a:solidFill>
              <a:srgbClr val="ED7D31"/>
            </a:solidFill>
          </c:spPr>
          <c:invertIfNegative val="0"/>
          <c:dLbls>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Krievijas prezidentu V.Putinu un viņa sabiedroto iebrukumu Ukrainā</c:v>
                </c:pt>
                <c:pt idx="1">
                  <c:v>Ukrainas uzņemšanu ES</c:v>
                </c:pt>
                <c:pt idx="2">
                  <c:v>Ukrainas uzņemšanu NATO</c:v>
                </c:pt>
                <c:pt idx="3">
                  <c:v>Ukrainas kara bēgļu uzņemšanu Latvijā</c:v>
                </c:pt>
                <c:pt idx="4">
                  <c:v>Ukrainas cīņu par savas zemes neatkarību un brīvību</c:v>
                </c:pt>
              </c:strCache>
            </c:strRef>
          </c:cat>
          <c:val>
            <c:numRef>
              <c:f>Sheet1!$E$3:$E$7</c:f>
              <c:numCache>
                <c:formatCode>0%</c:formatCode>
                <c:ptCount val="5"/>
                <c:pt idx="0">
                  <c:v>-0.863034791311594</c:v>
                </c:pt>
                <c:pt idx="1">
                  <c:v>-0.149400322059415</c:v>
                </c:pt>
                <c:pt idx="2">
                  <c:v>-0.15582719075784399</c:v>
                </c:pt>
                <c:pt idx="3">
                  <c:v>-7.4070561151188E-2</c:v>
                </c:pt>
                <c:pt idx="4">
                  <c:v>-6.26557628033165E-2</c:v>
                </c:pt>
              </c:numCache>
            </c:numRef>
          </c:val>
          <c:extLst>
            <c:ext xmlns:c16="http://schemas.microsoft.com/office/drawing/2014/chart" uri="{C3380CC4-5D6E-409C-BE32-E72D297353CC}">
              <c16:uniqueId val="{00000003-00F6-48D8-95D1-841F8E74AD34}"/>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010691505646"/>
          <c:y val="5.4850360011928091E-2"/>
          <c:w val="0.84251919791499796"/>
          <c:h val="0.94514963998807189"/>
        </c:manualLayout>
      </c:layout>
      <c:barChart>
        <c:barDir val="bar"/>
        <c:grouping val="clustered"/>
        <c:varyColors val="0"/>
        <c:ser>
          <c:idx val="0"/>
          <c:order val="0"/>
          <c:tx>
            <c:strRef>
              <c:f>Sheet1!$B$1</c:f>
              <c:strCache>
                <c:ptCount val="1"/>
                <c:pt idx="0">
                  <c:v>2022</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Saslimšanas gadījumā nesaņemšu pietiekami kvalitatīvus medicīniskos pakalpojumus</c:v>
                </c:pt>
                <c:pt idx="1">
                  <c:v>Cietīšu no energocenu kāpuma, kas samazinās manu pirktspēju, nevarēšu apmaksāt rēķinus</c:v>
                </c:pt>
                <c:pt idx="2">
                  <c:v>Cietīšu no inflācijas, kas samazinās manu pirktspēju, nevarēšu apmaksāt rēķinus</c:v>
                </c:pt>
                <c:pt idx="3">
                  <c:v>Saslimšanas gadījumā nevarēšu samaksāt par ārstēšanos</c:v>
                </c:pt>
                <c:pt idx="4">
                  <c:v>Vecumdienās cietīšu trūkumu (piem., nesaņemšu izdzīvošanai pietiekami lielu pensiju)</c:v>
                </c:pt>
                <c:pt idx="5">
                  <c:v>Zaudēšu savus pašreizējos finanšu uzkrājumus</c:v>
                </c:pt>
                <c:pt idx="6">
                  <c:v>Cietīšu ceļu satiksmes negadījumā</c:v>
                </c:pt>
                <c:pt idx="7">
                  <c:v>Cietīšu karadarbībā, jo Latvijai kāds varētu uzbrukt </c:v>
                </c:pt>
                <c:pt idx="8">
                  <c:v>Palikšu pilnībā bez iztikas līdzekļiem</c:v>
                </c:pt>
                <c:pt idx="9">
                  <c:v>Piedzīvošu kodolkaru/kodolieroču izmantošanu</c:v>
                </c:pt>
                <c:pt idx="10">
                  <c:v>Ka mani apzags, cietīšu no zādzības</c:v>
                </c:pt>
                <c:pt idx="11">
                  <c:v>Zaudēšu darbu un nebūšu spējīgs/-a atrast jaunu un pieņemamu darbavietu </c:v>
                </c:pt>
                <c:pt idx="12">
                  <c:v>Zaudēšu darbu un/vai nespēšu ilgstoši atrast jaunu darbavietu</c:v>
                </c:pt>
                <c:pt idx="13">
                  <c:v>Manus personīgos datus apdraudoši kiberuzbrukumi</c:v>
                </c:pt>
                <c:pt idx="14">
                  <c:v>Ka nebūs mājokļa, kur dzīvot</c:v>
                </c:pt>
                <c:pt idx="15">
                  <c:v>Cietīšu no fiziskas vardarbības uz ielas</c:v>
                </c:pt>
              </c:strCache>
            </c:strRef>
          </c:cat>
          <c:val>
            <c:numRef>
              <c:f>Sheet1!$B$2:$B$17</c:f>
              <c:numCache>
                <c:formatCode>0</c:formatCode>
                <c:ptCount val="16"/>
                <c:pt idx="0">
                  <c:v>37.93944546820731</c:v>
                </c:pt>
                <c:pt idx="1">
                  <c:v>36.757800643445059</c:v>
                </c:pt>
                <c:pt idx="2">
                  <c:v>34.004925179210744</c:v>
                </c:pt>
                <c:pt idx="3">
                  <c:v>29.53141655885096</c:v>
                </c:pt>
                <c:pt idx="4">
                  <c:v>27.314513204356462</c:v>
                </c:pt>
                <c:pt idx="5">
                  <c:v>16.151930834604631</c:v>
                </c:pt>
                <c:pt idx="6">
                  <c:v>14.137327880185405</c:v>
                </c:pt>
                <c:pt idx="7">
                  <c:v>12.96982904810973</c:v>
                </c:pt>
                <c:pt idx="8">
                  <c:v>9.4087460831045497</c:v>
                </c:pt>
                <c:pt idx="9">
                  <c:v>7.5573038378346666</c:v>
                </c:pt>
                <c:pt idx="10">
                  <c:v>4.9583698775493037</c:v>
                </c:pt>
                <c:pt idx="11">
                  <c:v>-10.751091633701435</c:v>
                </c:pt>
                <c:pt idx="12">
                  <c:v>-13.184230347214839</c:v>
                </c:pt>
                <c:pt idx="13">
                  <c:v>-13.265322973556001</c:v>
                </c:pt>
                <c:pt idx="14">
                  <c:v>-18.525617633308915</c:v>
                </c:pt>
                <c:pt idx="15">
                  <c:v>-18.626968091110065</c:v>
                </c:pt>
              </c:numCache>
            </c:numRef>
          </c:val>
          <c:extLst>
            <c:ext xmlns:c16="http://schemas.microsoft.com/office/drawing/2014/chart" uri="{C3380CC4-5D6E-409C-BE32-E72D297353CC}">
              <c16:uniqueId val="{00000002-43C8-4297-960C-BC1EC432F885}"/>
            </c:ext>
          </c:extLst>
        </c:ser>
        <c:ser>
          <c:idx val="1"/>
          <c:order val="1"/>
          <c:tx>
            <c:strRef>
              <c:f>Sheet1!$C$1</c:f>
              <c:strCache>
                <c:ptCount val="1"/>
                <c:pt idx="0">
                  <c:v>2021</c:v>
                </c:pt>
              </c:strCache>
            </c:strRef>
          </c:tx>
          <c:spPr>
            <a:solidFill>
              <a:schemeClr val="accent5">
                <a:lumMod val="40000"/>
                <a:lumOff val="60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Saslimšanas gadījumā nesaņemšu pietiekami kvalitatīvus medicīniskos pakalpojumus</c:v>
                </c:pt>
                <c:pt idx="1">
                  <c:v>Cietīšu no energocenu kāpuma, kas samazinās manu pirktspēju, nevarēšu apmaksāt rēķinus</c:v>
                </c:pt>
                <c:pt idx="2">
                  <c:v>Cietīšu no inflācijas, kas samazinās manu pirktspēju, nevarēšu apmaksāt rēķinus</c:v>
                </c:pt>
                <c:pt idx="3">
                  <c:v>Saslimšanas gadījumā nevarēšu samaksāt par ārstēšanos</c:v>
                </c:pt>
                <c:pt idx="4">
                  <c:v>Vecumdienās cietīšu trūkumu (piem., nesaņemšu izdzīvošanai pietiekami lielu pensiju)</c:v>
                </c:pt>
                <c:pt idx="5">
                  <c:v>Zaudēšu savus pašreizējos finanšu uzkrājumus</c:v>
                </c:pt>
                <c:pt idx="6">
                  <c:v>Cietīšu ceļu satiksmes negadījumā</c:v>
                </c:pt>
                <c:pt idx="7">
                  <c:v>Cietīšu karadarbībā, jo Latvijai kāds varētu uzbrukt </c:v>
                </c:pt>
                <c:pt idx="8">
                  <c:v>Palikšu pilnībā bez iztikas līdzekļiem</c:v>
                </c:pt>
                <c:pt idx="9">
                  <c:v>Piedzīvošu kodolkaru/kodolieroču izmantošanu</c:v>
                </c:pt>
                <c:pt idx="10">
                  <c:v>Ka mani apzags, cietīšu no zādzības</c:v>
                </c:pt>
                <c:pt idx="11">
                  <c:v>Zaudēšu darbu un nebūšu spējīgs/-a atrast jaunu un pieņemamu darbavietu </c:v>
                </c:pt>
                <c:pt idx="12">
                  <c:v>Zaudēšu darbu un/vai nespēšu ilgstoši atrast jaunu darbavietu</c:v>
                </c:pt>
                <c:pt idx="13">
                  <c:v>Manus personīgos datus apdraudoši kiberuzbrukumi</c:v>
                </c:pt>
                <c:pt idx="14">
                  <c:v>Ka nebūs mājokļa, kur dzīvot</c:v>
                </c:pt>
                <c:pt idx="15">
                  <c:v>Cietīšu no fiziskas vardarbības uz ielas</c:v>
                </c:pt>
              </c:strCache>
            </c:strRef>
          </c:cat>
          <c:val>
            <c:numRef>
              <c:f>Sheet1!$C$2:$C$17</c:f>
              <c:numCache>
                <c:formatCode>0</c:formatCode>
                <c:ptCount val="16"/>
                <c:pt idx="0">
                  <c:v>45.6</c:v>
                </c:pt>
                <c:pt idx="1">
                  <c:v>44.9</c:v>
                </c:pt>
                <c:pt idx="2">
                  <c:v>36</c:v>
                </c:pt>
                <c:pt idx="3">
                  <c:v>37.200000000000003</c:v>
                </c:pt>
                <c:pt idx="4">
                  <c:v>42.3</c:v>
                </c:pt>
                <c:pt idx="5">
                  <c:v>23.2</c:v>
                </c:pt>
                <c:pt idx="6">
                  <c:v>15.2</c:v>
                </c:pt>
                <c:pt idx="7">
                  <c:v>-23.5</c:v>
                </c:pt>
                <c:pt idx="8">
                  <c:v>31.8</c:v>
                </c:pt>
                <c:pt idx="10">
                  <c:v>6.6</c:v>
                </c:pt>
                <c:pt idx="11">
                  <c:v>9.3000000000000007</c:v>
                </c:pt>
                <c:pt idx="12">
                  <c:v>4.4000000000000004</c:v>
                </c:pt>
                <c:pt idx="14">
                  <c:v>7.6</c:v>
                </c:pt>
                <c:pt idx="15">
                  <c:v>-8.8000000000000007</c:v>
                </c:pt>
              </c:numCache>
            </c:numRef>
          </c:val>
          <c:extLst>
            <c:ext xmlns:c16="http://schemas.microsoft.com/office/drawing/2014/chart" uri="{C3380CC4-5D6E-409C-BE32-E72D297353CC}">
              <c16:uniqueId val="{00000003-43C8-4297-960C-BC1EC432F885}"/>
            </c:ext>
          </c:extLst>
        </c:ser>
        <c:dLbls>
          <c:showLegendKey val="0"/>
          <c:showVal val="0"/>
          <c:showCatName val="0"/>
          <c:showSerName val="0"/>
          <c:showPercent val="0"/>
          <c:showBubbleSize val="0"/>
        </c:dLbls>
        <c:gapWidth val="56"/>
        <c:axId val="-1653312128"/>
        <c:axId val="-1653321920"/>
      </c:barChart>
      <c:catAx>
        <c:axId val="-1653312128"/>
        <c:scaling>
          <c:orientation val="maxMin"/>
        </c:scaling>
        <c:delete val="1"/>
        <c:axPos val="l"/>
        <c:majorGridlines/>
        <c:numFmt formatCode="General" sourceLinked="0"/>
        <c:majorTickMark val="out"/>
        <c:minorTickMark val="none"/>
        <c:tickLblPos val="nextTo"/>
        <c:crossAx val="-1653321920"/>
        <c:crosses val="autoZero"/>
        <c:auto val="1"/>
        <c:lblAlgn val="ctr"/>
        <c:lblOffset val="100"/>
        <c:noMultiLvlLbl val="0"/>
      </c:catAx>
      <c:valAx>
        <c:axId val="-1653321920"/>
        <c:scaling>
          <c:orientation val="minMax"/>
          <c:max val="60"/>
          <c:min val="-30"/>
        </c:scaling>
        <c:delete val="1"/>
        <c:axPos val="t"/>
        <c:numFmt formatCode="#,##0" sourceLinked="0"/>
        <c:majorTickMark val="out"/>
        <c:minorTickMark val="none"/>
        <c:tickLblPos val="nextTo"/>
        <c:crossAx val="-1653312128"/>
        <c:crosses val="autoZero"/>
        <c:crossBetween val="between"/>
        <c:majorUnit val="30"/>
      </c:valAx>
      <c:spPr>
        <a:ln>
          <a:noFill/>
        </a:ln>
      </c:spPr>
    </c:plotArea>
    <c:legend>
      <c:legendPos val="r"/>
      <c:layout>
        <c:manualLayout>
          <c:xMode val="edge"/>
          <c:yMode val="edge"/>
          <c:x val="0.15603032851326809"/>
          <c:y val="1.3084382586954215E-3"/>
          <c:w val="0.73532358141997878"/>
          <c:h val="4.2488023323770843E-2"/>
        </c:manualLayout>
      </c:layout>
      <c:overlay val="0"/>
      <c:txPr>
        <a:bodyPr/>
        <a:lstStyle/>
        <a:p>
          <a:pPr>
            <a:defRPr sz="9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5655512895635222E-2"/>
          <c:w val="0.48786648473906746"/>
          <c:h val="0.90851012078778459"/>
        </c:manualLayout>
      </c:layout>
      <c:barChart>
        <c:barDir val="bar"/>
        <c:grouping val="clustered"/>
        <c:varyColors val="0"/>
        <c:ser>
          <c:idx val="0"/>
          <c:order val="0"/>
          <c:tx>
            <c:strRef>
              <c:f>Sheet1!$B$2</c:f>
              <c:strCache>
                <c:ptCount val="1"/>
                <c:pt idx="0">
                  <c:v>2021 XI</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Sheet1!$B$3:$B$18</c:f>
              <c:numCache>
                <c:formatCode>0%</c:formatCode>
                <c:ptCount val="16"/>
                <c:pt idx="0">
                  <c:v>0.1</c:v>
                </c:pt>
                <c:pt idx="1">
                  <c:v>0.19</c:v>
                </c:pt>
                <c:pt idx="2">
                  <c:v>0.18</c:v>
                </c:pt>
                <c:pt idx="3">
                  <c:v>0.25</c:v>
                </c:pt>
                <c:pt idx="4">
                  <c:v>0.19</c:v>
                </c:pt>
                <c:pt idx="5">
                  <c:v>0.24</c:v>
                </c:pt>
                <c:pt idx="6">
                  <c:v>0.24</c:v>
                </c:pt>
                <c:pt idx="7">
                  <c:v>0.25</c:v>
                </c:pt>
                <c:pt idx="8">
                  <c:v>0.33</c:v>
                </c:pt>
                <c:pt idx="9">
                  <c:v>0.52</c:v>
                </c:pt>
                <c:pt idx="10">
                  <c:v>0.39</c:v>
                </c:pt>
                <c:pt idx="11">
                  <c:v>0.33</c:v>
                </c:pt>
                <c:pt idx="12">
                  <c:v>0.3</c:v>
                </c:pt>
                <c:pt idx="13">
                  <c:v>0.42</c:v>
                </c:pt>
                <c:pt idx="14">
                  <c:v>0.5</c:v>
                </c:pt>
                <c:pt idx="15">
                  <c:v>0.39</c:v>
                </c:pt>
              </c:numCache>
            </c:numRef>
          </c:val>
          <c:extLst>
            <c:ext xmlns:c16="http://schemas.microsoft.com/office/drawing/2014/chart" uri="{C3380CC4-5D6E-409C-BE32-E72D297353CC}">
              <c16:uniqueId val="{00000000-9069-445F-86AD-A6D95814CFE9}"/>
            </c:ext>
          </c:extLst>
        </c:ser>
        <c:ser>
          <c:idx val="1"/>
          <c:order val="1"/>
          <c:tx>
            <c:strRef>
              <c:f>Sheet1!$C$2</c:f>
              <c:strCache>
                <c:ptCount val="1"/>
              </c:strCache>
            </c:strRef>
          </c:tx>
          <c:spPr>
            <a:solidFill>
              <a:srgbClr val="70AD47">
                <a:lumMod val="60000"/>
                <a:lumOff val="40000"/>
              </a:srgbClr>
            </a:solidFill>
          </c:spPr>
          <c:invertIfNegative val="0"/>
          <c:dLbls>
            <c:dLbl>
              <c:idx val="0"/>
              <c:layout>
                <c:manualLayout>
                  <c:x val="-1.63344401595715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9-445F-86AD-A6D95814CFE9}"/>
                </c:ext>
              </c:extLst>
            </c:dLbl>
            <c:spPr>
              <a:noFill/>
              <a:ln>
                <a:noFill/>
              </a:ln>
              <a:effectLst/>
            </c:spPr>
            <c:txPr>
              <a:bodyPr/>
              <a:lstStyle/>
              <a:p>
                <a:pPr>
                  <a:defRPr sz="8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Sheet1!$C$3:$C$18</c:f>
              <c:numCache>
                <c:formatCode>0%</c:formatCode>
                <c:ptCount val="16"/>
                <c:pt idx="0">
                  <c:v>-0.88</c:v>
                </c:pt>
                <c:pt idx="1">
                  <c:v>-0.78</c:v>
                </c:pt>
                <c:pt idx="2">
                  <c:v>-0.8</c:v>
                </c:pt>
                <c:pt idx="3">
                  <c:v>-0.63</c:v>
                </c:pt>
                <c:pt idx="4">
                  <c:v>-0.76</c:v>
                </c:pt>
                <c:pt idx="5">
                  <c:v>-0.73</c:v>
                </c:pt>
                <c:pt idx="6">
                  <c:v>-0.68</c:v>
                </c:pt>
                <c:pt idx="7">
                  <c:v>-0.68</c:v>
                </c:pt>
                <c:pt idx="8">
                  <c:v>-0.64</c:v>
                </c:pt>
                <c:pt idx="9">
                  <c:v>-0.46</c:v>
                </c:pt>
                <c:pt idx="10">
                  <c:v>-0.56999999999999995</c:v>
                </c:pt>
                <c:pt idx="11">
                  <c:v>-0.57999999999999996</c:v>
                </c:pt>
                <c:pt idx="12">
                  <c:v>-0.61</c:v>
                </c:pt>
                <c:pt idx="13">
                  <c:v>-0.49</c:v>
                </c:pt>
                <c:pt idx="14">
                  <c:v>-0.45</c:v>
                </c:pt>
                <c:pt idx="15">
                  <c:v>-0.55000000000000004</c:v>
                </c:pt>
              </c:numCache>
            </c:numRef>
          </c:val>
          <c:extLst>
            <c:ext xmlns:c16="http://schemas.microsoft.com/office/drawing/2014/chart" uri="{C3380CC4-5D6E-409C-BE32-E72D297353CC}">
              <c16:uniqueId val="{00000001-9069-445F-86AD-A6D95814CFE9}"/>
            </c:ext>
          </c:extLst>
        </c:ser>
        <c:ser>
          <c:idx val="2"/>
          <c:order val="2"/>
          <c:tx>
            <c:strRef>
              <c:f>Sheet1!$D$2</c:f>
              <c:strCache>
                <c:ptCount val="1"/>
                <c:pt idx="0">
                  <c:v>2022 XII</c:v>
                </c:pt>
              </c:strCache>
            </c:strRef>
          </c:tx>
          <c:spPr>
            <a:solidFill>
              <a:srgbClr val="ED7D31"/>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Sheet1!$D$3:$D$18</c:f>
              <c:numCache>
                <c:formatCode>0%</c:formatCode>
                <c:ptCount val="16"/>
                <c:pt idx="0">
                  <c:v>4.2972465337736868E-2</c:v>
                </c:pt>
                <c:pt idx="1">
                  <c:v>0.12147234396278087</c:v>
                </c:pt>
                <c:pt idx="2">
                  <c:v>0.16974618041991135</c:v>
                </c:pt>
                <c:pt idx="3">
                  <c:v>0.17287590247684073</c:v>
                </c:pt>
                <c:pt idx="4">
                  <c:v>0.20203362834749902</c:v>
                </c:pt>
                <c:pt idx="5">
                  <c:v>0.20059609936838785</c:v>
                </c:pt>
                <c:pt idx="6">
                  <c:v>0.19957496003125716</c:v>
                </c:pt>
                <c:pt idx="7">
                  <c:v>0.21963787768117157</c:v>
                </c:pt>
                <c:pt idx="8">
                  <c:v>0.24063204300026053</c:v>
                </c:pt>
                <c:pt idx="9">
                  <c:v>0.27285590428794226</c:v>
                </c:pt>
                <c:pt idx="10">
                  <c:v>0.3029857506156885</c:v>
                </c:pt>
                <c:pt idx="11">
                  <c:v>0.3142856951845267</c:v>
                </c:pt>
                <c:pt idx="12">
                  <c:v>0.32325826184641193</c:v>
                </c:pt>
                <c:pt idx="13">
                  <c:v>0.34808317430639124</c:v>
                </c:pt>
                <c:pt idx="14">
                  <c:v>0.36449721927803119</c:v>
                </c:pt>
                <c:pt idx="15">
                  <c:v>0.37022669321959201</c:v>
                </c:pt>
              </c:numCache>
            </c:numRef>
          </c:val>
          <c:extLst>
            <c:ext xmlns:c16="http://schemas.microsoft.com/office/drawing/2014/chart" uri="{C3380CC4-5D6E-409C-BE32-E72D297353CC}">
              <c16:uniqueId val="{00000002-9069-445F-86AD-A6D95814CFE9}"/>
            </c:ext>
          </c:extLst>
        </c:ser>
        <c:ser>
          <c:idx val="3"/>
          <c:order val="3"/>
          <c:tx>
            <c:strRef>
              <c:f>Sheet1!$E$2</c:f>
              <c:strCache>
                <c:ptCount val="1"/>
              </c:strCache>
            </c:strRef>
          </c:tx>
          <c:spPr>
            <a:solidFill>
              <a:srgbClr val="70AD47"/>
            </a:solidFill>
          </c:spPr>
          <c:invertIfNegative val="0"/>
          <c:dLbls>
            <c:dLbl>
              <c:idx val="0"/>
              <c:layout>
                <c:manualLayout>
                  <c:x val="-2.177925354609549E-2"/>
                  <c:y val="-6.662151791095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9-445F-86AD-A6D95814CFE9}"/>
                </c:ext>
              </c:extLst>
            </c:dLbl>
            <c:spPr>
              <a:noFill/>
              <a:ln>
                <a:noFill/>
              </a:ln>
              <a:effectLst/>
            </c:spPr>
            <c:txPr>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Sheet1!$A$3:$A$18</c:f>
              <c:strCache>
                <c:ptCount val="16"/>
                <c:pt idx="0">
                  <c:v>Cietīšu no fiziskas vardarbības mājās</c:v>
                </c:pt>
                <c:pt idx="1">
                  <c:v>Cietīšu no seksuālas vardarbības (piespiedu seksuālām attiecībām)</c:v>
                </c:pt>
                <c:pt idx="2">
                  <c:v>Cietīšu no emocionālas vardarbības ģimenē (t.i., lamāšanas, kritizēšanas u.tml.)</c:v>
                </c:pt>
                <c:pt idx="3">
                  <c:v>Ka palikšu viena/-s ar apgādājamiem bērniem</c:v>
                </c:pt>
                <c:pt idx="4">
                  <c:v>Ka man varētu uzbrukt manas tautības, reliģijas vai seksuālās orientācijas dēļ</c:v>
                </c:pt>
                <c:pt idx="5">
                  <c:v>Cietīšu no emocionālas vardarbības darbā</c:v>
                </c:pt>
                <c:pt idx="6">
                  <c:v>Saslimšu ar HIV/AIDS</c:v>
                </c:pt>
                <c:pt idx="7">
                  <c:v>Zaudēšu kolēģu izpratni un atbalstu</c:v>
                </c:pt>
                <c:pt idx="8">
                  <c:v>Cietīšu badu</c:v>
                </c:pt>
                <c:pt idx="9">
                  <c:v>Saslimšu ar Covid</c:v>
                </c:pt>
                <c:pt idx="10">
                  <c:v>Zaudēšu ģimenes un tuvāko cilvēku izpratni un atbalstu</c:v>
                </c:pt>
                <c:pt idx="11">
                  <c:v>Cietīšu no organizētās noziedzības</c:v>
                </c:pt>
                <c:pt idx="12">
                  <c:v>Cietīšu terora aktā</c:v>
                </c:pt>
                <c:pt idx="13">
                  <c:v>Nevarēšu samaksāt par savu vai savu bērnu izglītošanu</c:v>
                </c:pt>
                <c:pt idx="14">
                  <c:v>Ka palikšu viens/-a</c:v>
                </c:pt>
                <c:pt idx="15">
                  <c:v>Man tiks nodarīts materiāls vai emocionāls kaitējums internetā/digitālajā vidē </c:v>
                </c:pt>
              </c:strCache>
            </c:strRef>
          </c:cat>
          <c:val>
            <c:numRef>
              <c:f>Sheet1!$E$3:$E$18</c:f>
              <c:numCache>
                <c:formatCode>0%</c:formatCode>
                <c:ptCount val="16"/>
                <c:pt idx="0">
                  <c:v>-0.94666291669188796</c:v>
                </c:pt>
                <c:pt idx="1">
                  <c:v>-0.85062072558973201</c:v>
                </c:pt>
                <c:pt idx="2">
                  <c:v>-0.81783986221573401</c:v>
                </c:pt>
                <c:pt idx="3">
                  <c:v>-0.77381558916050297</c:v>
                </c:pt>
                <c:pt idx="4">
                  <c:v>-0.77764653668749695</c:v>
                </c:pt>
                <c:pt idx="5">
                  <c:v>-0.76841142340323598</c:v>
                </c:pt>
                <c:pt idx="6">
                  <c:v>-0.76927129038516395</c:v>
                </c:pt>
                <c:pt idx="7">
                  <c:v>-0.73457847960203404</c:v>
                </c:pt>
                <c:pt idx="8">
                  <c:v>-0.73489525257504495</c:v>
                </c:pt>
                <c:pt idx="9">
                  <c:v>-0.71326723250047996</c:v>
                </c:pt>
                <c:pt idx="10">
                  <c:v>-0.66933124251847198</c:v>
                </c:pt>
                <c:pt idx="11">
                  <c:v>-0.65663582780854202</c:v>
                </c:pt>
                <c:pt idx="12">
                  <c:v>-0.63962264986228001</c:v>
                </c:pt>
                <c:pt idx="13">
                  <c:v>-0.59362777296061298</c:v>
                </c:pt>
                <c:pt idx="14">
                  <c:v>-0.61539616013589904</c:v>
                </c:pt>
                <c:pt idx="15">
                  <c:v>-0.60583754390326605</c:v>
                </c:pt>
              </c:numCache>
            </c:numRef>
          </c:val>
          <c:extLst>
            <c:ext xmlns:c16="http://schemas.microsoft.com/office/drawing/2014/chart" uri="{C3380CC4-5D6E-409C-BE32-E72D297353CC}">
              <c16:uniqueId val="{00000003-9069-445F-86AD-A6D95814CFE9}"/>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90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0.7500000000000001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010691505646"/>
          <c:y val="5.4850360011928091E-2"/>
          <c:w val="0.84251919791499796"/>
          <c:h val="0.94514963998807189"/>
        </c:manualLayout>
      </c:layout>
      <c:barChart>
        <c:barDir val="bar"/>
        <c:grouping val="clustered"/>
        <c:varyColors val="0"/>
        <c:ser>
          <c:idx val="0"/>
          <c:order val="0"/>
          <c:tx>
            <c:strRef>
              <c:f>Sheet1!$B$1</c:f>
              <c:strCache>
                <c:ptCount val="1"/>
                <c:pt idx="0">
                  <c:v>2022</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Man tiks nodarīts materiāls vai emocionāls kaitējums internetā/digitālajā vidē </c:v>
                </c:pt>
                <c:pt idx="1">
                  <c:v>Ka palikšu viens/-a</c:v>
                </c:pt>
                <c:pt idx="2">
                  <c:v>Nevarēšu samaksāt par savu vai savu bērnu izglītošanu</c:v>
                </c:pt>
                <c:pt idx="3">
                  <c:v>Cietīšu terora aktā</c:v>
                </c:pt>
                <c:pt idx="4">
                  <c:v>Cietīšu no organizētās noziedzības</c:v>
                </c:pt>
                <c:pt idx="5">
                  <c:v>Zaudēšu ģimenes un tuvāko cilvēku izpratni un atbalstu</c:v>
                </c:pt>
                <c:pt idx="6">
                  <c:v>Saslimšu ar Covid</c:v>
                </c:pt>
                <c:pt idx="7">
                  <c:v>Cietīšu badu</c:v>
                </c:pt>
                <c:pt idx="8">
                  <c:v>Zaudēšu kolēģu izpratni un atbalstu</c:v>
                </c:pt>
                <c:pt idx="9">
                  <c:v>Saslimšu ar HIV/AIDS</c:v>
                </c:pt>
                <c:pt idx="10">
                  <c:v>Cietīšu no emocionālas vardarbības darbā</c:v>
                </c:pt>
                <c:pt idx="11">
                  <c:v>Ka man varētu uzbrukt manas tautības, reliģijas vai seksuālās orientācijas dēļ</c:v>
                </c:pt>
                <c:pt idx="12">
                  <c:v>Ka palikšu viena/-s ar apgādājamiem bērniem</c:v>
                </c:pt>
                <c:pt idx="13">
                  <c:v>Cietīšu no emocionālas vardarbības ģimenē (t.i., lamāšanas, kritizēšanas u.tml.)</c:v>
                </c:pt>
                <c:pt idx="14">
                  <c:v>Cietīšu no seksuālas vardarbības (piespiedu seksuālām attiecībām)</c:v>
                </c:pt>
                <c:pt idx="15">
                  <c:v>Cietīšu no fiziskas vardarbības mājās</c:v>
                </c:pt>
              </c:strCache>
            </c:strRef>
          </c:cat>
          <c:val>
            <c:numRef>
              <c:f>Sheet1!$B$2:$B$17</c:f>
              <c:numCache>
                <c:formatCode>0</c:formatCode>
                <c:ptCount val="16"/>
                <c:pt idx="0">
                  <c:v>-20.092255727358079</c:v>
                </c:pt>
                <c:pt idx="1">
                  <c:v>-22.57154948104305</c:v>
                </c:pt>
                <c:pt idx="2">
                  <c:v>-23.765243769376283</c:v>
                </c:pt>
                <c:pt idx="3">
                  <c:v>-25.952487408476856</c:v>
                </c:pt>
                <c:pt idx="4">
                  <c:v>-28.688347761087186</c:v>
                </c:pt>
                <c:pt idx="5">
                  <c:v>-31.295753691032569</c:v>
                </c:pt>
                <c:pt idx="6">
                  <c:v>-37.922187437264611</c:v>
                </c:pt>
                <c:pt idx="7">
                  <c:v>-39.844425595267957</c:v>
                </c:pt>
                <c:pt idx="8">
                  <c:v>-43.641546268313753</c:v>
                </c:pt>
                <c:pt idx="9">
                  <c:v>-46.717591532382201</c:v>
                </c:pt>
                <c:pt idx="10">
                  <c:v>-48.958942096517205</c:v>
                </c:pt>
                <c:pt idx="11">
                  <c:v>-49.733285011887773</c:v>
                </c:pt>
                <c:pt idx="12">
                  <c:v>-53.163109607480351</c:v>
                </c:pt>
                <c:pt idx="13">
                  <c:v>-58.573997897230448</c:v>
                </c:pt>
                <c:pt idx="14">
                  <c:v>-67.010380514321966</c:v>
                </c:pt>
                <c:pt idx="15">
                  <c:v>-83.300081570477019</c:v>
                </c:pt>
              </c:numCache>
            </c:numRef>
          </c:val>
          <c:extLst>
            <c:ext xmlns:c16="http://schemas.microsoft.com/office/drawing/2014/chart" uri="{C3380CC4-5D6E-409C-BE32-E72D297353CC}">
              <c16:uniqueId val="{00000000-C796-469C-94A2-0DA83481D269}"/>
            </c:ext>
          </c:extLst>
        </c:ser>
        <c:ser>
          <c:idx val="1"/>
          <c:order val="1"/>
          <c:tx>
            <c:strRef>
              <c:f>Sheet1!$C$1</c:f>
              <c:strCache>
                <c:ptCount val="1"/>
                <c:pt idx="0">
                  <c:v>2021</c:v>
                </c:pt>
              </c:strCache>
            </c:strRef>
          </c:tx>
          <c:spPr>
            <a:solidFill>
              <a:schemeClr val="accent5">
                <a:lumMod val="40000"/>
                <a:lumOff val="60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Man tiks nodarīts materiāls vai emocionāls kaitējums internetā/digitālajā vidē </c:v>
                </c:pt>
                <c:pt idx="1">
                  <c:v>Ka palikšu viens/-a</c:v>
                </c:pt>
                <c:pt idx="2">
                  <c:v>Nevarēšu samaksāt par savu vai savu bērnu izglītošanu</c:v>
                </c:pt>
                <c:pt idx="3">
                  <c:v>Cietīšu terora aktā</c:v>
                </c:pt>
                <c:pt idx="4">
                  <c:v>Cietīšu no organizētās noziedzības</c:v>
                </c:pt>
                <c:pt idx="5">
                  <c:v>Zaudēšu ģimenes un tuvāko cilvēku izpratni un atbalstu</c:v>
                </c:pt>
                <c:pt idx="6">
                  <c:v>Saslimšu ar Covid</c:v>
                </c:pt>
                <c:pt idx="7">
                  <c:v>Cietīšu badu</c:v>
                </c:pt>
                <c:pt idx="8">
                  <c:v>Zaudēšu kolēģu izpratni un atbalstu</c:v>
                </c:pt>
                <c:pt idx="9">
                  <c:v>Saslimšu ar HIV/AIDS</c:v>
                </c:pt>
                <c:pt idx="10">
                  <c:v>Cietīšu no emocionālas vardarbības darbā</c:v>
                </c:pt>
                <c:pt idx="11">
                  <c:v>Ka man varētu uzbrukt manas tautības, reliģijas vai seksuālās orientācijas dēļ</c:v>
                </c:pt>
                <c:pt idx="12">
                  <c:v>Ka palikšu viena/-s ar apgādājamiem bērniem</c:v>
                </c:pt>
                <c:pt idx="13">
                  <c:v>Cietīšu no emocionālas vardarbības ģimenē (t.i., lamāšanas, kritizēšanas u.tml.)</c:v>
                </c:pt>
                <c:pt idx="14">
                  <c:v>Cietīšu no seksuālas vardarbības (piespiedu seksuālām attiecībām)</c:v>
                </c:pt>
                <c:pt idx="15">
                  <c:v>Cietīšu no fiziskas vardarbības mājās</c:v>
                </c:pt>
              </c:strCache>
            </c:strRef>
          </c:cat>
          <c:val>
            <c:numRef>
              <c:f>Sheet1!$C$2:$C$17</c:f>
              <c:numCache>
                <c:formatCode>0</c:formatCode>
                <c:ptCount val="16"/>
                <c:pt idx="0">
                  <c:v>-14.7</c:v>
                </c:pt>
                <c:pt idx="1">
                  <c:v>2.6</c:v>
                </c:pt>
                <c:pt idx="2">
                  <c:v>-8.6</c:v>
                </c:pt>
                <c:pt idx="3">
                  <c:v>-24.8</c:v>
                </c:pt>
                <c:pt idx="4">
                  <c:v>-22.6</c:v>
                </c:pt>
                <c:pt idx="5">
                  <c:v>-15.7</c:v>
                </c:pt>
                <c:pt idx="6">
                  <c:v>-0.5</c:v>
                </c:pt>
                <c:pt idx="7">
                  <c:v>-23.9</c:v>
                </c:pt>
                <c:pt idx="8">
                  <c:v>-35.200000000000003</c:v>
                </c:pt>
                <c:pt idx="9">
                  <c:v>-39.299999999999997</c:v>
                </c:pt>
                <c:pt idx="10">
                  <c:v>-41.9</c:v>
                </c:pt>
                <c:pt idx="11">
                  <c:v>-49.9</c:v>
                </c:pt>
                <c:pt idx="12">
                  <c:v>-35.1</c:v>
                </c:pt>
                <c:pt idx="13">
                  <c:v>-53.1</c:v>
                </c:pt>
                <c:pt idx="14">
                  <c:v>-55.2</c:v>
                </c:pt>
                <c:pt idx="15">
                  <c:v>-73.099999999999994</c:v>
                </c:pt>
              </c:numCache>
            </c:numRef>
          </c:val>
          <c:extLst>
            <c:ext xmlns:c16="http://schemas.microsoft.com/office/drawing/2014/chart" uri="{C3380CC4-5D6E-409C-BE32-E72D297353CC}">
              <c16:uniqueId val="{00000001-C796-469C-94A2-0DA83481D269}"/>
            </c:ext>
          </c:extLst>
        </c:ser>
        <c:dLbls>
          <c:showLegendKey val="0"/>
          <c:showVal val="0"/>
          <c:showCatName val="0"/>
          <c:showSerName val="0"/>
          <c:showPercent val="0"/>
          <c:showBubbleSize val="0"/>
        </c:dLbls>
        <c:gapWidth val="56"/>
        <c:axId val="-1653312128"/>
        <c:axId val="-1653321920"/>
      </c:barChart>
      <c:catAx>
        <c:axId val="-1653312128"/>
        <c:scaling>
          <c:orientation val="maxMin"/>
        </c:scaling>
        <c:delete val="1"/>
        <c:axPos val="l"/>
        <c:majorGridlines/>
        <c:numFmt formatCode="General" sourceLinked="0"/>
        <c:majorTickMark val="out"/>
        <c:minorTickMark val="none"/>
        <c:tickLblPos val="nextTo"/>
        <c:crossAx val="-1653321920"/>
        <c:crosses val="autoZero"/>
        <c:auto val="1"/>
        <c:lblAlgn val="ctr"/>
        <c:lblOffset val="100"/>
        <c:noMultiLvlLbl val="0"/>
      </c:catAx>
      <c:valAx>
        <c:axId val="-1653321920"/>
        <c:scaling>
          <c:orientation val="minMax"/>
          <c:max val="20"/>
          <c:min val="-100"/>
        </c:scaling>
        <c:delete val="1"/>
        <c:axPos val="t"/>
        <c:numFmt formatCode="#,##0" sourceLinked="0"/>
        <c:majorTickMark val="out"/>
        <c:minorTickMark val="none"/>
        <c:tickLblPos val="nextTo"/>
        <c:crossAx val="-1653312128"/>
        <c:crosses val="autoZero"/>
        <c:crossBetween val="between"/>
        <c:majorUnit val="20"/>
      </c:valAx>
      <c:spPr>
        <a:ln>
          <a:noFill/>
        </a:ln>
      </c:spPr>
    </c:plotArea>
    <c:legend>
      <c:legendPos val="r"/>
      <c:layout>
        <c:manualLayout>
          <c:xMode val="edge"/>
          <c:yMode val="edge"/>
          <c:x val="0.15603032851326809"/>
          <c:y val="1.3084382586954215E-3"/>
          <c:w val="0.73532358141997878"/>
          <c:h val="4.2488023323770843E-2"/>
        </c:manualLayout>
      </c:layout>
      <c:overlay val="0"/>
      <c:txPr>
        <a:bodyPr/>
        <a:lstStyle/>
        <a:p>
          <a:pPr>
            <a:defRPr sz="9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Ukrainas cīņu par neatkarību un brīvību</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Sheet1!$B$3:$B$40</c:f>
              <c:numCache>
                <c:formatCode>###0%</c:formatCode>
                <c:ptCount val="38"/>
                <c:pt idx="0">
                  <c:v>0.71879908912768276</c:v>
                </c:pt>
                <c:pt idx="1">
                  <c:v>0.82956430610065168</c:v>
                </c:pt>
                <c:pt idx="2">
                  <c:v>0.84736511036958506</c:v>
                </c:pt>
                <c:pt idx="3">
                  <c:v>0.87094400587413612</c:v>
                </c:pt>
                <c:pt idx="4">
                  <c:v>0.91355773049201228</c:v>
                </c:pt>
                <c:pt idx="5">
                  <c:v>0.79110911485645208</c:v>
                </c:pt>
                <c:pt idx="7">
                  <c:v>0.87263305723444251</c:v>
                </c:pt>
                <c:pt idx="8">
                  <c:v>0.81636842731885262</c:v>
                </c:pt>
                <c:pt idx="9">
                  <c:v>0.79110911485645208</c:v>
                </c:pt>
                <c:pt idx="11">
                  <c:v>0.8355151675770961</c:v>
                </c:pt>
                <c:pt idx="12">
                  <c:v>0.78330636500245732</c:v>
                </c:pt>
                <c:pt idx="13">
                  <c:v>0.68566742617199705</c:v>
                </c:pt>
                <c:pt idx="14">
                  <c:v>0.75336944097298397</c:v>
                </c:pt>
                <c:pt idx="15">
                  <c:v>0.89671861355367311</c:v>
                </c:pt>
                <c:pt idx="17">
                  <c:v>0.8259489291786194</c:v>
                </c:pt>
                <c:pt idx="18">
                  <c:v>0.87487146165472829</c:v>
                </c:pt>
                <c:pt idx="20">
                  <c:v>0.73570402568677506</c:v>
                </c:pt>
                <c:pt idx="21">
                  <c:v>0.86489111667794427</c:v>
                </c:pt>
                <c:pt idx="23" formatCode="0%">
                  <c:v>0.62675434598899649</c:v>
                </c:pt>
                <c:pt idx="24" formatCode="0%">
                  <c:v>0.6313305616146192</c:v>
                </c:pt>
                <c:pt idx="25">
                  <c:v>0.93485766025913952</c:v>
                </c:pt>
                <c:pt idx="27">
                  <c:v>0.79067219873716232</c:v>
                </c:pt>
                <c:pt idx="28">
                  <c:v>0.8215459493858901</c:v>
                </c:pt>
                <c:pt idx="29">
                  <c:v>0.79452120272167537</c:v>
                </c:pt>
                <c:pt idx="30">
                  <c:v>0.83804380148831348</c:v>
                </c:pt>
                <c:pt idx="31">
                  <c:v>0.87751995580335063</c:v>
                </c:pt>
                <c:pt idx="32">
                  <c:v>0.80189467192503761</c:v>
                </c:pt>
                <c:pt idx="34">
                  <c:v>0.83506485722376855</c:v>
                </c:pt>
                <c:pt idx="35">
                  <c:v>0.81217047119451191</c:v>
                </c:pt>
                <c:pt idx="37">
                  <c:v>0.82311984750873379</c:v>
                </c:pt>
              </c:numCache>
            </c:numRef>
          </c:val>
          <c:extLst>
            <c:ext xmlns:c16="http://schemas.microsoft.com/office/drawing/2014/chart" uri="{C3380CC4-5D6E-409C-BE32-E72D297353CC}">
              <c16:uniqueId val="{00000018-03B9-4809-AC10-5C90F2F86920}"/>
            </c:ext>
          </c:extLst>
        </c:ser>
        <c:ser>
          <c:idx val="1"/>
          <c:order val="1"/>
          <c:tx>
            <c:strRef>
              <c:f>Sheet1!$C$2</c:f>
              <c:strCache>
                <c:ptCount val="1"/>
              </c:strCache>
            </c:strRef>
          </c:tx>
          <c:spPr>
            <a:noFill/>
          </c:spPr>
          <c:invertIfNegative val="0"/>
          <c:dLbls>
            <c:delete val="1"/>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Sheet1!$C$3:$C$40</c:f>
              <c:numCache>
                <c:formatCode>0%</c:formatCode>
                <c:ptCount val="38"/>
                <c:pt idx="0">
                  <c:v>0.28120091087231724</c:v>
                </c:pt>
                <c:pt idx="1">
                  <c:v>0.17043569389934832</c:v>
                </c:pt>
                <c:pt idx="2">
                  <c:v>0.15263488963041494</c:v>
                </c:pt>
                <c:pt idx="3">
                  <c:v>0.12905599412586388</c:v>
                </c:pt>
                <c:pt idx="4">
                  <c:v>8.6442269507987723E-2</c:v>
                </c:pt>
                <c:pt idx="5">
                  <c:v>0.20889088514354792</c:v>
                </c:pt>
                <c:pt idx="6">
                  <c:v>1</c:v>
                </c:pt>
                <c:pt idx="7">
                  <c:v>0.12736694276555749</c:v>
                </c:pt>
                <c:pt idx="8">
                  <c:v>0.18363157268114738</c:v>
                </c:pt>
                <c:pt idx="9">
                  <c:v>0.20889088514354792</c:v>
                </c:pt>
                <c:pt idx="10">
                  <c:v>1</c:v>
                </c:pt>
                <c:pt idx="11">
                  <c:v>0.1644848324229039</c:v>
                </c:pt>
                <c:pt idx="12">
                  <c:v>0.21669363499754268</c:v>
                </c:pt>
                <c:pt idx="13">
                  <c:v>0.31433257382800295</c:v>
                </c:pt>
                <c:pt idx="14">
                  <c:v>0.24663055902701603</c:v>
                </c:pt>
                <c:pt idx="15">
                  <c:v>0.10328138644632689</c:v>
                </c:pt>
                <c:pt idx="16">
                  <c:v>1</c:v>
                </c:pt>
                <c:pt idx="17">
                  <c:v>0.1740510708213806</c:v>
                </c:pt>
                <c:pt idx="18">
                  <c:v>0.12512853834527171</c:v>
                </c:pt>
                <c:pt idx="19">
                  <c:v>1</c:v>
                </c:pt>
                <c:pt idx="20">
                  <c:v>0.26429597431322494</c:v>
                </c:pt>
                <c:pt idx="21">
                  <c:v>0.13510888332205573</c:v>
                </c:pt>
                <c:pt idx="22">
                  <c:v>1</c:v>
                </c:pt>
                <c:pt idx="23">
                  <c:v>0.37324565401100351</c:v>
                </c:pt>
                <c:pt idx="24">
                  <c:v>0.3686694383853808</c:v>
                </c:pt>
                <c:pt idx="25">
                  <c:v>6.5142339740860478E-2</c:v>
                </c:pt>
                <c:pt idx="26">
                  <c:v>1</c:v>
                </c:pt>
                <c:pt idx="27">
                  <c:v>0.20932780126283768</c:v>
                </c:pt>
                <c:pt idx="28">
                  <c:v>0.1784540506141099</c:v>
                </c:pt>
                <c:pt idx="29">
                  <c:v>0.20547879727832463</c:v>
                </c:pt>
                <c:pt idx="30">
                  <c:v>0.16195619851168652</c:v>
                </c:pt>
                <c:pt idx="31">
                  <c:v>0.12248004419664937</c:v>
                </c:pt>
                <c:pt idx="32">
                  <c:v>0.19810532807496239</c:v>
                </c:pt>
                <c:pt idx="33">
                  <c:v>1</c:v>
                </c:pt>
                <c:pt idx="34">
                  <c:v>0.16493514277623145</c:v>
                </c:pt>
                <c:pt idx="35">
                  <c:v>0.18782952880548809</c:v>
                </c:pt>
                <c:pt idx="36">
                  <c:v>1</c:v>
                </c:pt>
                <c:pt idx="37">
                  <c:v>0.17688015249126621</c:v>
                </c:pt>
              </c:numCache>
            </c:numRef>
          </c:val>
          <c:extLst>
            <c:ext xmlns:c16="http://schemas.microsoft.com/office/drawing/2014/chart" uri="{C3380CC4-5D6E-409C-BE32-E72D297353CC}">
              <c16:uniqueId val="{00000019-03B9-4809-AC10-5C90F2F86920}"/>
            </c:ext>
          </c:extLst>
        </c:ser>
        <c:ser>
          <c:idx val="2"/>
          <c:order val="2"/>
          <c:tx>
            <c:strRef>
              <c:f>Sheet1!$D$2</c:f>
              <c:strCache>
                <c:ptCount val="1"/>
                <c:pt idx="0">
                  <c:v>Ukrainas kara bēgļu uzņemšanu Latvijā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Sheet1!$D$3:$D$40</c:f>
              <c:numCache>
                <c:formatCode>###0%</c:formatCode>
                <c:ptCount val="38"/>
                <c:pt idx="0">
                  <c:v>0.57885125171511531</c:v>
                </c:pt>
                <c:pt idx="1">
                  <c:v>0.77092260078305797</c:v>
                </c:pt>
                <c:pt idx="2">
                  <c:v>0.78997492204344411</c:v>
                </c:pt>
                <c:pt idx="3">
                  <c:v>0.71357268997954248</c:v>
                </c:pt>
                <c:pt idx="4">
                  <c:v>0.80384386255327933</c:v>
                </c:pt>
                <c:pt idx="5">
                  <c:v>0.73543804358695175</c:v>
                </c:pt>
                <c:pt idx="7">
                  <c:v>0.74388910231269312</c:v>
                </c:pt>
                <c:pt idx="8">
                  <c:v>0.72823356733856115</c:v>
                </c:pt>
                <c:pt idx="9">
                  <c:v>0.73543804358695175</c:v>
                </c:pt>
                <c:pt idx="11">
                  <c:v>0.74115714977114322</c:v>
                </c:pt>
                <c:pt idx="12">
                  <c:v>0.71417100932988076</c:v>
                </c:pt>
                <c:pt idx="13">
                  <c:v>0.66326615653407672</c:v>
                </c:pt>
                <c:pt idx="14">
                  <c:v>0.71344816861750848</c:v>
                </c:pt>
                <c:pt idx="15">
                  <c:v>0.78823994869229841</c:v>
                </c:pt>
                <c:pt idx="17">
                  <c:v>0.68462160634345248</c:v>
                </c:pt>
                <c:pt idx="18">
                  <c:v>0.84276403158960367</c:v>
                </c:pt>
                <c:pt idx="20">
                  <c:v>0.67189267360380334</c:v>
                </c:pt>
                <c:pt idx="21">
                  <c:v>0.76478631916966411</c:v>
                </c:pt>
                <c:pt idx="23" formatCode="0%">
                  <c:v>0.55188332821893304</c:v>
                </c:pt>
                <c:pt idx="24" formatCode="0%">
                  <c:v>0.63615420020825109</c:v>
                </c:pt>
                <c:pt idx="25">
                  <c:v>0.80799883761073332</c:v>
                </c:pt>
                <c:pt idx="27">
                  <c:v>0.74234184857756724</c:v>
                </c:pt>
                <c:pt idx="28">
                  <c:v>0.77492602771510566</c:v>
                </c:pt>
                <c:pt idx="29">
                  <c:v>0.73428069657272654</c:v>
                </c:pt>
                <c:pt idx="30">
                  <c:v>0.69511285765655439</c:v>
                </c:pt>
                <c:pt idx="31">
                  <c:v>0.73411646851408241</c:v>
                </c:pt>
                <c:pt idx="32">
                  <c:v>0.72155554045009473</c:v>
                </c:pt>
                <c:pt idx="34">
                  <c:v>0.74510098935181979</c:v>
                </c:pt>
                <c:pt idx="35">
                  <c:v>0.72526206542436233</c:v>
                </c:pt>
                <c:pt idx="37">
                  <c:v>0.73475014881184897</c:v>
                </c:pt>
              </c:numCache>
            </c:numRef>
          </c:val>
          <c:extLst>
            <c:ext xmlns:c16="http://schemas.microsoft.com/office/drawing/2014/chart" uri="{C3380CC4-5D6E-409C-BE32-E72D297353CC}">
              <c16:uniqueId val="{00000032-03B9-4809-AC10-5C90F2F86920}"/>
            </c:ext>
          </c:extLst>
        </c:ser>
        <c:ser>
          <c:idx val="3"/>
          <c:order val="3"/>
          <c:tx>
            <c:strRef>
              <c:f>Sheet1!$E$2</c:f>
              <c:strCache>
                <c:ptCount val="1"/>
              </c:strCache>
            </c:strRef>
          </c:tx>
          <c:spPr>
            <a:noFill/>
          </c:spPr>
          <c:invertIfNegative val="0"/>
          <c:dLbls>
            <c:delete val="1"/>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Sheet1!$E$3:$E$40</c:f>
              <c:numCache>
                <c:formatCode>0%</c:formatCode>
                <c:ptCount val="38"/>
                <c:pt idx="0">
                  <c:v>0.42114874828488469</c:v>
                </c:pt>
                <c:pt idx="1">
                  <c:v>0.22907739921694203</c:v>
                </c:pt>
                <c:pt idx="2">
                  <c:v>0.21002507795655589</c:v>
                </c:pt>
                <c:pt idx="3">
                  <c:v>0.28642731002045752</c:v>
                </c:pt>
                <c:pt idx="4">
                  <c:v>0.19615613744672067</c:v>
                </c:pt>
                <c:pt idx="5">
                  <c:v>0.26456195641304825</c:v>
                </c:pt>
                <c:pt idx="6">
                  <c:v>1</c:v>
                </c:pt>
                <c:pt idx="7">
                  <c:v>0.25611089768730688</c:v>
                </c:pt>
                <c:pt idx="8">
                  <c:v>0.27176643266143885</c:v>
                </c:pt>
                <c:pt idx="9">
                  <c:v>0.26456195641304825</c:v>
                </c:pt>
                <c:pt idx="10">
                  <c:v>1</c:v>
                </c:pt>
                <c:pt idx="11">
                  <c:v>0.25884285022885678</c:v>
                </c:pt>
                <c:pt idx="12">
                  <c:v>0.28582899067011924</c:v>
                </c:pt>
                <c:pt idx="13">
                  <c:v>0.33673384346592328</c:v>
                </c:pt>
                <c:pt idx="14">
                  <c:v>0.28655183138249152</c:v>
                </c:pt>
                <c:pt idx="15">
                  <c:v>0.21176005130770159</c:v>
                </c:pt>
                <c:pt idx="16">
                  <c:v>1</c:v>
                </c:pt>
                <c:pt idx="17">
                  <c:v>0.31537839365654752</c:v>
                </c:pt>
                <c:pt idx="18">
                  <c:v>0.15723596841039633</c:v>
                </c:pt>
                <c:pt idx="19">
                  <c:v>1</c:v>
                </c:pt>
                <c:pt idx="20">
                  <c:v>0.32810732639619666</c:v>
                </c:pt>
                <c:pt idx="21">
                  <c:v>0.23521368083033589</c:v>
                </c:pt>
                <c:pt idx="22">
                  <c:v>1</c:v>
                </c:pt>
                <c:pt idx="23">
                  <c:v>0.44811667178106696</c:v>
                </c:pt>
                <c:pt idx="24">
                  <c:v>0.36384579979174891</c:v>
                </c:pt>
                <c:pt idx="25">
                  <c:v>0.19200116238926668</c:v>
                </c:pt>
                <c:pt idx="26">
                  <c:v>1</c:v>
                </c:pt>
                <c:pt idx="27">
                  <c:v>0.25765815142243276</c:v>
                </c:pt>
                <c:pt idx="28">
                  <c:v>0.22507397228489434</c:v>
                </c:pt>
                <c:pt idx="29">
                  <c:v>0.26571930342727346</c:v>
                </c:pt>
                <c:pt idx="30">
                  <c:v>0.30488714234344561</c:v>
                </c:pt>
                <c:pt idx="31">
                  <c:v>0.26588353148591759</c:v>
                </c:pt>
                <c:pt idx="32">
                  <c:v>0.27844445954990527</c:v>
                </c:pt>
                <c:pt idx="33">
                  <c:v>1</c:v>
                </c:pt>
                <c:pt idx="34">
                  <c:v>0.25489901064818021</c:v>
                </c:pt>
                <c:pt idx="35">
                  <c:v>0.27473793457563767</c:v>
                </c:pt>
                <c:pt idx="36">
                  <c:v>1</c:v>
                </c:pt>
                <c:pt idx="37">
                  <c:v>0.26524985118815103</c:v>
                </c:pt>
              </c:numCache>
            </c:numRef>
          </c:val>
          <c:extLst>
            <c:ext xmlns:c16="http://schemas.microsoft.com/office/drawing/2014/chart" uri="{C3380CC4-5D6E-409C-BE32-E72D297353CC}">
              <c16:uniqueId val="{00000033-03B9-4809-AC10-5C90F2F86920}"/>
            </c:ext>
          </c:extLst>
        </c:ser>
        <c:ser>
          <c:idx val="4"/>
          <c:order val="4"/>
          <c:tx>
            <c:strRef>
              <c:f>Sheet1!$F$2</c:f>
              <c:strCache>
                <c:ptCount val="1"/>
                <c:pt idx="0">
                  <c:v>Ukrainas uzņemšanu NATO</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Sheet1!$F$3:$F$40</c:f>
              <c:numCache>
                <c:formatCode>###0%</c:formatCode>
                <c:ptCount val="38"/>
                <c:pt idx="0">
                  <c:v>0.48400085261898684</c:v>
                </c:pt>
                <c:pt idx="1">
                  <c:v>0.67515970010381265</c:v>
                </c:pt>
                <c:pt idx="2">
                  <c:v>0.60782183881872498</c:v>
                </c:pt>
                <c:pt idx="3">
                  <c:v>0.63110678753115168</c:v>
                </c:pt>
                <c:pt idx="4">
                  <c:v>0.76294174271336057</c:v>
                </c:pt>
                <c:pt idx="5">
                  <c:v>0.6196528725171524</c:v>
                </c:pt>
                <c:pt idx="7">
                  <c:v>0.66375039622033771</c:v>
                </c:pt>
                <c:pt idx="8">
                  <c:v>0.62552280645219738</c:v>
                </c:pt>
                <c:pt idx="9">
                  <c:v>0.6196528725171524</c:v>
                </c:pt>
                <c:pt idx="11">
                  <c:v>0.64072669255789449</c:v>
                </c:pt>
                <c:pt idx="12">
                  <c:v>0.61150755288537317</c:v>
                </c:pt>
                <c:pt idx="13">
                  <c:v>0.55601309978516933</c:v>
                </c:pt>
                <c:pt idx="14">
                  <c:v>0.58639973094336972</c:v>
                </c:pt>
                <c:pt idx="15">
                  <c:v>0.69509114888454626</c:v>
                </c:pt>
                <c:pt idx="17">
                  <c:v>0.60054605152050777</c:v>
                </c:pt>
                <c:pt idx="18">
                  <c:v>0.70084991770490013</c:v>
                </c:pt>
                <c:pt idx="20">
                  <c:v>0.56939520704581481</c:v>
                </c:pt>
                <c:pt idx="21">
                  <c:v>0.66456008659827048</c:v>
                </c:pt>
                <c:pt idx="23" formatCode="0%">
                  <c:v>0.40107069270222084</c:v>
                </c:pt>
                <c:pt idx="24" formatCode="0%">
                  <c:v>0.51082436431128908</c:v>
                </c:pt>
                <c:pt idx="25">
                  <c:v>0.72604057554354962</c:v>
                </c:pt>
                <c:pt idx="27">
                  <c:v>0.64766028260968955</c:v>
                </c:pt>
                <c:pt idx="28">
                  <c:v>0.66078470048269411</c:v>
                </c:pt>
                <c:pt idx="29">
                  <c:v>0.61070998436511892</c:v>
                </c:pt>
                <c:pt idx="30">
                  <c:v>0.61185765477531917</c:v>
                </c:pt>
                <c:pt idx="31">
                  <c:v>0.66550626486611364</c:v>
                </c:pt>
                <c:pt idx="32">
                  <c:v>0.58425130214399312</c:v>
                </c:pt>
                <c:pt idx="34">
                  <c:v>0.63252958631952949</c:v>
                </c:pt>
                <c:pt idx="35">
                  <c:v>0.63494446888964351</c:v>
                </c:pt>
                <c:pt idx="37">
                  <c:v>0.63378953693465767</c:v>
                </c:pt>
              </c:numCache>
            </c:numRef>
          </c:val>
          <c:extLst>
            <c:ext xmlns:c16="http://schemas.microsoft.com/office/drawing/2014/chart" uri="{C3380CC4-5D6E-409C-BE32-E72D297353CC}">
              <c16:uniqueId val="{0000004C-03B9-4809-AC10-5C90F2F86920}"/>
            </c:ext>
          </c:extLst>
        </c:ser>
        <c:ser>
          <c:idx val="5"/>
          <c:order val="5"/>
          <c:tx>
            <c:strRef>
              <c:f>Sheet1!$G$2</c:f>
              <c:strCache>
                <c:ptCount val="1"/>
              </c:strCache>
            </c:strRef>
          </c:tx>
          <c:spPr>
            <a:noFill/>
          </c:spPr>
          <c:invertIfNegative val="0"/>
          <c:dLbls>
            <c:delete val="1"/>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Sheet1!$G$3:$G$40</c:f>
              <c:numCache>
                <c:formatCode>0%</c:formatCode>
                <c:ptCount val="38"/>
                <c:pt idx="0">
                  <c:v>0.51599914738101316</c:v>
                </c:pt>
                <c:pt idx="1">
                  <c:v>0.32484029989618735</c:v>
                </c:pt>
                <c:pt idx="2">
                  <c:v>0.39217816118127502</c:v>
                </c:pt>
                <c:pt idx="3">
                  <c:v>0.36889321246884832</c:v>
                </c:pt>
                <c:pt idx="4">
                  <c:v>0.23705825728663943</c:v>
                </c:pt>
                <c:pt idx="5">
                  <c:v>0.3803471274828476</c:v>
                </c:pt>
                <c:pt idx="6">
                  <c:v>1</c:v>
                </c:pt>
                <c:pt idx="7">
                  <c:v>0.33624960377966229</c:v>
                </c:pt>
                <c:pt idx="8">
                  <c:v>0.37447719354780262</c:v>
                </c:pt>
                <c:pt idx="9">
                  <c:v>0.3803471274828476</c:v>
                </c:pt>
                <c:pt idx="10">
                  <c:v>1</c:v>
                </c:pt>
                <c:pt idx="11">
                  <c:v>0.35927330744210551</c:v>
                </c:pt>
                <c:pt idx="12">
                  <c:v>0.38849244711462683</c:v>
                </c:pt>
                <c:pt idx="13">
                  <c:v>0.44398690021483067</c:v>
                </c:pt>
                <c:pt idx="14">
                  <c:v>0.41360026905663028</c:v>
                </c:pt>
                <c:pt idx="15">
                  <c:v>0.30490885111545374</c:v>
                </c:pt>
                <c:pt idx="16">
                  <c:v>1</c:v>
                </c:pt>
                <c:pt idx="17">
                  <c:v>0.39945394847949223</c:v>
                </c:pt>
                <c:pt idx="18">
                  <c:v>0.29915008229509987</c:v>
                </c:pt>
                <c:pt idx="19">
                  <c:v>1</c:v>
                </c:pt>
                <c:pt idx="20">
                  <c:v>0.43060479295418519</c:v>
                </c:pt>
                <c:pt idx="21">
                  <c:v>0.33543991340172952</c:v>
                </c:pt>
                <c:pt idx="22">
                  <c:v>1</c:v>
                </c:pt>
                <c:pt idx="23">
                  <c:v>0.59892930729777916</c:v>
                </c:pt>
                <c:pt idx="24">
                  <c:v>0.48917563568871092</c:v>
                </c:pt>
                <c:pt idx="25">
                  <c:v>0.27395942445645038</c:v>
                </c:pt>
                <c:pt idx="26">
                  <c:v>1</c:v>
                </c:pt>
                <c:pt idx="27">
                  <c:v>0.35233971739031045</c:v>
                </c:pt>
                <c:pt idx="28">
                  <c:v>0.33921529951730589</c:v>
                </c:pt>
                <c:pt idx="29">
                  <c:v>0.38929001563488108</c:v>
                </c:pt>
                <c:pt idx="30">
                  <c:v>0.38814234522468083</c:v>
                </c:pt>
                <c:pt idx="31">
                  <c:v>0.33449373513388636</c:v>
                </c:pt>
                <c:pt idx="32">
                  <c:v>0.41574869785600688</c:v>
                </c:pt>
                <c:pt idx="33">
                  <c:v>1</c:v>
                </c:pt>
                <c:pt idx="34">
                  <c:v>0.36747041368047051</c:v>
                </c:pt>
                <c:pt idx="35">
                  <c:v>0.36505553111035649</c:v>
                </c:pt>
                <c:pt idx="36">
                  <c:v>1</c:v>
                </c:pt>
                <c:pt idx="37">
                  <c:v>0.36621046306534233</c:v>
                </c:pt>
              </c:numCache>
            </c:numRef>
          </c:val>
          <c:extLst>
            <c:ext xmlns:c16="http://schemas.microsoft.com/office/drawing/2014/chart" uri="{C3380CC4-5D6E-409C-BE32-E72D297353CC}">
              <c16:uniqueId val="{0000004D-03B9-4809-AC10-5C90F2F86920}"/>
            </c:ext>
          </c:extLst>
        </c:ser>
        <c:ser>
          <c:idx val="6"/>
          <c:order val="6"/>
          <c:tx>
            <c:strRef>
              <c:f>Sheet1!$H$2</c:f>
              <c:strCache>
                <c:ptCount val="1"/>
                <c:pt idx="0">
                  <c:v>Ukrainas uzņemšanu ES</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Sheet1!$A$3:$A$40</c:f>
              <c:strCache>
                <c:ptCount val="38"/>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Nestrādājošs</c:v>
                </c:pt>
                <c:pt idx="18">
                  <c:v>Strādājošs</c:v>
                </c:pt>
                <c:pt idx="20">
                  <c:v>Vidējā, pamata</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strCache>
            </c:strRef>
          </c:cat>
          <c:val>
            <c:numRef>
              <c:f>Sheet1!$H$3:$H$40</c:f>
              <c:numCache>
                <c:formatCode>###0%</c:formatCode>
                <c:ptCount val="38"/>
                <c:pt idx="0">
                  <c:v>0.48643895648083846</c:v>
                </c:pt>
                <c:pt idx="1">
                  <c:v>0.66801302615851044</c:v>
                </c:pt>
                <c:pt idx="2">
                  <c:v>0.6279010903424771</c:v>
                </c:pt>
                <c:pt idx="3">
                  <c:v>0.63678931895067425</c:v>
                </c:pt>
                <c:pt idx="4">
                  <c:v>0.73567381609983384</c:v>
                </c:pt>
                <c:pt idx="5">
                  <c:v>0.59424293286836749</c:v>
                </c:pt>
                <c:pt idx="7">
                  <c:v>0.63722761172239606</c:v>
                </c:pt>
                <c:pt idx="8">
                  <c:v>0.63616588880343949</c:v>
                </c:pt>
                <c:pt idx="9">
                  <c:v>0.59424293286836749</c:v>
                </c:pt>
                <c:pt idx="11">
                  <c:v>0.62359336699112178</c:v>
                </c:pt>
                <c:pt idx="12">
                  <c:v>0.62019826360833441</c:v>
                </c:pt>
                <c:pt idx="13">
                  <c:v>0.54114609135242797</c:v>
                </c:pt>
                <c:pt idx="14">
                  <c:v>0.55813336726898277</c:v>
                </c:pt>
                <c:pt idx="15">
                  <c:v>0.68766802448170439</c:v>
                </c:pt>
                <c:pt idx="17">
                  <c:v>0.60397649600686298</c:v>
                </c:pt>
                <c:pt idx="18">
                  <c:v>0.71411875275216774</c:v>
                </c:pt>
                <c:pt idx="20">
                  <c:v>0.58784775611982576</c:v>
                </c:pt>
                <c:pt idx="21">
                  <c:v>0.63948301994755896</c:v>
                </c:pt>
                <c:pt idx="23" formatCode="0%">
                  <c:v>0.40639617107894455</c:v>
                </c:pt>
                <c:pt idx="24" formatCode="0%">
                  <c:v>0.5048163953125524</c:v>
                </c:pt>
                <c:pt idx="25">
                  <c:v>0.70996488014499903</c:v>
                </c:pt>
                <c:pt idx="27">
                  <c:v>0.67827890669973823</c:v>
                </c:pt>
                <c:pt idx="28">
                  <c:v>0.63385560962834053</c:v>
                </c:pt>
                <c:pt idx="29">
                  <c:v>0.61220008170559947</c:v>
                </c:pt>
                <c:pt idx="30">
                  <c:v>0.56644908371886804</c:v>
                </c:pt>
                <c:pt idx="31">
                  <c:v>0.63769954452317534</c:v>
                </c:pt>
                <c:pt idx="32">
                  <c:v>0.61725840647384966</c:v>
                </c:pt>
                <c:pt idx="34">
                  <c:v>0.62166248934576607</c:v>
                </c:pt>
                <c:pt idx="35">
                  <c:v>0.62381837075939039</c:v>
                </c:pt>
                <c:pt idx="37">
                  <c:v>0.62278730764826007</c:v>
                </c:pt>
              </c:numCache>
            </c:numRef>
          </c:val>
          <c:extLst>
            <c:ext xmlns:c16="http://schemas.microsoft.com/office/drawing/2014/chart" uri="{C3380CC4-5D6E-409C-BE32-E72D297353CC}">
              <c16:uniqueId val="{00000066-03B9-4809-AC10-5C90F2F86920}"/>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4"/>
          <c:min val="0"/>
        </c:scaling>
        <c:delete val="1"/>
        <c:axPos val="b"/>
        <c:numFmt formatCode="0%" sourceLinked="0"/>
        <c:majorTickMark val="out"/>
        <c:minorTickMark val="none"/>
        <c:tickLblPos val="nextTo"/>
        <c:crossAx val="824934336"/>
        <c:crosses val="autoZero"/>
        <c:crossBetween val="between"/>
        <c:majorUnit val="1"/>
      </c:valAx>
      <c:spPr>
        <a:noFill/>
        <a:ln w="25522">
          <a:noFill/>
        </a:ln>
      </c:spPr>
    </c:plotArea>
    <c:legend>
      <c:legendPos val="r"/>
      <c:legendEntry>
        <c:idx val="1"/>
        <c:delete val="1"/>
      </c:legendEntry>
      <c:legendEntry>
        <c:idx val="3"/>
        <c:delete val="1"/>
      </c:legendEntry>
      <c:layout>
        <c:manualLayout>
          <c:xMode val="edge"/>
          <c:yMode val="edge"/>
          <c:x val="6.2462459508526184E-2"/>
          <c:y val="0"/>
          <c:w val="0.93753754049147386"/>
          <c:h val="3.4020609782541941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753386746371098"/>
          <c:y val="0"/>
          <c:w val="0.50624950991923467"/>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Sheet1!$B$2:$B$13</c:f>
              <c:numCache>
                <c:formatCode>0%</c:formatCode>
                <c:ptCount val="12"/>
                <c:pt idx="0">
                  <c:v>1.9352779403412713E-2</c:v>
                </c:pt>
                <c:pt idx="1">
                  <c:v>1.8996447334847611E-2</c:v>
                </c:pt>
                <c:pt idx="2">
                  <c:v>8.5692600107023079E-2</c:v>
                </c:pt>
                <c:pt idx="3">
                  <c:v>7.1706119989142239E-2</c:v>
                </c:pt>
                <c:pt idx="4">
                  <c:v>0.13441163152706251</c:v>
                </c:pt>
                <c:pt idx="5">
                  <c:v>0.17120695863202889</c:v>
                </c:pt>
                <c:pt idx="6">
                  <c:v>0.17525028193510372</c:v>
                </c:pt>
                <c:pt idx="7">
                  <c:v>0.15201176147095674</c:v>
                </c:pt>
                <c:pt idx="8">
                  <c:v>0.20964191371413762</c:v>
                </c:pt>
                <c:pt idx="9">
                  <c:v>0.18734620516284964</c:v>
                </c:pt>
                <c:pt idx="10">
                  <c:v>0.250342832499515</c:v>
                </c:pt>
                <c:pt idx="11">
                  <c:v>0.33213140438023653</c:v>
                </c:pt>
              </c:numCache>
            </c:numRef>
          </c:val>
          <c:extLst>
            <c:ext xmlns:c16="http://schemas.microsoft.com/office/drawing/2014/chart" uri="{C3380CC4-5D6E-409C-BE32-E72D297353CC}">
              <c16:uniqueId val="{00000000-00D5-4192-BAA8-E8EDF51E34CA}"/>
            </c:ext>
          </c:extLst>
        </c:ser>
        <c:ser>
          <c:idx val="1"/>
          <c:order val="1"/>
          <c:tx>
            <c:strRef>
              <c:f>Sheet1!$C$1</c:f>
              <c:strCache>
                <c:ptCount val="1"/>
                <c:pt idx="0">
                  <c:v>Drīzāk piekrīt</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Sheet1!$C$2:$C$13</c:f>
              <c:numCache>
                <c:formatCode>0%</c:formatCode>
                <c:ptCount val="12"/>
                <c:pt idx="0">
                  <c:v>2.1584064485227115E-2</c:v>
                </c:pt>
                <c:pt idx="1">
                  <c:v>2.2805416812062565E-2</c:v>
                </c:pt>
                <c:pt idx="2">
                  <c:v>0.11237885653320663</c:v>
                </c:pt>
                <c:pt idx="3">
                  <c:v>0.14791659527762685</c:v>
                </c:pt>
                <c:pt idx="4">
                  <c:v>8.8670723978597682E-2</c:v>
                </c:pt>
                <c:pt idx="5">
                  <c:v>0.23604960203394568</c:v>
                </c:pt>
                <c:pt idx="6">
                  <c:v>0.25545742376073427</c:v>
                </c:pt>
                <c:pt idx="7">
                  <c:v>0.31300680678022269</c:v>
                </c:pt>
                <c:pt idx="8">
                  <c:v>0.26947935777542614</c:v>
                </c:pt>
                <c:pt idx="9">
                  <c:v>0.31374169790603201</c:v>
                </c:pt>
                <c:pt idx="10">
                  <c:v>0.32383256489359624</c:v>
                </c:pt>
                <c:pt idx="11">
                  <c:v>0.27261554194160864</c:v>
                </c:pt>
              </c:numCache>
            </c:numRef>
          </c:val>
          <c:extLst>
            <c:ext xmlns:c16="http://schemas.microsoft.com/office/drawing/2014/chart" uri="{C3380CC4-5D6E-409C-BE32-E72D297353CC}">
              <c16:uniqueId val="{00000001-00D5-4192-BAA8-E8EDF51E34CA}"/>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Sheet1!$D$2:$D$13</c:f>
              <c:numCache>
                <c:formatCode>0%</c:formatCode>
                <c:ptCount val="12"/>
                <c:pt idx="0">
                  <c:v>6.2195170690306757E-2</c:v>
                </c:pt>
                <c:pt idx="1">
                  <c:v>5.4116461083940096E-2</c:v>
                </c:pt>
                <c:pt idx="2">
                  <c:v>0.16888835817371614</c:v>
                </c:pt>
                <c:pt idx="3">
                  <c:v>0.29721914973280161</c:v>
                </c:pt>
                <c:pt idx="4">
                  <c:v>0.20275399312381684</c:v>
                </c:pt>
                <c:pt idx="5">
                  <c:v>0.28122608168467672</c:v>
                </c:pt>
                <c:pt idx="6">
                  <c:v>0.2793178505976186</c:v>
                </c:pt>
                <c:pt idx="7">
                  <c:v>0.25579083339578651</c:v>
                </c:pt>
                <c:pt idx="8">
                  <c:v>0.2432769028152634</c:v>
                </c:pt>
                <c:pt idx="9">
                  <c:v>0.22621451299018053</c:v>
                </c:pt>
                <c:pt idx="10">
                  <c:v>0.22294004390244779</c:v>
                </c:pt>
                <c:pt idx="11">
                  <c:v>0.19351387320102162</c:v>
                </c:pt>
              </c:numCache>
            </c:numRef>
          </c:val>
          <c:extLst>
            <c:ext xmlns:c16="http://schemas.microsoft.com/office/drawing/2014/chart" uri="{C3380CC4-5D6E-409C-BE32-E72D297353CC}">
              <c16:uniqueId val="{00000002-00D5-4192-BAA8-E8EDF51E34CA}"/>
            </c:ext>
          </c:extLst>
        </c:ser>
        <c:ser>
          <c:idx val="3"/>
          <c:order val="3"/>
          <c:tx>
            <c:strRef>
              <c:f>Sheet1!$E$1</c:f>
              <c:strCache>
                <c:ptCount val="1"/>
                <c:pt idx="0">
                  <c:v>Drīzāk nepiekrīt</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Sheet1!$E$2:$E$13</c:f>
              <c:numCache>
                <c:formatCode>0%</c:formatCode>
                <c:ptCount val="12"/>
                <c:pt idx="0">
                  <c:v>9.7268570718097608E-2</c:v>
                </c:pt>
                <c:pt idx="1">
                  <c:v>9.8764449938337259E-2</c:v>
                </c:pt>
                <c:pt idx="2">
                  <c:v>0.17443045758007622</c:v>
                </c:pt>
                <c:pt idx="3">
                  <c:v>0.22620837329116358</c:v>
                </c:pt>
                <c:pt idx="4">
                  <c:v>0.18068327414154559</c:v>
                </c:pt>
                <c:pt idx="5">
                  <c:v>0.14857856908605974</c:v>
                </c:pt>
                <c:pt idx="6">
                  <c:v>0.12636302789205325</c:v>
                </c:pt>
                <c:pt idx="7">
                  <c:v>9.863500569583751E-2</c:v>
                </c:pt>
                <c:pt idx="8">
                  <c:v>0.11513041513171539</c:v>
                </c:pt>
                <c:pt idx="9">
                  <c:v>9.3597027632080568E-2</c:v>
                </c:pt>
                <c:pt idx="10">
                  <c:v>5.3031574675797465E-2</c:v>
                </c:pt>
                <c:pt idx="11">
                  <c:v>8.5253302997111036E-2</c:v>
                </c:pt>
              </c:numCache>
            </c:numRef>
          </c:val>
          <c:extLst>
            <c:ext xmlns:c16="http://schemas.microsoft.com/office/drawing/2014/chart" uri="{C3380CC4-5D6E-409C-BE32-E72D297353CC}">
              <c16:uniqueId val="{00000003-00D5-4192-BAA8-E8EDF51E34CA}"/>
            </c:ext>
          </c:extLst>
        </c:ser>
        <c:ser>
          <c:idx val="4"/>
          <c:order val="4"/>
          <c:tx>
            <c:strRef>
              <c:f>Sheet1!$F$1</c:f>
              <c:strCache>
                <c:ptCount val="1"/>
                <c:pt idx="0">
                  <c:v>Pilnībā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Sheet1!$F$2:$F$13</c:f>
              <c:numCache>
                <c:formatCode>0%</c:formatCode>
                <c:ptCount val="12"/>
                <c:pt idx="0">
                  <c:v>0.71772044266344281</c:v>
                </c:pt>
                <c:pt idx="1">
                  <c:v>0.72115859502192015</c:v>
                </c:pt>
                <c:pt idx="2">
                  <c:v>0.31837565212551544</c:v>
                </c:pt>
                <c:pt idx="3">
                  <c:v>0.14278219403025183</c:v>
                </c:pt>
                <c:pt idx="4">
                  <c:v>0.33957488491774973</c:v>
                </c:pt>
                <c:pt idx="5">
                  <c:v>0.12162808626923036</c:v>
                </c:pt>
                <c:pt idx="6">
                  <c:v>0.12253701004227381</c:v>
                </c:pt>
                <c:pt idx="7">
                  <c:v>0.12821196544274388</c:v>
                </c:pt>
                <c:pt idx="8">
                  <c:v>0.11241676923945905</c:v>
                </c:pt>
                <c:pt idx="9">
                  <c:v>0.12486652535501039</c:v>
                </c:pt>
                <c:pt idx="10">
                  <c:v>3.7150687071176351E-2</c:v>
                </c:pt>
                <c:pt idx="11">
                  <c:v>4.8052506425574161E-2</c:v>
                </c:pt>
              </c:numCache>
            </c:numRef>
          </c:val>
          <c:extLst>
            <c:ext xmlns:c16="http://schemas.microsoft.com/office/drawing/2014/chart" uri="{C3380CC4-5D6E-409C-BE32-E72D297353CC}">
              <c16:uniqueId val="{00000004-00D5-4192-BAA8-E8EDF51E34CA}"/>
            </c:ext>
          </c:extLst>
        </c:ser>
        <c:ser>
          <c:idx val="5"/>
          <c:order val="5"/>
          <c:tx>
            <c:strRef>
              <c:f>Sheet1!$G$1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Sheet1!$G$2:$G$13</c:f>
              <c:numCache>
                <c:formatCode>0%</c:formatCode>
                <c:ptCount val="12"/>
                <c:pt idx="0">
                  <c:v>8.1878972039507392E-2</c:v>
                </c:pt>
                <c:pt idx="1">
                  <c:v>8.415862980888654E-2</c:v>
                </c:pt>
                <c:pt idx="2">
                  <c:v>0.14023407548045655</c:v>
                </c:pt>
                <c:pt idx="3">
                  <c:v>0.11416756767900782</c:v>
                </c:pt>
                <c:pt idx="4">
                  <c:v>5.3905492311221874E-2</c:v>
                </c:pt>
                <c:pt idx="5">
                  <c:v>4.1310702294052995E-2</c:v>
                </c:pt>
                <c:pt idx="6">
                  <c:v>4.1074405772210637E-2</c:v>
                </c:pt>
                <c:pt idx="7">
                  <c:v>5.2343627214446388E-2</c:v>
                </c:pt>
                <c:pt idx="8">
                  <c:v>5.0054641323992455E-2</c:v>
                </c:pt>
                <c:pt idx="9">
                  <c:v>5.423403095384069E-2</c:v>
                </c:pt>
                <c:pt idx="10">
                  <c:v>0.11270229695746099</c:v>
                </c:pt>
                <c:pt idx="11">
                  <c:v>6.8433371054441833E-2</c:v>
                </c:pt>
              </c:numCache>
            </c:numRef>
          </c:val>
          <c:extLst>
            <c:ext xmlns:c16="http://schemas.microsoft.com/office/drawing/2014/chart" uri="{C3380CC4-5D6E-409C-BE32-E72D297353CC}">
              <c16:uniqueId val="{00000005-00D5-4192-BAA8-E8EDF51E34CA}"/>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432865452265682"/>
          <c:y val="0.93191295204250035"/>
          <c:w val="0.75645536553934034"/>
          <c:h val="6.8087047957499647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7070616845936344"/>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Sheet1!$B$2:$B$13</c:f>
              <c:numCache>
                <c:formatCode>0%</c:formatCode>
                <c:ptCount val="12"/>
                <c:pt idx="0">
                  <c:v>4.0936843888639829E-2</c:v>
                </c:pt>
                <c:pt idx="1">
                  <c:v>4.1801864146910173E-2</c:v>
                </c:pt>
                <c:pt idx="2">
                  <c:v>0.19807145664022971</c:v>
                </c:pt>
                <c:pt idx="3">
                  <c:v>0.21962271526676908</c:v>
                </c:pt>
                <c:pt idx="4">
                  <c:v>0.22308235550566019</c:v>
                </c:pt>
                <c:pt idx="5">
                  <c:v>0.4072565606659746</c:v>
                </c:pt>
                <c:pt idx="6">
                  <c:v>0.43070770569583799</c:v>
                </c:pt>
                <c:pt idx="7">
                  <c:v>0.46501856825117943</c:v>
                </c:pt>
                <c:pt idx="8">
                  <c:v>0.47912127148956374</c:v>
                </c:pt>
                <c:pt idx="9">
                  <c:v>0.50108790306888162</c:v>
                </c:pt>
                <c:pt idx="10">
                  <c:v>0.57417539739311119</c:v>
                </c:pt>
                <c:pt idx="11">
                  <c:v>0.60474694632184511</c:v>
                </c:pt>
              </c:numCache>
            </c:numRef>
          </c:val>
          <c:extLst>
            <c:ext xmlns:c16="http://schemas.microsoft.com/office/drawing/2014/chart" uri="{C3380CC4-5D6E-409C-BE32-E72D297353CC}">
              <c16:uniqueId val="{00000000-EF2D-45E9-9167-2242C9CEA164}"/>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Sheet1!$C$2:$C$13</c:f>
              <c:numCache>
                <c:formatCode>0%</c:formatCode>
                <c:ptCount val="12"/>
                <c:pt idx="0">
                  <c:v>6.2195170690306757E-2</c:v>
                </c:pt>
                <c:pt idx="1">
                  <c:v>5.4116461083940096E-2</c:v>
                </c:pt>
                <c:pt idx="2">
                  <c:v>0.16888835817371614</c:v>
                </c:pt>
                <c:pt idx="3">
                  <c:v>0.29721914973280161</c:v>
                </c:pt>
                <c:pt idx="4">
                  <c:v>0.20275399312381684</c:v>
                </c:pt>
                <c:pt idx="5">
                  <c:v>0.28122608168467672</c:v>
                </c:pt>
                <c:pt idx="6">
                  <c:v>0.2793178505976186</c:v>
                </c:pt>
                <c:pt idx="7">
                  <c:v>0.25579083339578651</c:v>
                </c:pt>
                <c:pt idx="8">
                  <c:v>0.2432769028152634</c:v>
                </c:pt>
                <c:pt idx="9">
                  <c:v>0.22621451299018053</c:v>
                </c:pt>
                <c:pt idx="10">
                  <c:v>0.22294004390244779</c:v>
                </c:pt>
                <c:pt idx="11">
                  <c:v>0.19351387320102162</c:v>
                </c:pt>
              </c:numCache>
            </c:numRef>
          </c:val>
          <c:extLst>
            <c:ext xmlns:c16="http://schemas.microsoft.com/office/drawing/2014/chart" uri="{C3380CC4-5D6E-409C-BE32-E72D297353CC}">
              <c16:uniqueId val="{00000001-EF2D-45E9-9167-2242C9CEA164}"/>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Sheet1!$D$2:$D$13</c:f>
              <c:numCache>
                <c:formatCode>0%</c:formatCode>
                <c:ptCount val="12"/>
                <c:pt idx="0">
                  <c:v>0.81498901338154039</c:v>
                </c:pt>
                <c:pt idx="1">
                  <c:v>0.81992304496025736</c:v>
                </c:pt>
                <c:pt idx="2">
                  <c:v>0.49280610970559169</c:v>
                </c:pt>
                <c:pt idx="3">
                  <c:v>0.36899056732141544</c:v>
                </c:pt>
                <c:pt idx="4">
                  <c:v>0.52025815905929529</c:v>
                </c:pt>
                <c:pt idx="5">
                  <c:v>0.27020665535529009</c:v>
                </c:pt>
                <c:pt idx="6">
                  <c:v>0.24890003793432708</c:v>
                </c:pt>
                <c:pt idx="7">
                  <c:v>0.22684697113858138</c:v>
                </c:pt>
                <c:pt idx="8">
                  <c:v>0.22754718437117444</c:v>
                </c:pt>
                <c:pt idx="9">
                  <c:v>0.21846355298709097</c:v>
                </c:pt>
                <c:pt idx="10">
                  <c:v>9.0182261746973816E-2</c:v>
                </c:pt>
                <c:pt idx="11">
                  <c:v>0.13330580942268519</c:v>
                </c:pt>
              </c:numCache>
            </c:numRef>
          </c:val>
          <c:extLst>
            <c:ext xmlns:c16="http://schemas.microsoft.com/office/drawing/2014/chart" uri="{C3380CC4-5D6E-409C-BE32-E72D297353CC}">
              <c16:uniqueId val="{00000002-EF2D-45E9-9167-2242C9CEA164}"/>
            </c:ext>
          </c:extLst>
        </c:ser>
        <c:ser>
          <c:idx val="3"/>
          <c:order val="3"/>
          <c:tx>
            <c:strRef>
              <c:f>Sheet1!$E$1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Sheet1!$E$2:$E$13</c:f>
              <c:numCache>
                <c:formatCode>0%</c:formatCode>
                <c:ptCount val="12"/>
                <c:pt idx="0">
                  <c:v>8.1878972039507392E-2</c:v>
                </c:pt>
                <c:pt idx="1">
                  <c:v>8.415862980888654E-2</c:v>
                </c:pt>
                <c:pt idx="2">
                  <c:v>0.14023407548045655</c:v>
                </c:pt>
                <c:pt idx="3">
                  <c:v>0.11416756767900782</c:v>
                </c:pt>
                <c:pt idx="4">
                  <c:v>5.3905492311221874E-2</c:v>
                </c:pt>
                <c:pt idx="5">
                  <c:v>4.1310702294052995E-2</c:v>
                </c:pt>
                <c:pt idx="6">
                  <c:v>4.1074405772210637E-2</c:v>
                </c:pt>
                <c:pt idx="7">
                  <c:v>5.2343627214446388E-2</c:v>
                </c:pt>
                <c:pt idx="8">
                  <c:v>5.0054641323992455E-2</c:v>
                </c:pt>
                <c:pt idx="9">
                  <c:v>5.423403095384069E-2</c:v>
                </c:pt>
                <c:pt idx="10">
                  <c:v>0.11270229695746099</c:v>
                </c:pt>
                <c:pt idx="11">
                  <c:v>6.8433371054441833E-2</c:v>
                </c:pt>
              </c:numCache>
            </c:numRef>
          </c:val>
          <c:extLst>
            <c:ext xmlns:c16="http://schemas.microsoft.com/office/drawing/2014/chart" uri="{C3380CC4-5D6E-409C-BE32-E72D297353CC}">
              <c16:uniqueId val="{00000003-EF2D-45E9-9167-2242C9CEA16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534424220215068"/>
          <c:w val="1"/>
          <c:h val="0.11363792521893387"/>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13351526093254"/>
          <c:y val="8.3915069180811347E-2"/>
          <c:w val="0.48786648473906746"/>
          <c:h val="0.91285167472692963"/>
        </c:manualLayout>
      </c:layout>
      <c:barChart>
        <c:barDir val="bar"/>
        <c:grouping val="clustered"/>
        <c:varyColors val="0"/>
        <c:ser>
          <c:idx val="0"/>
          <c:order val="0"/>
          <c:tx>
            <c:strRef>
              <c:f>Sheet1!$B$2</c:f>
              <c:strCache>
                <c:ptCount val="1"/>
                <c:pt idx="0">
                  <c:v>2022 III</c:v>
                </c:pt>
              </c:strCache>
            </c:strRef>
          </c:tx>
          <c:spPr>
            <a:solidFill>
              <a:srgbClr val="70AD47">
                <a:lumMod val="40000"/>
                <a:lumOff val="60000"/>
              </a:srgbClr>
            </a:solidFill>
          </c:spPr>
          <c:invertIfNegative val="0"/>
          <c:dLbls>
            <c:spPr>
              <a:noFill/>
              <a:ln w="25400">
                <a:noFill/>
              </a:ln>
            </c:spPr>
            <c:txPr>
              <a:bodyPr/>
              <a:lstStyle/>
              <a:p>
                <a:pPr>
                  <a:defRPr lang="en-US" sz="9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Sheet1!$B$3:$B$14</c:f>
              <c:numCache>
                <c:formatCode>General</c:formatCode>
                <c:ptCount val="12"/>
                <c:pt idx="2" formatCode="0%">
                  <c:v>0.18821030680206818</c:v>
                </c:pt>
                <c:pt idx="3" formatCode="0%">
                  <c:v>0.26640473777486129</c:v>
                </c:pt>
                <c:pt idx="5" formatCode="0%">
                  <c:v>0.39228754870946331</c:v>
                </c:pt>
                <c:pt idx="6" formatCode="0%">
                  <c:v>0.31825118867456736</c:v>
                </c:pt>
                <c:pt idx="7" formatCode="0%">
                  <c:v>0.47042970288469327</c:v>
                </c:pt>
                <c:pt idx="8" formatCode="0%">
                  <c:v>0.37079274561689246</c:v>
                </c:pt>
                <c:pt idx="9" formatCode="0%">
                  <c:v>0.51776978539326945</c:v>
                </c:pt>
                <c:pt idx="10" formatCode="0%">
                  <c:v>0.66310787101523572</c:v>
                </c:pt>
                <c:pt idx="11" formatCode="0%">
                  <c:v>0.56268508018620311</c:v>
                </c:pt>
              </c:numCache>
            </c:numRef>
          </c:val>
          <c:extLst>
            <c:ext xmlns:c16="http://schemas.microsoft.com/office/drawing/2014/chart" uri="{C3380CC4-5D6E-409C-BE32-E72D297353CC}">
              <c16:uniqueId val="{00000000-CEEC-446E-BED9-10984FAB77CA}"/>
            </c:ext>
          </c:extLst>
        </c:ser>
        <c:ser>
          <c:idx val="1"/>
          <c:order val="1"/>
          <c:tx>
            <c:strRef>
              <c:f>Sheet1!$C$2</c:f>
              <c:strCache>
                <c:ptCount val="1"/>
              </c:strCache>
            </c:strRef>
          </c:tx>
          <c:spPr>
            <a:solidFill>
              <a:srgbClr val="ED7D31">
                <a:lumMod val="40000"/>
                <a:lumOff val="60000"/>
              </a:srgbClr>
            </a:solidFill>
          </c:spPr>
          <c:invertIfNegative val="0"/>
          <c:dLbls>
            <c:spPr>
              <a:noFill/>
              <a:ln>
                <a:noFill/>
              </a:ln>
              <a:effectLst/>
            </c:spPr>
            <c:txPr>
              <a:bodyPr/>
              <a:lstStyle/>
              <a:p>
                <a:pPr>
                  <a:defRPr sz="90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Sheet1!$C$3:$C$14</c:f>
              <c:numCache>
                <c:formatCode>General</c:formatCode>
                <c:ptCount val="12"/>
                <c:pt idx="2" formatCode="0%">
                  <c:v>-0.55654271441329295</c:v>
                </c:pt>
                <c:pt idx="3" formatCode="0%">
                  <c:v>-0.37330827087493301</c:v>
                </c:pt>
                <c:pt idx="5" formatCode="0%">
                  <c:v>-0.330031731219525</c:v>
                </c:pt>
                <c:pt idx="6" formatCode="0%">
                  <c:v>-0.370898002777863</c:v>
                </c:pt>
                <c:pt idx="7" formatCode="0%">
                  <c:v>-0.26840326517421098</c:v>
                </c:pt>
                <c:pt idx="8" formatCode="0%">
                  <c:v>-0.33207164151998297</c:v>
                </c:pt>
                <c:pt idx="9" formatCode="0%">
                  <c:v>-0.25580351898720499</c:v>
                </c:pt>
                <c:pt idx="10" formatCode="0%">
                  <c:v>-7.8996993388481304E-2</c:v>
                </c:pt>
                <c:pt idx="11" formatCode="0%">
                  <c:v>-0.18338025611405001</c:v>
                </c:pt>
              </c:numCache>
            </c:numRef>
          </c:val>
          <c:extLst>
            <c:ext xmlns:c16="http://schemas.microsoft.com/office/drawing/2014/chart" uri="{C3380CC4-5D6E-409C-BE32-E72D297353CC}">
              <c16:uniqueId val="{00000001-CEEC-446E-BED9-10984FAB77CA}"/>
            </c:ext>
          </c:extLst>
        </c:ser>
        <c:ser>
          <c:idx val="2"/>
          <c:order val="2"/>
          <c:tx>
            <c:strRef>
              <c:f>Sheet1!$D$2</c:f>
              <c:strCache>
                <c:ptCount val="1"/>
                <c:pt idx="0">
                  <c:v>2022 V</c:v>
                </c:pt>
              </c:strCache>
            </c:strRef>
          </c:tx>
          <c:spPr>
            <a:solidFill>
              <a:srgbClr val="70AD47">
                <a:lumMod val="60000"/>
                <a:lumOff val="40000"/>
              </a:srgbClr>
            </a:solidFill>
          </c:spPr>
          <c:invertIfNegative val="0"/>
          <c:dLbls>
            <c:spPr>
              <a:noFill/>
              <a:ln>
                <a:noFill/>
              </a:ln>
              <a:effectLst/>
            </c:spPr>
            <c:txPr>
              <a:bodyPr/>
              <a:lstStyle/>
              <a:p>
                <a:pPr>
                  <a:defRPr lang="en-US" sz="900" b="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Sheet1!$D$3:$D$14</c:f>
              <c:numCache>
                <c:formatCode>General</c:formatCode>
                <c:ptCount val="12"/>
                <c:pt idx="2" formatCode="0%">
                  <c:v>0.19400000000000001</c:v>
                </c:pt>
                <c:pt idx="3" formatCode="0%">
                  <c:v>0.247</c:v>
                </c:pt>
                <c:pt idx="5" formatCode="0%">
                  <c:v>0.45800000000000002</c:v>
                </c:pt>
                <c:pt idx="6" formatCode="0%">
                  <c:v>0.42599999999999999</c:v>
                </c:pt>
                <c:pt idx="7" formatCode="0%">
                  <c:v>0.44700000000000001</c:v>
                </c:pt>
                <c:pt idx="8" formatCode="0%">
                  <c:v>0.497</c:v>
                </c:pt>
                <c:pt idx="9" formatCode="0%">
                  <c:v>0.47399999999999998</c:v>
                </c:pt>
                <c:pt idx="10" formatCode="0%">
                  <c:v>0.68600000000000005</c:v>
                </c:pt>
                <c:pt idx="11" formatCode="0%">
                  <c:v>0.70799999999999996</c:v>
                </c:pt>
              </c:numCache>
            </c:numRef>
          </c:val>
          <c:extLst>
            <c:ext xmlns:c16="http://schemas.microsoft.com/office/drawing/2014/chart" uri="{C3380CC4-5D6E-409C-BE32-E72D297353CC}">
              <c16:uniqueId val="{00000002-CEEC-446E-BED9-10984FAB77CA}"/>
            </c:ext>
          </c:extLst>
        </c:ser>
        <c:ser>
          <c:idx val="3"/>
          <c:order val="3"/>
          <c:tx>
            <c:strRef>
              <c:f>Sheet1!$E$2</c:f>
              <c:strCache>
                <c:ptCount val="1"/>
              </c:strCache>
            </c:strRef>
          </c:tx>
          <c:spPr>
            <a:solidFill>
              <a:srgbClr val="ED7D31">
                <a:lumMod val="60000"/>
                <a:lumOff val="40000"/>
              </a:srgbClr>
            </a:solidFill>
          </c:spPr>
          <c:invertIfNegative val="0"/>
          <c:dLbls>
            <c:spPr>
              <a:noFill/>
              <a:ln>
                <a:noFill/>
              </a:ln>
              <a:effectLst/>
            </c:spPr>
            <c:txPr>
              <a:bodyPr/>
              <a:lstStyle/>
              <a:p>
                <a:pPr>
                  <a:defRPr sz="900" b="0">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Sheet1!$E$3:$E$14</c:f>
              <c:numCache>
                <c:formatCode>General</c:formatCode>
                <c:ptCount val="12"/>
                <c:pt idx="2" formatCode="0%">
                  <c:v>-0.53800000000000003</c:v>
                </c:pt>
                <c:pt idx="3" formatCode="0%">
                  <c:v>-0.37</c:v>
                </c:pt>
                <c:pt idx="5" formatCode="0%">
                  <c:v>-0.21099999999999999</c:v>
                </c:pt>
                <c:pt idx="6" formatCode="0%">
                  <c:v>-0.28299999999999997</c:v>
                </c:pt>
                <c:pt idx="7" formatCode="0%">
                  <c:v>-0.31</c:v>
                </c:pt>
                <c:pt idx="8" formatCode="0%">
                  <c:v>-0.25900000000000001</c:v>
                </c:pt>
                <c:pt idx="9" formatCode="0%">
                  <c:v>-0.29399999999999998</c:v>
                </c:pt>
                <c:pt idx="10" formatCode="0%">
                  <c:v>-5.0999999999999997E-2</c:v>
                </c:pt>
                <c:pt idx="11" formatCode="0%">
                  <c:v>-0.1</c:v>
                </c:pt>
              </c:numCache>
            </c:numRef>
          </c:val>
          <c:extLst>
            <c:ext xmlns:c16="http://schemas.microsoft.com/office/drawing/2014/chart" uri="{C3380CC4-5D6E-409C-BE32-E72D297353CC}">
              <c16:uniqueId val="{00000003-CEEC-446E-BED9-10984FAB77CA}"/>
            </c:ext>
          </c:extLst>
        </c:ser>
        <c:ser>
          <c:idx val="4"/>
          <c:order val="4"/>
          <c:tx>
            <c:strRef>
              <c:f>Sheet1!$F$2</c:f>
              <c:strCache>
                <c:ptCount val="1"/>
                <c:pt idx="0">
                  <c:v>2022 XII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Sheet1!$F$3:$F$14</c:f>
              <c:numCache>
                <c:formatCode>0%</c:formatCode>
                <c:ptCount val="12"/>
                <c:pt idx="0">
                  <c:v>4.0936843888639829E-2</c:v>
                </c:pt>
                <c:pt idx="1">
                  <c:v>4.1801864146910173E-2</c:v>
                </c:pt>
                <c:pt idx="2">
                  <c:v>0.19807145664022971</c:v>
                </c:pt>
                <c:pt idx="3">
                  <c:v>0.21962271526676908</c:v>
                </c:pt>
                <c:pt idx="4">
                  <c:v>0.22308235550566019</c:v>
                </c:pt>
                <c:pt idx="5">
                  <c:v>0.4072565606659746</c:v>
                </c:pt>
                <c:pt idx="6">
                  <c:v>0.43070770569583799</c:v>
                </c:pt>
                <c:pt idx="7">
                  <c:v>0.46501856825117943</c:v>
                </c:pt>
                <c:pt idx="8">
                  <c:v>0.47912127148956374</c:v>
                </c:pt>
                <c:pt idx="9">
                  <c:v>0.50108790306888162</c:v>
                </c:pt>
                <c:pt idx="10">
                  <c:v>0.57417539739311119</c:v>
                </c:pt>
                <c:pt idx="11">
                  <c:v>0.60474694632184511</c:v>
                </c:pt>
              </c:numCache>
            </c:numRef>
          </c:val>
          <c:extLst>
            <c:ext xmlns:c16="http://schemas.microsoft.com/office/drawing/2014/chart" uri="{C3380CC4-5D6E-409C-BE32-E72D297353CC}">
              <c16:uniqueId val="{00000004-CEEC-446E-BED9-10984FAB77CA}"/>
            </c:ext>
          </c:extLst>
        </c:ser>
        <c:ser>
          <c:idx val="5"/>
          <c:order val="5"/>
          <c:tx>
            <c:strRef>
              <c:f>Sheet1!$G$2</c:f>
              <c:strCache>
                <c:ptCount val="1"/>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Es uzticos Krievijas valsts institūciju sniegtajai informācijai par karu Ukrainā</c:v>
                </c:pt>
                <c:pt idx="1">
                  <c:v>Es uzticos Krievijas valsts mediju sniegtajai informācijai par karu Ukrainā</c:v>
                </c:pt>
                <c:pt idx="2">
                  <c:v>Rietumu valstīm vajadzētu iesaistīties karadarbībā Ukrainā, nosūtot savu karaspēku</c:v>
                </c:pt>
                <c:pt idx="3">
                  <c:v>Rietumu valstis un institūcijas pietiekami spēcīgi darbojas pret V.Putina karu Ukrainā</c:v>
                </c:pt>
                <c:pt idx="4">
                  <c:v>Esmu noguris (-usi) no ziņām par Krievijas karu Ukrainā, negribu par to neko zināt</c:v>
                </c:pt>
                <c:pt idx="5">
                  <c:v>Jūtos drošs, jo Latvijai nav tieša militāra apdraudējuma</c:v>
                </c:pt>
                <c:pt idx="6">
                  <c:v>Jūtos drošs, jo Latvija ir Eiropas Savienības dalībvalsts</c:v>
                </c:pt>
                <c:pt idx="7">
                  <c:v>Es uzticos Latvijas mediju sniegtajai informācijai par karu Ukrainā</c:v>
                </c:pt>
                <c:pt idx="8">
                  <c:v>Jūtos drošs, jo Latviju sargā dalība NATO aliansē</c:v>
                </c:pt>
                <c:pt idx="9">
                  <c:v>Es uzticos Latvijas valsts institūciju sniegtajai informācijai par karu Ukrainā</c:v>
                </c:pt>
                <c:pt idx="10">
                  <c:v>Es spēju atšķirt patiesu informāciju par karu Ukrainā no sagrozītas</c:v>
                </c:pt>
                <c:pt idx="11">
                  <c:v>Karš Ukrainā pastiprina spriedzi latviešu un krievu starpā</c:v>
                </c:pt>
              </c:strCache>
            </c:strRef>
          </c:cat>
          <c:val>
            <c:numRef>
              <c:f>Sheet1!$G$3:$G$14</c:f>
              <c:numCache>
                <c:formatCode>0%</c:formatCode>
                <c:ptCount val="12"/>
                <c:pt idx="0">
                  <c:v>-0.81498901338153995</c:v>
                </c:pt>
                <c:pt idx="1">
                  <c:v>-0.81992304496025703</c:v>
                </c:pt>
                <c:pt idx="2">
                  <c:v>-0.49280610970559202</c:v>
                </c:pt>
                <c:pt idx="3">
                  <c:v>-0.368990567321415</c:v>
                </c:pt>
                <c:pt idx="4">
                  <c:v>-0.52025815905929496</c:v>
                </c:pt>
                <c:pt idx="5">
                  <c:v>-0.27020665535528998</c:v>
                </c:pt>
                <c:pt idx="6">
                  <c:v>-0.248900037934327</c:v>
                </c:pt>
                <c:pt idx="7">
                  <c:v>-0.22684697113858099</c:v>
                </c:pt>
                <c:pt idx="8">
                  <c:v>-0.22754718437117399</c:v>
                </c:pt>
                <c:pt idx="9">
                  <c:v>-0.218463552987091</c:v>
                </c:pt>
                <c:pt idx="10">
                  <c:v>-9.0182261746973802E-2</c:v>
                </c:pt>
                <c:pt idx="11">
                  <c:v>-0.133305809422685</c:v>
                </c:pt>
              </c:numCache>
            </c:numRef>
          </c:val>
          <c:extLst>
            <c:ext xmlns:c16="http://schemas.microsoft.com/office/drawing/2014/chart" uri="{C3380CC4-5D6E-409C-BE32-E72D297353CC}">
              <c16:uniqueId val="{00000005-CEEC-446E-BED9-10984FAB77CA}"/>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0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1"/>
        <c:axPos val="b"/>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Sheet1!$C$4:$C$41</c:f>
              <c:numCache>
                <c:formatCode>0%</c:formatCode>
                <c:ptCount val="38"/>
                <c:pt idx="0">
                  <c:v>0.6262064299303145</c:v>
                </c:pt>
                <c:pt idx="1">
                  <c:v>0.63233940158120183</c:v>
                </c:pt>
                <c:pt idx="2">
                  <c:v>0.60775697039377363</c:v>
                </c:pt>
                <c:pt idx="3">
                  <c:v>0.6283316209336568</c:v>
                </c:pt>
                <c:pt idx="4">
                  <c:v>0.55841762114867399</c:v>
                </c:pt>
                <c:pt idx="5">
                  <c:v>0.60372558933360743</c:v>
                </c:pt>
                <c:pt idx="7">
                  <c:v>0.60669736682104558</c:v>
                </c:pt>
                <c:pt idx="8">
                  <c:v>0.60428954942541668</c:v>
                </c:pt>
                <c:pt idx="9">
                  <c:v>0.60372558933360743</c:v>
                </c:pt>
                <c:pt idx="11">
                  <c:v>0.59394955479598444</c:v>
                </c:pt>
                <c:pt idx="12">
                  <c:v>0.63942791916139974</c:v>
                </c:pt>
                <c:pt idx="13">
                  <c:v>0.56388850790854983</c:v>
                </c:pt>
                <c:pt idx="14">
                  <c:v>0.66121998816211069</c:v>
                </c:pt>
                <c:pt idx="15">
                  <c:v>0.6041169531541758</c:v>
                </c:pt>
                <c:pt idx="17">
                  <c:v>0.59297747436612802</c:v>
                </c:pt>
                <c:pt idx="18">
                  <c:v>0.61747087187267469</c:v>
                </c:pt>
                <c:pt idx="20">
                  <c:v>0.55920971536126196</c:v>
                </c:pt>
                <c:pt idx="21">
                  <c:v>0.62650671351307019</c:v>
                </c:pt>
                <c:pt idx="23" formatCode="###0%">
                  <c:v>0.65358732761138127</c:v>
                </c:pt>
                <c:pt idx="24" formatCode="###0%">
                  <c:v>0.61841264881807001</c:v>
                </c:pt>
                <c:pt idx="25">
                  <c:v>0.59006123759873719</c:v>
                </c:pt>
                <c:pt idx="27">
                  <c:v>0.65277082066128123</c:v>
                </c:pt>
                <c:pt idx="28">
                  <c:v>0.56948640999067957</c:v>
                </c:pt>
                <c:pt idx="29">
                  <c:v>0.5523167154152181</c:v>
                </c:pt>
                <c:pt idx="30">
                  <c:v>0.63324019294432732</c:v>
                </c:pt>
                <c:pt idx="31">
                  <c:v>0.61109184517003312</c:v>
                </c:pt>
                <c:pt idx="32">
                  <c:v>0.637115249876814</c:v>
                </c:pt>
                <c:pt idx="34">
                  <c:v>0.61331530989060712</c:v>
                </c:pt>
                <c:pt idx="35">
                  <c:v>0.59689276793693158</c:v>
                </c:pt>
                <c:pt idx="37">
                  <c:v>0.60474694632184511</c:v>
                </c:pt>
              </c:numCache>
            </c:numRef>
          </c:val>
          <c:extLst>
            <c:ext xmlns:c16="http://schemas.microsoft.com/office/drawing/2014/chart" uri="{C3380CC4-5D6E-409C-BE32-E72D297353CC}">
              <c16:uniqueId val="{00000000-69CE-441B-A90D-ED7E2993A104}"/>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Sheet1!$D$4:$D$41</c:f>
              <c:numCache>
                <c:formatCode>0%</c:formatCode>
                <c:ptCount val="38"/>
                <c:pt idx="0">
                  <c:v>0.17649491375757012</c:v>
                </c:pt>
                <c:pt idx="1">
                  <c:v>0.1580729507107925</c:v>
                </c:pt>
                <c:pt idx="2">
                  <c:v>0.21970272078783476</c:v>
                </c:pt>
                <c:pt idx="3">
                  <c:v>0.17463500972113613</c:v>
                </c:pt>
                <c:pt idx="4">
                  <c:v>0.21140825008501202</c:v>
                </c:pt>
                <c:pt idx="5">
                  <c:v>0.19983928787630956</c:v>
                </c:pt>
                <c:pt idx="7">
                  <c:v>0.17686927080399018</c:v>
                </c:pt>
                <c:pt idx="8">
                  <c:v>0.19932738982210943</c:v>
                </c:pt>
                <c:pt idx="9">
                  <c:v>0.19983928787630956</c:v>
                </c:pt>
                <c:pt idx="11">
                  <c:v>0.20414456720748553</c:v>
                </c:pt>
                <c:pt idx="12">
                  <c:v>0.15936832895353739</c:v>
                </c:pt>
                <c:pt idx="13">
                  <c:v>0.15511460639484376</c:v>
                </c:pt>
                <c:pt idx="14">
                  <c:v>0.16879886539129046</c:v>
                </c:pt>
                <c:pt idx="15">
                  <c:v>0.21424736172151362</c:v>
                </c:pt>
                <c:pt idx="17">
                  <c:v>0.20275962422967436</c:v>
                </c:pt>
                <c:pt idx="18">
                  <c:v>0.2227874433430202</c:v>
                </c:pt>
                <c:pt idx="20">
                  <c:v>0.18892986316590876</c:v>
                </c:pt>
                <c:pt idx="21">
                  <c:v>0.19570432240186744</c:v>
                </c:pt>
                <c:pt idx="23" formatCode="###0%">
                  <c:v>0.14800315332836927</c:v>
                </c:pt>
                <c:pt idx="24" formatCode="###0%">
                  <c:v>0.12815993769623277</c:v>
                </c:pt>
                <c:pt idx="25">
                  <c:v>0.22745995293728963</c:v>
                </c:pt>
                <c:pt idx="27">
                  <c:v>0.18011008916597157</c:v>
                </c:pt>
                <c:pt idx="28">
                  <c:v>0.20894652903686736</c:v>
                </c:pt>
                <c:pt idx="29">
                  <c:v>0.18893260725222288</c:v>
                </c:pt>
                <c:pt idx="30">
                  <c:v>0.15422217560363075</c:v>
                </c:pt>
                <c:pt idx="31">
                  <c:v>0.21815145818709916</c:v>
                </c:pt>
                <c:pt idx="32">
                  <c:v>0.22687803368728673</c:v>
                </c:pt>
                <c:pt idx="34">
                  <c:v>0.19166494256353719</c:v>
                </c:pt>
                <c:pt idx="35">
                  <c:v>0.1952086928630998</c:v>
                </c:pt>
                <c:pt idx="37">
                  <c:v>0.19351387320102162</c:v>
                </c:pt>
              </c:numCache>
            </c:numRef>
          </c:val>
          <c:extLst>
            <c:ext xmlns:c16="http://schemas.microsoft.com/office/drawing/2014/chart" uri="{C3380CC4-5D6E-409C-BE32-E72D297353CC}">
              <c16:uniqueId val="{00000001-69CE-441B-A90D-ED7E2993A104}"/>
            </c:ext>
          </c:extLst>
        </c:ser>
        <c:ser>
          <c:idx val="2"/>
          <c:order val="2"/>
          <c:tx>
            <c:strRef>
              <c:f>Sheet1!$E$3</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Sheet1!$E$4:$E$41</c:f>
              <c:numCache>
                <c:formatCode>0%</c:formatCode>
                <c:ptCount val="38"/>
                <c:pt idx="0">
                  <c:v>0.15500438166755481</c:v>
                </c:pt>
                <c:pt idx="1">
                  <c:v>0.12695697732281203</c:v>
                </c:pt>
                <c:pt idx="2">
                  <c:v>0.12157803132553432</c:v>
                </c:pt>
                <c:pt idx="3">
                  <c:v>9.7061894206178015E-2</c:v>
                </c:pt>
                <c:pt idx="4">
                  <c:v>0.15269168289572216</c:v>
                </c:pt>
                <c:pt idx="5">
                  <c:v>0.12984149316673044</c:v>
                </c:pt>
                <c:pt idx="7">
                  <c:v>0.14541211744456795</c:v>
                </c:pt>
                <c:pt idx="8">
                  <c:v>0.12816940257970755</c:v>
                </c:pt>
                <c:pt idx="9">
                  <c:v>0.12984149316673044</c:v>
                </c:pt>
                <c:pt idx="11">
                  <c:v>0.13747726638575744</c:v>
                </c:pt>
                <c:pt idx="12">
                  <c:v>0.11990718575592917</c:v>
                </c:pt>
                <c:pt idx="13">
                  <c:v>0.18452944074177602</c:v>
                </c:pt>
                <c:pt idx="14">
                  <c:v>0.1057071658468452</c:v>
                </c:pt>
                <c:pt idx="15">
                  <c:v>0.12803054092600261</c:v>
                </c:pt>
                <c:pt idx="17">
                  <c:v>0.11832964123559397</c:v>
                </c:pt>
                <c:pt idx="18">
                  <c:v>0.13618846118093228</c:v>
                </c:pt>
                <c:pt idx="20">
                  <c:v>0.1689218768113333</c:v>
                </c:pt>
                <c:pt idx="21">
                  <c:v>0.11628682697040416</c:v>
                </c:pt>
                <c:pt idx="23" formatCode="###0%">
                  <c:v>0.1037825392569498</c:v>
                </c:pt>
                <c:pt idx="24" formatCode="###0%">
                  <c:v>0.14206127489279272</c:v>
                </c:pt>
                <c:pt idx="25">
                  <c:v>0.13563093089553491</c:v>
                </c:pt>
                <c:pt idx="27">
                  <c:v>6.990992455771633E-2</c:v>
                </c:pt>
                <c:pt idx="28">
                  <c:v>0.15149870962629111</c:v>
                </c:pt>
                <c:pt idx="29">
                  <c:v>0.18976322585889557</c:v>
                </c:pt>
                <c:pt idx="30">
                  <c:v>0.1693932090453352</c:v>
                </c:pt>
                <c:pt idx="31">
                  <c:v>8.6486301112440239E-2</c:v>
                </c:pt>
                <c:pt idx="32">
                  <c:v>9.8748458685044838E-2</c:v>
                </c:pt>
                <c:pt idx="34">
                  <c:v>0.14834897613258122</c:v>
                </c:pt>
                <c:pt idx="35">
                  <c:v>0.11951651186715193</c:v>
                </c:pt>
                <c:pt idx="37">
                  <c:v>0.13330580942268519</c:v>
                </c:pt>
              </c:numCache>
            </c:numRef>
          </c:val>
          <c:extLst>
            <c:ext xmlns:c16="http://schemas.microsoft.com/office/drawing/2014/chart" uri="{C3380CC4-5D6E-409C-BE32-E72D297353CC}">
              <c16:uniqueId val="{00000002-69CE-441B-A90D-ED7E2993A104}"/>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Sheet1!$A$4:$B$41</c:f>
              <c:multiLvlStrCache>
                <c:ptCount val="38"/>
                <c:lvl>
                  <c:pt idx="0">
                    <c:v>Latgale</c:v>
                  </c:pt>
                  <c:pt idx="1">
                    <c:v>Zemgale</c:v>
                  </c:pt>
                  <c:pt idx="2">
                    <c:v>Kurzeme</c:v>
                  </c:pt>
                  <c:pt idx="3">
                    <c:v>Vidzeme</c:v>
                  </c:pt>
                  <c:pt idx="4">
                    <c:v>Pierīga</c:v>
                  </c:pt>
                  <c:pt idx="5">
                    <c:v>Rīga</c:v>
                  </c:pt>
                  <c:pt idx="7">
                    <c:v>Ciems, lauki</c:v>
                  </c:pt>
                  <c:pt idx="8">
                    <c:v>Cita pilsēta</c:v>
                  </c:pt>
                  <c:pt idx="9">
                    <c:v>Rīga</c:v>
                  </c:pt>
                  <c:pt idx="11">
                    <c:v>Zems</c:v>
                  </c:pt>
                  <c:pt idx="12">
                    <c:v>Vidēji zems</c:v>
                  </c:pt>
                  <c:pt idx="13">
                    <c:v>Vidējs</c:v>
                  </c:pt>
                  <c:pt idx="14">
                    <c:v>Vidēji augsts</c:v>
                  </c:pt>
                  <c:pt idx="15">
                    <c:v>Augsts</c:v>
                  </c:pt>
                  <c:pt idx="17">
                    <c:v>Nestrādā</c:v>
                  </c:pt>
                  <c:pt idx="18">
                    <c:v>Strādā</c:v>
                  </c:pt>
                  <c:pt idx="20">
                    <c:v>Pamata, vidējā</c:v>
                  </c:pt>
                  <c:pt idx="21">
                    <c:v>Augstākā</c:v>
                  </c:pt>
                  <c:pt idx="23">
                    <c:v>Cita</c:v>
                  </c:pt>
                  <c:pt idx="24">
                    <c:v>Krievi</c:v>
                  </c:pt>
                  <c:pt idx="25">
                    <c:v>Latvieši</c:v>
                  </c:pt>
                  <c:pt idx="27">
                    <c:v>65-74 gadi</c:v>
                  </c:pt>
                  <c:pt idx="28">
                    <c:v>55-64 gadi</c:v>
                  </c:pt>
                  <c:pt idx="29">
                    <c:v>45-54 gadi</c:v>
                  </c:pt>
                  <c:pt idx="30">
                    <c:v>35-44 gadi</c:v>
                  </c:pt>
                  <c:pt idx="31">
                    <c:v>25-34 gadi</c:v>
                  </c:pt>
                  <c:pt idx="32">
                    <c:v>18-24 gadi</c:v>
                  </c:pt>
                  <c:pt idx="34">
                    <c:v>Vīrieši</c:v>
                  </c:pt>
                  <c:pt idx="35">
                    <c:v>Sievietes</c:v>
                  </c:pt>
                  <c:pt idx="37">
                    <c:v>Kopā</c:v>
                  </c:pt>
                </c:lvl>
                <c:lvl>
                  <c:pt idx="0">
                    <c:v>Reģions</c:v>
                  </c:pt>
                  <c:pt idx="7">
                    <c:v>Dzīves-vieta</c:v>
                  </c:pt>
                  <c:pt idx="11">
                    <c:v>Ienākumu līmenis uz vienu ģimenes locekli mēnesī</c:v>
                  </c:pt>
                  <c:pt idx="17">
                    <c:v>Nodar-boša-nās </c:v>
                  </c:pt>
                  <c:pt idx="20">
                    <c:v>Izglītība</c:v>
                  </c:pt>
                  <c:pt idx="23">
                    <c:v>Tautība</c:v>
                  </c:pt>
                  <c:pt idx="27">
                    <c:v>Vecums</c:v>
                  </c:pt>
                  <c:pt idx="34">
                    <c:v>Dzi-mums</c:v>
                  </c:pt>
                  <c:pt idx="37">
                    <c:v>Kopā</c:v>
                  </c:pt>
                </c:lvl>
              </c:multiLvlStrCache>
            </c:multiLvlStrRef>
          </c:cat>
          <c:val>
            <c:numRef>
              <c:f>Sheet1!$F$4:$F$41</c:f>
              <c:numCache>
                <c:formatCode>0%</c:formatCode>
                <c:ptCount val="38"/>
                <c:pt idx="0">
                  <c:v>4.2294274644560634E-2</c:v>
                </c:pt>
                <c:pt idx="1">
                  <c:v>8.263067038519295E-2</c:v>
                </c:pt>
                <c:pt idx="2">
                  <c:v>5.0962277492857339E-2</c:v>
                </c:pt>
                <c:pt idx="3">
                  <c:v>9.9971475139028737E-2</c:v>
                </c:pt>
                <c:pt idx="4">
                  <c:v>7.7482445870592068E-2</c:v>
                </c:pt>
                <c:pt idx="5">
                  <c:v>6.6593629623352968E-2</c:v>
                </c:pt>
                <c:pt idx="7">
                  <c:v>7.1021244930396674E-2</c:v>
                </c:pt>
                <c:pt idx="8">
                  <c:v>6.8213658172766742E-2</c:v>
                </c:pt>
                <c:pt idx="9">
                  <c:v>6.6593629623352968E-2</c:v>
                </c:pt>
                <c:pt idx="11">
                  <c:v>6.4428611610768627E-2</c:v>
                </c:pt>
                <c:pt idx="12">
                  <c:v>8.1296566129132553E-2</c:v>
                </c:pt>
                <c:pt idx="13">
                  <c:v>9.6467444954830658E-2</c:v>
                </c:pt>
                <c:pt idx="14">
                  <c:v>6.4273980599753464E-2</c:v>
                </c:pt>
                <c:pt idx="15">
                  <c:v>5.3605144198307773E-2</c:v>
                </c:pt>
                <c:pt idx="17">
                  <c:v>8.593326016860392E-2</c:v>
                </c:pt>
                <c:pt idx="18">
                  <c:v>2.3553223603372659E-2</c:v>
                </c:pt>
                <c:pt idx="20">
                  <c:v>8.2938544661497082E-2</c:v>
                </c:pt>
                <c:pt idx="21">
                  <c:v>6.1502137114659856E-2</c:v>
                </c:pt>
                <c:pt idx="23" formatCode="###0%">
                  <c:v>9.4626979803299149E-2</c:v>
                </c:pt>
                <c:pt idx="24" formatCode="###0%">
                  <c:v>0.11136613859290384</c:v>
                </c:pt>
                <c:pt idx="25">
                  <c:v>4.6847878568440929E-2</c:v>
                </c:pt>
                <c:pt idx="27">
                  <c:v>9.7209165615030665E-2</c:v>
                </c:pt>
                <c:pt idx="28">
                  <c:v>7.0068351346161253E-2</c:v>
                </c:pt>
                <c:pt idx="29">
                  <c:v>6.8987451473665168E-2</c:v>
                </c:pt>
                <c:pt idx="30">
                  <c:v>4.3144422406706476E-2</c:v>
                </c:pt>
                <c:pt idx="31">
                  <c:v>8.4270395530427478E-2</c:v>
                </c:pt>
                <c:pt idx="32">
                  <c:v>3.7258257750854083E-2</c:v>
                </c:pt>
                <c:pt idx="34">
                  <c:v>4.6670771413275428E-2</c:v>
                </c:pt>
                <c:pt idx="35">
                  <c:v>8.8382027332819427E-2</c:v>
                </c:pt>
                <c:pt idx="37">
                  <c:v>6.8433371054441833E-2</c:v>
                </c:pt>
              </c:numCache>
            </c:numRef>
          </c:val>
          <c:extLst>
            <c:ext xmlns:c16="http://schemas.microsoft.com/office/drawing/2014/chart" uri="{C3380CC4-5D6E-409C-BE32-E72D297353CC}">
              <c16:uniqueId val="{00000003-69CE-441B-A90D-ED7E2993A10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0305056160069204"/>
          <c:y val="2.3597491191768767E-3"/>
          <c:w val="0.7969494383993079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0.55898</cdr:x>
      <cdr:y>0.04063</cdr:y>
    </cdr:from>
    <cdr:to>
      <cdr:x>0.76766</cdr:x>
      <cdr:y>0.08262</cdr:y>
    </cdr:to>
    <cdr:sp macro="" textlink="">
      <cdr:nvSpPr>
        <cdr:cNvPr id="2049" name="Text Box 1"/>
        <cdr:cNvSpPr txBox="1">
          <a:spLocks xmlns:a="http://schemas.openxmlformats.org/drawingml/2006/main" noChangeArrowheads="1"/>
        </cdr:cNvSpPr>
      </cdr:nvSpPr>
      <cdr:spPr bwMode="auto">
        <a:xfrm xmlns:a="http://schemas.openxmlformats.org/drawingml/2006/main">
          <a:off x="4175519" y="217585"/>
          <a:ext cx="1558817" cy="224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neatbalsta</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0.78778</cdr:x>
      <cdr:y>0.04341</cdr:y>
    </cdr:from>
    <cdr:to>
      <cdr:x>0.97032</cdr:x>
      <cdr:y>0.08576</cdr:y>
    </cdr:to>
    <cdr:sp macro="" textlink="">
      <cdr:nvSpPr>
        <cdr:cNvPr id="2050" name="Text Box 2"/>
        <cdr:cNvSpPr txBox="1">
          <a:spLocks xmlns:a="http://schemas.openxmlformats.org/drawingml/2006/main" noChangeArrowheads="1"/>
        </cdr:cNvSpPr>
      </cdr:nvSpPr>
      <cdr:spPr bwMode="auto">
        <a:xfrm xmlns:a="http://schemas.openxmlformats.org/drawingml/2006/main">
          <a:off x="5884631" y="232472"/>
          <a:ext cx="1363554" cy="226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atbalsta</a:t>
          </a:r>
        </a:p>
      </cdr:txBody>
    </cdr:sp>
  </cdr:relSizeAnchor>
</c:userShapes>
</file>

<file path=ppt/drawings/drawing2.xml><?xml version="1.0" encoding="utf-8"?>
<c:userShapes xmlns:c="http://schemas.openxmlformats.org/drawingml/2006/chart">
  <cdr:relSizeAnchor xmlns:cdr="http://schemas.openxmlformats.org/drawingml/2006/chartDrawing">
    <cdr:from>
      <cdr:x>0.55898</cdr:x>
      <cdr:y>0.04063</cdr:y>
    </cdr:from>
    <cdr:to>
      <cdr:x>0.76766</cdr:x>
      <cdr:y>0.08262</cdr:y>
    </cdr:to>
    <cdr:sp macro="" textlink="">
      <cdr:nvSpPr>
        <cdr:cNvPr id="2049" name="Text Box 1"/>
        <cdr:cNvSpPr txBox="1">
          <a:spLocks xmlns:a="http://schemas.openxmlformats.org/drawingml/2006/main" noChangeArrowheads="1"/>
        </cdr:cNvSpPr>
      </cdr:nvSpPr>
      <cdr:spPr bwMode="auto">
        <a:xfrm xmlns:a="http://schemas.openxmlformats.org/drawingml/2006/main">
          <a:off x="4175519" y="217585"/>
          <a:ext cx="1558817" cy="224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nepiekrīt</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0.78778</cdr:x>
      <cdr:y>0.04341</cdr:y>
    </cdr:from>
    <cdr:to>
      <cdr:x>0.97032</cdr:x>
      <cdr:y>0.08576</cdr:y>
    </cdr:to>
    <cdr:sp macro="" textlink="">
      <cdr:nvSpPr>
        <cdr:cNvPr id="2050" name="Text Box 2"/>
        <cdr:cNvSpPr txBox="1">
          <a:spLocks xmlns:a="http://schemas.openxmlformats.org/drawingml/2006/main" noChangeArrowheads="1"/>
        </cdr:cNvSpPr>
      </cdr:nvSpPr>
      <cdr:spPr bwMode="auto">
        <a:xfrm xmlns:a="http://schemas.openxmlformats.org/drawingml/2006/main">
          <a:off x="5884631" y="232472"/>
          <a:ext cx="1363554" cy="226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piekrīt</a:t>
          </a:r>
        </a:p>
      </cdr:txBody>
    </cdr:sp>
  </cdr:relSizeAnchor>
</c:userShapes>
</file>

<file path=ppt/drawings/drawing3.xml><?xml version="1.0" encoding="utf-8"?>
<c:userShapes xmlns:c="http://schemas.openxmlformats.org/drawingml/2006/chart">
  <cdr:relSizeAnchor xmlns:cdr="http://schemas.openxmlformats.org/drawingml/2006/chartDrawing">
    <cdr:from>
      <cdr:x>0.55898</cdr:x>
      <cdr:y>0.04063</cdr:y>
    </cdr:from>
    <cdr:to>
      <cdr:x>0.76766</cdr:x>
      <cdr:y>0.08262</cdr:y>
    </cdr:to>
    <cdr:sp macro="" textlink="">
      <cdr:nvSpPr>
        <cdr:cNvPr id="2049" name="Text Box 1"/>
        <cdr:cNvSpPr txBox="1">
          <a:spLocks xmlns:a="http://schemas.openxmlformats.org/drawingml/2006/main" noChangeArrowheads="1"/>
        </cdr:cNvSpPr>
      </cdr:nvSpPr>
      <cdr:spPr bwMode="auto">
        <a:xfrm xmlns:a="http://schemas.openxmlformats.org/drawingml/2006/main">
          <a:off x="4175519" y="217585"/>
          <a:ext cx="1558817" cy="224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nepiekrīt</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0.78778</cdr:x>
      <cdr:y>0.04341</cdr:y>
    </cdr:from>
    <cdr:to>
      <cdr:x>0.97032</cdr:x>
      <cdr:y>0.08576</cdr:y>
    </cdr:to>
    <cdr:sp macro="" textlink="">
      <cdr:nvSpPr>
        <cdr:cNvPr id="2050" name="Text Box 2"/>
        <cdr:cNvSpPr txBox="1">
          <a:spLocks xmlns:a="http://schemas.openxmlformats.org/drawingml/2006/main" noChangeArrowheads="1"/>
        </cdr:cNvSpPr>
      </cdr:nvSpPr>
      <cdr:spPr bwMode="auto">
        <a:xfrm xmlns:a="http://schemas.openxmlformats.org/drawingml/2006/main">
          <a:off x="5884631" y="232472"/>
          <a:ext cx="1363554" cy="226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Pilnībā + drīzāk piekrīt</a:t>
          </a:r>
        </a:p>
      </cdr:txBody>
    </cdr:sp>
  </cdr:relSizeAnchor>
</c:userShapes>
</file>

<file path=ppt/drawings/drawing4.xml><?xml version="1.0" encoding="utf-8"?>
<c:userShapes xmlns:c="http://schemas.openxmlformats.org/drawingml/2006/chart">
  <cdr:relSizeAnchor xmlns:cdr="http://schemas.openxmlformats.org/drawingml/2006/chartDrawing">
    <cdr:from>
      <cdr:x>0.55898</cdr:x>
      <cdr:y>0.03823</cdr:y>
    </cdr:from>
    <cdr:to>
      <cdr:x>0.76766</cdr:x>
      <cdr:y>0.08022</cdr:y>
    </cdr:to>
    <cdr:sp macro="" textlink="">
      <cdr:nvSpPr>
        <cdr:cNvPr id="2049" name="Text Box 1"/>
        <cdr:cNvSpPr txBox="1">
          <a:spLocks xmlns:a="http://schemas.openxmlformats.org/drawingml/2006/main" noChangeArrowheads="1"/>
        </cdr:cNvSpPr>
      </cdr:nvSpPr>
      <cdr:spPr bwMode="auto">
        <a:xfrm xmlns:a="http://schemas.openxmlformats.org/drawingml/2006/main">
          <a:off x="3911454" y="218617"/>
          <a:ext cx="1460235" cy="2401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Nemaz + drīzāk nebaidos</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0.77338</cdr:x>
      <cdr:y>0.03823</cdr:y>
    </cdr:from>
    <cdr:to>
      <cdr:x>0.95592</cdr:x>
      <cdr:y>0.08058</cdr:y>
    </cdr:to>
    <cdr:sp macro="" textlink="">
      <cdr:nvSpPr>
        <cdr:cNvPr id="2050" name="Text Box 2"/>
        <cdr:cNvSpPr txBox="1">
          <a:spLocks xmlns:a="http://schemas.openxmlformats.org/drawingml/2006/main" noChangeArrowheads="1"/>
        </cdr:cNvSpPr>
      </cdr:nvSpPr>
      <cdr:spPr bwMode="auto">
        <a:xfrm xmlns:a="http://schemas.openxmlformats.org/drawingml/2006/main">
          <a:off x="5411740" y="218617"/>
          <a:ext cx="1277321" cy="242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Ļoti + nedaudz baidos</a:t>
          </a:r>
        </a:p>
      </cdr:txBody>
    </cdr:sp>
  </cdr:relSizeAnchor>
</c:userShapes>
</file>

<file path=ppt/drawings/drawing5.xml><?xml version="1.0" encoding="utf-8"?>
<c:userShapes xmlns:c="http://schemas.openxmlformats.org/drawingml/2006/chart">
  <cdr:relSizeAnchor xmlns:cdr="http://schemas.openxmlformats.org/drawingml/2006/chartDrawing">
    <cdr:from>
      <cdr:x>0.55898</cdr:x>
      <cdr:y>0.03823</cdr:y>
    </cdr:from>
    <cdr:to>
      <cdr:x>0.76766</cdr:x>
      <cdr:y>0.08022</cdr:y>
    </cdr:to>
    <cdr:sp macro="" textlink="">
      <cdr:nvSpPr>
        <cdr:cNvPr id="2049" name="Text Box 1"/>
        <cdr:cNvSpPr txBox="1">
          <a:spLocks xmlns:a="http://schemas.openxmlformats.org/drawingml/2006/main" noChangeArrowheads="1"/>
        </cdr:cNvSpPr>
      </cdr:nvSpPr>
      <cdr:spPr bwMode="auto">
        <a:xfrm xmlns:a="http://schemas.openxmlformats.org/drawingml/2006/main">
          <a:off x="3911454" y="218617"/>
          <a:ext cx="1460235" cy="2401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Nemaz + drīzāk nebaidos</a:t>
          </a:r>
          <a:endParaRPr lang="lv-LV" sz="1000" b="1" i="0" strike="noStrike" dirty="0">
            <a:solidFill>
              <a:srgbClr val="000000"/>
            </a:solidFill>
            <a:latin typeface="+mn-lt"/>
            <a:cs typeface="Arial"/>
          </a:endParaRPr>
        </a:p>
      </cdr:txBody>
    </cdr:sp>
  </cdr:relSizeAnchor>
  <cdr:relSizeAnchor xmlns:cdr="http://schemas.openxmlformats.org/drawingml/2006/chartDrawing">
    <cdr:from>
      <cdr:x>0.77338</cdr:x>
      <cdr:y>0.03823</cdr:y>
    </cdr:from>
    <cdr:to>
      <cdr:x>0.95592</cdr:x>
      <cdr:y>0.08058</cdr:y>
    </cdr:to>
    <cdr:sp macro="" textlink="">
      <cdr:nvSpPr>
        <cdr:cNvPr id="2050" name="Text Box 2"/>
        <cdr:cNvSpPr txBox="1">
          <a:spLocks xmlns:a="http://schemas.openxmlformats.org/drawingml/2006/main" noChangeArrowheads="1"/>
        </cdr:cNvSpPr>
      </cdr:nvSpPr>
      <cdr:spPr bwMode="auto">
        <a:xfrm xmlns:a="http://schemas.openxmlformats.org/drawingml/2006/main">
          <a:off x="5411740" y="218617"/>
          <a:ext cx="1277321" cy="242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00" b="1" dirty="0">
              <a:solidFill>
                <a:srgbClr val="000000"/>
              </a:solidFill>
              <a:cs typeface="Arial"/>
            </a:rPr>
            <a:t>Ļoti + nedaudz baidos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81308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416178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226675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65E11-11B2-4379-8F3E-51A2AA2BCCB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6065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65E11-11B2-4379-8F3E-51A2AA2BCCB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75868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F65E11-11B2-4379-8F3E-51A2AA2BCCB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211937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F65E11-11B2-4379-8F3E-51A2AA2BCCB3}"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427167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F65E11-11B2-4379-8F3E-51A2AA2BCCB3}"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109070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5E11-11B2-4379-8F3E-51A2AA2BCCB3}"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396460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65E11-11B2-4379-8F3E-51A2AA2BCCB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95314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65E11-11B2-4379-8F3E-51A2AA2BCCB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4CFF8-BBFC-457F-ADEE-139C3C561EF4}" type="slidenum">
              <a:rPr lang="en-US" smtClean="0"/>
              <a:t>‹#›</a:t>
            </a:fld>
            <a:endParaRPr lang="en-US"/>
          </a:p>
        </p:txBody>
      </p:sp>
    </p:spTree>
    <p:extLst>
      <p:ext uri="{BB962C8B-B14F-4D97-AF65-F5344CB8AC3E}">
        <p14:creationId xmlns:p14="http://schemas.microsoft.com/office/powerpoint/2010/main" val="135354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5E11-11B2-4379-8F3E-51A2AA2BCCB3}" type="datetimeFigureOut">
              <a:rPr lang="en-US" smtClean="0"/>
              <a:t>1/31/2023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4CFF8-BBFC-457F-ADEE-139C3C561EF4}" type="slidenum">
              <a:rPr lang="en-US" smtClean="0"/>
              <a:t>‹#›</a:t>
            </a:fld>
            <a:endParaRPr lang="en-US"/>
          </a:p>
        </p:txBody>
      </p:sp>
      <p:pic>
        <p:nvPicPr>
          <p:cNvPr id="8" name="Picture 7">
            <a:extLst>
              <a:ext uri="{FF2B5EF4-FFF2-40B4-BE49-F238E27FC236}">
                <a16:creationId xmlns:a16="http://schemas.microsoft.com/office/drawing/2014/main" id="{1AAD6E54-B7F1-5363-0E8F-60A6F0AAD9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2227282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atvianfacts.l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F91FB-1FC2-46D6-6848-2593ED68A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Rectangle 1">
            <a:extLst>
              <a:ext uri="{FF2B5EF4-FFF2-40B4-BE49-F238E27FC236}">
                <a16:creationId xmlns:a16="http://schemas.microsoft.com/office/drawing/2014/main" id="{D617935A-8324-F818-3B74-D2B5D5562BC4}"/>
              </a:ext>
            </a:extLst>
          </p:cNvPr>
          <p:cNvSpPr>
            <a:spLocks noChangeArrowheads="1"/>
          </p:cNvSpPr>
          <p:nvPr/>
        </p:nvSpPr>
        <p:spPr bwMode="auto">
          <a:xfrm>
            <a:off x="1905000" y="5338732"/>
            <a:ext cx="5334000" cy="422395"/>
          </a:xfrm>
          <a:prstGeom prst="rect">
            <a:avLst/>
          </a:prstGeom>
          <a:noFill/>
          <a:ln w="9525">
            <a:noFill/>
            <a:miter lim="800000"/>
            <a:headEnd/>
            <a:tailEnd/>
          </a:ln>
        </p:spPr>
        <p:txBody>
          <a:bodyPr/>
          <a:lstStyle/>
          <a:p>
            <a:pPr marL="342900" indent="-342900" algn="ctr" eaLnBrk="1" hangingPunct="1">
              <a:spcBef>
                <a:spcPct val="20000"/>
              </a:spcBef>
              <a:defRPr/>
            </a:pPr>
            <a:r>
              <a:rPr lang="lv-LV" altLang="lv-LV" dirty="0">
                <a:solidFill>
                  <a:schemeClr val="bg1"/>
                </a:solidFill>
                <a:latin typeface="+mj-lt"/>
              </a:rPr>
              <a:t>© “Latvijas Fakti”, 2022.gada decembris</a:t>
            </a:r>
          </a:p>
        </p:txBody>
      </p:sp>
      <p:sp>
        <p:nvSpPr>
          <p:cNvPr id="3" name="Rectangle 2">
            <a:extLst>
              <a:ext uri="{FF2B5EF4-FFF2-40B4-BE49-F238E27FC236}">
                <a16:creationId xmlns:a16="http://schemas.microsoft.com/office/drawing/2014/main" id="{0BDD5139-8627-74E8-BCDA-7F16961E5338}"/>
              </a:ext>
            </a:extLst>
          </p:cNvPr>
          <p:cNvSpPr>
            <a:spLocks noChangeArrowheads="1"/>
          </p:cNvSpPr>
          <p:nvPr/>
        </p:nvSpPr>
        <p:spPr bwMode="auto">
          <a:xfrm>
            <a:off x="1407319" y="3786189"/>
            <a:ext cx="6400800" cy="455670"/>
          </a:xfrm>
          <a:prstGeom prst="rect">
            <a:avLst/>
          </a:prstGeom>
          <a:noFill/>
          <a:ln w="9525">
            <a:noFill/>
            <a:miter lim="800000"/>
            <a:headEnd/>
            <a:tailEnd/>
          </a:ln>
        </p:spPr>
        <p:txBody>
          <a:bodyPr/>
          <a:lstStyle/>
          <a:p>
            <a:pPr marL="342900" indent="-342900" algn="ctr" eaLnBrk="1" hangingPunct="1">
              <a:spcBef>
                <a:spcPct val="20000"/>
              </a:spcBef>
              <a:defRPr/>
            </a:pPr>
            <a:r>
              <a:rPr lang="lv-LV" altLang="lv-LV" sz="2000" dirty="0">
                <a:solidFill>
                  <a:schemeClr val="bg1"/>
                </a:solidFill>
                <a:latin typeface="+mj-lt"/>
              </a:rPr>
              <a:t>SABIEDRISKĀS DOMAS APTAUJA</a:t>
            </a:r>
            <a:endParaRPr lang="en-GB" altLang="lv-LV" sz="2000" dirty="0">
              <a:solidFill>
                <a:schemeClr val="bg1"/>
              </a:solidFill>
              <a:latin typeface="+mj-lt"/>
            </a:endParaRPr>
          </a:p>
        </p:txBody>
      </p:sp>
      <p:sp>
        <p:nvSpPr>
          <p:cNvPr id="8" name="Rectangle 9">
            <a:extLst>
              <a:ext uri="{FF2B5EF4-FFF2-40B4-BE49-F238E27FC236}">
                <a16:creationId xmlns:a16="http://schemas.microsoft.com/office/drawing/2014/main" id="{65EAF7B9-4934-119A-2E5E-F9884CA6EEC2}"/>
              </a:ext>
            </a:extLst>
          </p:cNvPr>
          <p:cNvSpPr>
            <a:spLocks noChangeArrowheads="1"/>
          </p:cNvSpPr>
          <p:nvPr/>
        </p:nvSpPr>
        <p:spPr bwMode="auto">
          <a:xfrm>
            <a:off x="714375" y="1598226"/>
            <a:ext cx="7786688" cy="1473586"/>
          </a:xfrm>
          <a:prstGeom prst="rect">
            <a:avLst/>
          </a:prstGeom>
          <a:noFill/>
          <a:ln w="9525">
            <a:noFill/>
            <a:miter lim="800000"/>
            <a:headEnd/>
            <a:tailEnd/>
          </a:ln>
          <a:effectLst/>
        </p:spPr>
        <p:txBody>
          <a:bodyPr/>
          <a:lstStyle/>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Pētījums par sabiedrībā aktuāliem jautājumiem </a:t>
            </a:r>
          </a:p>
        </p:txBody>
      </p:sp>
    </p:spTree>
    <p:extLst>
      <p:ext uri="{BB962C8B-B14F-4D97-AF65-F5344CB8AC3E}">
        <p14:creationId xmlns:p14="http://schemas.microsoft.com/office/powerpoint/2010/main" val="382428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FD7007-EDFA-A34A-4979-84A88286C603}"/>
              </a:ext>
            </a:extLst>
          </p:cNvPr>
          <p:cNvSpPr>
            <a:spLocks noChangeArrowheads="1"/>
          </p:cNvSpPr>
          <p:nvPr/>
        </p:nvSpPr>
        <p:spPr bwMode="auto">
          <a:xfrm>
            <a:off x="539552" y="332656"/>
            <a:ext cx="8136904" cy="6037147"/>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rezultātu analīze atklāj, ka sabiedrības skatījumā Latvijas mediji biežāk varētu informēt par šādām tēmām: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ekonomiku;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sociāliem jautājumiem;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veselības aprūpi;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tehnoloģiju ziņām;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ziņām Latvijas reģionos;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vides aizsardzību.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Sociālos medijos savu attieksmi pret tajos publicēto saturu biežāk pauž aptaujātie jaunieši, pievienojot reakcijas (</a:t>
            </a:r>
            <a:r>
              <a:rPr lang="lv-LV" sz="1100" dirty="0" err="1">
                <a:solidFill>
                  <a:srgbClr val="000000"/>
                </a:solidFill>
                <a:latin typeface="Calibri" pitchFamily="34" charset="0"/>
              </a:rPr>
              <a:t>emodži</a:t>
            </a:r>
            <a:r>
              <a:rPr lang="lv-LV" sz="1100" dirty="0">
                <a:solidFill>
                  <a:srgbClr val="000000"/>
                </a:solidFill>
                <a:latin typeface="Calibri" pitchFamily="34" charset="0"/>
              </a:rPr>
              <a:t>, patīk (</a:t>
            </a:r>
            <a:r>
              <a:rPr lang="lv-LV" sz="1100" dirty="0" err="1">
                <a:solidFill>
                  <a:srgbClr val="000000"/>
                </a:solidFill>
                <a:latin typeface="Calibri" pitchFamily="34" charset="0"/>
              </a:rPr>
              <a:t>like</a:t>
            </a:r>
            <a:r>
              <a:rPr lang="lv-LV" sz="1100" dirty="0">
                <a:solidFill>
                  <a:srgbClr val="000000"/>
                </a:solidFill>
                <a:latin typeface="Calibri" pitchFamily="34" charset="0"/>
              </a:rPr>
              <a:t>) zīmes u.tml.) vai daloties ar publicēto saturu. Taču arī pārējo respondentu vidū šīs darbības laiku pa laikam veic lielākā daļa aptaujāto. Vismaz reizi nedēļā:</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Reakcijas (</a:t>
            </a:r>
            <a:r>
              <a:rPr lang="lv-LV" sz="1100" dirty="0" err="1">
                <a:solidFill>
                  <a:srgbClr val="000000"/>
                </a:solidFill>
                <a:latin typeface="Calibri" pitchFamily="34" charset="0"/>
              </a:rPr>
              <a:t>emodži</a:t>
            </a:r>
            <a:r>
              <a:rPr lang="lv-LV" sz="1100" dirty="0">
                <a:solidFill>
                  <a:srgbClr val="000000"/>
                </a:solidFill>
                <a:latin typeface="Calibri" pitchFamily="34" charset="0"/>
              </a:rPr>
              <a:t>, patīk (</a:t>
            </a:r>
            <a:r>
              <a:rPr lang="lv-LV" sz="1100" dirty="0" err="1">
                <a:solidFill>
                  <a:srgbClr val="000000"/>
                </a:solidFill>
                <a:latin typeface="Calibri" pitchFamily="34" charset="0"/>
              </a:rPr>
              <a:t>like</a:t>
            </a:r>
            <a:r>
              <a:rPr lang="lv-LV" sz="1100" dirty="0">
                <a:solidFill>
                  <a:srgbClr val="000000"/>
                </a:solidFill>
                <a:latin typeface="Calibri" pitchFamily="34" charset="0"/>
              </a:rPr>
              <a:t>) zīmes u.tml.) pievieno 30% aptaujāto Latvijas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Ar publicēto saturu dalās 21% aptaujas dalībnieku;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Komentārus raksta 12% respondentu.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Sabiedrībā pieaug pārliecība par spēju atpazīt uzticamu informāciju no maldinošas. Vairākums (58%; +5% salīdzinājumā ar 2022.g. maiju) aptaujāto iedzīvotāju uzskata, ka parasti spēj atpazīt, kura informācija medijos ir uzticama un kura tendencioza vai “safabricēta”. 27% (+6% salīdzinājumā ar maiju) pētījuma dalībnieku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negatīvu pieredzi mediju izmantošanā, kad ir gadījies noticēt maldinošai informācijai medijos, to saprotot tikai vēlāk. Tikai 8% aptaujāto Latvijas iedzīvotāju savu spēju atpazīt uzticamu informāciju no maldinošas vērtēja kritiski, norādot, ka viņiem trūkst kompetences šajā jautājumā.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Domājot par apkures mēnešiem šajā ziemā, divas trešdaļas (66%; -5% salīdzinājumā ar maiju) aptaujāto Latvijas iedzīvotāju pauda viedokli, ka visticamāk viņu mājsaimniecības dzīves līmenis pasliktināsies. Pēc 29% (+8% salīdzinājumā ar maiju) respondentu domām, viņu mājsaimniecības dzīves līmenis būtiski nemainīsies.</a:t>
            </a:r>
          </a:p>
        </p:txBody>
      </p:sp>
    </p:spTree>
    <p:extLst>
      <p:ext uri="{BB962C8B-B14F-4D97-AF65-F5344CB8AC3E}">
        <p14:creationId xmlns:p14="http://schemas.microsoft.com/office/powerpoint/2010/main" val="150923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717FD-1566-A8D5-B31C-B0E9F050789A}"/>
              </a:ext>
            </a:extLst>
          </p:cNvPr>
          <p:cNvSpPr>
            <a:spLocks noChangeArrowheads="1"/>
          </p:cNvSpPr>
          <p:nvPr/>
        </p:nvSpPr>
        <p:spPr bwMode="auto">
          <a:xfrm>
            <a:off x="539552" y="332656"/>
            <a:ext cx="8136904" cy="6037147"/>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Tāpat kā maijā, arī decembrī dominējošo daļu (81%) Latvijas iedzīvotāju ļoti satrauc pašreiz vērojamais cenu kāpums dažādām precēm un pakalpojumiem.</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Pieaug iedzīvotāju skaits, kuri ir gatavi pieciest cenu kāpumu, ja tas līdzētu apstādināt karu Ukrainā/ Eiropā, decembrī pārsniedzot 50% robežu (tā atbildēja 52%; +8% salīdzinājumā ar maiju).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Pieaug ticība valsts atbalstam  energoresursu krīzes un inflācijas apstākļos. 22% (+8% salīdzinājumā ar maiju) aptaujāto Latvijas iedzīvotāju tic, ka valdības atbalsts kompensēs daļu mājsaimniecības izdevumu. Tomēr aizvien valda pretējs uzskats, valdības iespējamajam atbalstam netic katrs otrais (50%; -12% salīdzinājumā ar maiju) iedzīvotājs.</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divas trešdaļas aptaujātie Latvijas iedzīvotāji savā dzīvē visvairāk baidās, ka:</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cietīs no </a:t>
            </a:r>
            <a:r>
              <a:rPr lang="lv-LV" sz="1100" dirty="0" err="1">
                <a:solidFill>
                  <a:srgbClr val="000000"/>
                </a:solidFill>
                <a:latin typeface="Calibri" pitchFamily="34" charset="0"/>
              </a:rPr>
              <a:t>energocenu</a:t>
            </a:r>
            <a:r>
              <a:rPr lang="lv-LV" sz="1100" dirty="0">
                <a:solidFill>
                  <a:srgbClr val="000000"/>
                </a:solidFill>
                <a:latin typeface="Calibri" pitchFamily="34" charset="0"/>
              </a:rPr>
              <a:t> kāpuma vai inflācijas, kas samazinās pirktspēju, nevarēs apmaksāt rēķinus (baidās 72%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saslimšanas gadījumā nesaņems pietiekami kvalitatīvus medicīniskos pakalpojumus (baidās 72%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saslimšanas gadījumā nevarēs samaksāt par ārstēšanos (67%);</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vecumdienās cietīs trūkumu (piem., nesaņems izdzīvošanai pietiekami lielu pensiju) (66%).</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Salīdzinājumā ar 2021.g. nogali, šogad sabiedrības bažas visbūtiskāk mainījušās šādos jautājumos: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No 34% uz 58% pieaudzis iedzīvotāju skaits, kuri baidās ciest karadarbībā, jo Latvijai kāds varētu uzbrukt;</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No 52% uz 27% samazinājies iedzīvotāju skaits, kuri baidās saslimt ar Covid 19.</a:t>
            </a:r>
          </a:p>
        </p:txBody>
      </p:sp>
    </p:spTree>
    <p:extLst>
      <p:ext uri="{BB962C8B-B14F-4D97-AF65-F5344CB8AC3E}">
        <p14:creationId xmlns:p14="http://schemas.microsoft.com/office/powerpoint/2010/main" val="2146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4583D-3E42-4625-F7DD-89CB937A2286}"/>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3. Attieksme pret karu Ukrainā</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53938CFD-3768-9F86-09ED-444767362E0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12</a:t>
            </a:fld>
            <a:endParaRPr lang="en-AU" dirty="0"/>
          </a:p>
        </p:txBody>
      </p:sp>
    </p:spTree>
    <p:extLst>
      <p:ext uri="{BB962C8B-B14F-4D97-AF65-F5344CB8AC3E}">
        <p14:creationId xmlns:p14="http://schemas.microsoft.com/office/powerpoint/2010/main" val="2661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B16192-7BA5-3B42-2ED3-F4D3C2617D7E}"/>
              </a:ext>
            </a:extLst>
          </p:cNvPr>
          <p:cNvSpPr txBox="1">
            <a:spLocks/>
          </p:cNvSpPr>
          <p:nvPr/>
        </p:nvSpPr>
        <p:spPr>
          <a:xfrm>
            <a:off x="250165" y="502462"/>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pats/-i personīgi atbalstāt …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Chart 2">
            <a:extLst>
              <a:ext uri="{FF2B5EF4-FFF2-40B4-BE49-F238E27FC236}">
                <a16:creationId xmlns:a16="http://schemas.microsoft.com/office/drawing/2014/main" id="{5BA799CE-A963-201D-B1E0-9397D1FF0B37}"/>
              </a:ext>
            </a:extLst>
          </p:cNvPr>
          <p:cNvGraphicFramePr/>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C5543C5-11DF-A927-5954-92B59CC83104}"/>
              </a:ext>
            </a:extLst>
          </p:cNvPr>
          <p:cNvGraphicFramePr/>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A789A5-8B8F-F17F-49FE-8A52465AFB33}"/>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n=1057</a:t>
            </a:r>
          </a:p>
        </p:txBody>
      </p:sp>
      <p:cxnSp>
        <p:nvCxnSpPr>
          <p:cNvPr id="6" name="Straight Connector 5">
            <a:extLst>
              <a:ext uri="{FF2B5EF4-FFF2-40B4-BE49-F238E27FC236}">
                <a16:creationId xmlns:a16="http://schemas.microsoft.com/office/drawing/2014/main" id="{6AC31499-55A4-5828-3C94-CD8AB54A5609}"/>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Title 12">
            <a:extLst>
              <a:ext uri="{FF2B5EF4-FFF2-40B4-BE49-F238E27FC236}">
                <a16:creationId xmlns:a16="http://schemas.microsoft.com/office/drawing/2014/main" id="{2AD85BE5-9297-CEF8-CD45-E56556F412C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8" name="Slide Number Placeholder 2">
            <a:extLst>
              <a:ext uri="{FF2B5EF4-FFF2-40B4-BE49-F238E27FC236}">
                <a16:creationId xmlns:a16="http://schemas.microsoft.com/office/drawing/2014/main" id="{49086CA6-B7EF-2DA0-1B55-E3493D2949C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13</a:t>
            </a:fld>
            <a:endParaRPr lang="en-AU" dirty="0"/>
          </a:p>
        </p:txBody>
      </p:sp>
    </p:spTree>
    <p:extLst>
      <p:ext uri="{BB962C8B-B14F-4D97-AF65-F5344CB8AC3E}">
        <p14:creationId xmlns:p14="http://schemas.microsoft.com/office/powerpoint/2010/main" val="429070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DDA40BE-C8AD-2629-8921-F65134295FC8}"/>
              </a:ext>
            </a:extLst>
          </p:cNvPr>
          <p:cNvSpPr txBox="1">
            <a:spLocks/>
          </p:cNvSpPr>
          <p:nvPr/>
        </p:nvSpPr>
        <p:spPr>
          <a:xfrm>
            <a:off x="250165" y="480446"/>
            <a:ext cx="8744303" cy="240225"/>
          </a:xfrm>
          <a:prstGeom prst="rect">
            <a:avLst/>
          </a:prstGeom>
        </p:spPr>
        <p:txBody>
          <a:bodyPr/>
          <a:lstStyle/>
          <a:p>
            <a:pPr marL="342900" indent="-342900" eaLnBrk="0" hangingPunct="0">
              <a:spcBef>
                <a:spcPct val="20000"/>
              </a:spcBef>
              <a:defRPr/>
            </a:pPr>
            <a:r>
              <a:rPr lang="lv-LV" sz="1100" dirty="0">
                <a:latin typeface="+mn-lt"/>
              </a:rPr>
              <a:t>Cik lielā mērā Jūs pats/-i personīgi atbalstāt …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3E1CDC46-C7F8-A8BF-001B-D720E495C5D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graphicFrame>
        <p:nvGraphicFramePr>
          <p:cNvPr id="8" name="Chart 7">
            <a:extLst>
              <a:ext uri="{FF2B5EF4-FFF2-40B4-BE49-F238E27FC236}">
                <a16:creationId xmlns:a16="http://schemas.microsoft.com/office/drawing/2014/main" id="{0EB9581F-8682-7D3E-5E30-FDF65385D7DC}"/>
              </a:ext>
            </a:extLst>
          </p:cNvPr>
          <p:cNvGraphicFramePr/>
          <p:nvPr>
            <p:extLst>
              <p:ext uri="{D42A27DB-BD31-4B8C-83A1-F6EECF244321}">
                <p14:modId xmlns:p14="http://schemas.microsoft.com/office/powerpoint/2010/main" val="1088887269"/>
              </p:ext>
            </p:extLst>
          </p:nvPr>
        </p:nvGraphicFramePr>
        <p:xfrm>
          <a:off x="604434" y="965422"/>
          <a:ext cx="7919634" cy="430400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4846E1C-F330-1366-0DDA-4883335E5751}"/>
              </a:ext>
            </a:extLst>
          </p:cNvPr>
          <p:cNvSpPr txBox="1"/>
          <p:nvPr/>
        </p:nvSpPr>
        <p:spPr>
          <a:xfrm>
            <a:off x="4692058" y="5448528"/>
            <a:ext cx="2114681" cy="246221"/>
          </a:xfrm>
          <a:prstGeom prst="rect">
            <a:avLst/>
          </a:prstGeom>
          <a:noFill/>
        </p:spPr>
        <p:txBody>
          <a:bodyPr wrap="none" rtlCol="0">
            <a:spAutoFit/>
          </a:bodyPr>
          <a:lstStyle/>
          <a:p>
            <a:r>
              <a:rPr lang="lv-LV" sz="1000" dirty="0"/>
              <a:t>Bāze: visi aptaujas dalībnieki; n=1057</a:t>
            </a:r>
          </a:p>
        </p:txBody>
      </p:sp>
      <p:sp>
        <p:nvSpPr>
          <p:cNvPr id="10" name="Rectangle 23">
            <a:extLst>
              <a:ext uri="{FF2B5EF4-FFF2-40B4-BE49-F238E27FC236}">
                <a16:creationId xmlns:a16="http://schemas.microsoft.com/office/drawing/2014/main" id="{06A1F47F-3B92-CD0A-AD91-41CBF2994110}"/>
              </a:ext>
            </a:extLst>
          </p:cNvPr>
          <p:cNvSpPr>
            <a:spLocks noChangeArrowheads="1"/>
          </p:cNvSpPr>
          <p:nvPr/>
        </p:nvSpPr>
        <p:spPr bwMode="auto">
          <a:xfrm>
            <a:off x="6886809" y="651166"/>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1" name="Rectangle 22">
            <a:extLst>
              <a:ext uri="{FF2B5EF4-FFF2-40B4-BE49-F238E27FC236}">
                <a16:creationId xmlns:a16="http://schemas.microsoft.com/office/drawing/2014/main" id="{9D8EF8E9-42FE-BFCD-9E5F-346E3A5B3F78}"/>
              </a:ext>
            </a:extLst>
          </p:cNvPr>
          <p:cNvSpPr>
            <a:spLocks noChangeArrowheads="1"/>
          </p:cNvSpPr>
          <p:nvPr/>
        </p:nvSpPr>
        <p:spPr bwMode="auto">
          <a:xfrm>
            <a:off x="6608654" y="643941"/>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1604D2E8-71BF-0B68-16B3-AD4AC95643C5}"/>
              </a:ext>
            </a:extLst>
          </p:cNvPr>
          <p:cNvSpPr>
            <a:spLocks noChangeArrowheads="1"/>
          </p:cNvSpPr>
          <p:nvPr/>
        </p:nvSpPr>
        <p:spPr bwMode="auto">
          <a:xfrm>
            <a:off x="6608654" y="881716"/>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0B639D4A-1A53-3CE0-FFFC-991B8B46E968}"/>
              </a:ext>
            </a:extLst>
          </p:cNvPr>
          <p:cNvSpPr>
            <a:spLocks noChangeArrowheads="1"/>
          </p:cNvSpPr>
          <p:nvPr/>
        </p:nvSpPr>
        <p:spPr bwMode="auto">
          <a:xfrm>
            <a:off x="6373600" y="646521"/>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4" name="Rectangle 22">
            <a:extLst>
              <a:ext uri="{FF2B5EF4-FFF2-40B4-BE49-F238E27FC236}">
                <a16:creationId xmlns:a16="http://schemas.microsoft.com/office/drawing/2014/main" id="{14677100-7934-9A04-D6E1-6D08E96D3F66}"/>
              </a:ext>
            </a:extLst>
          </p:cNvPr>
          <p:cNvSpPr>
            <a:spLocks noChangeArrowheads="1"/>
          </p:cNvSpPr>
          <p:nvPr/>
        </p:nvSpPr>
        <p:spPr bwMode="auto">
          <a:xfrm>
            <a:off x="6373600" y="879136"/>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5" name="Rectangle 23">
            <a:extLst>
              <a:ext uri="{FF2B5EF4-FFF2-40B4-BE49-F238E27FC236}">
                <a16:creationId xmlns:a16="http://schemas.microsoft.com/office/drawing/2014/main" id="{77EFE3A1-E2FE-A6A1-520D-C2E19F6C6281}"/>
              </a:ext>
            </a:extLst>
          </p:cNvPr>
          <p:cNvSpPr>
            <a:spLocks noChangeArrowheads="1"/>
          </p:cNvSpPr>
          <p:nvPr/>
        </p:nvSpPr>
        <p:spPr bwMode="auto">
          <a:xfrm>
            <a:off x="6884229" y="842311"/>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III</a:t>
            </a:r>
            <a:endParaRPr lang="en-GB" sz="1000" b="1" dirty="0">
              <a:solidFill>
                <a:srgbClr val="000000"/>
              </a:solidFill>
              <a:latin typeface="Calibri" pitchFamily="34" charset="0"/>
            </a:endParaRPr>
          </a:p>
        </p:txBody>
      </p:sp>
      <p:sp>
        <p:nvSpPr>
          <p:cNvPr id="16" name="Slide Number Placeholder 2">
            <a:extLst>
              <a:ext uri="{FF2B5EF4-FFF2-40B4-BE49-F238E27FC236}">
                <a16:creationId xmlns:a16="http://schemas.microsoft.com/office/drawing/2014/main" id="{E49A8A4A-7199-F470-306F-AA0A62CB95D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14</a:t>
            </a:fld>
            <a:endParaRPr lang="en-AU" dirty="0"/>
          </a:p>
        </p:txBody>
      </p:sp>
    </p:spTree>
    <p:extLst>
      <p:ext uri="{BB962C8B-B14F-4D97-AF65-F5344CB8AC3E}">
        <p14:creationId xmlns:p14="http://schemas.microsoft.com/office/powerpoint/2010/main" val="94461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0ABA2-4E72-A113-13A1-933DA2A27486}"/>
              </a:ext>
            </a:extLst>
          </p:cNvPr>
          <p:cNvGraphicFramePr>
            <a:graphicFrameLocks noChangeAspect="1"/>
          </p:cNvGraphicFramePr>
          <p:nvPr>
            <p:extLst>
              <p:ext uri="{D42A27DB-BD31-4B8C-83A1-F6EECF244321}">
                <p14:modId xmlns:p14="http://schemas.microsoft.com/office/powerpoint/2010/main" val="2549597399"/>
              </p:ext>
            </p:extLst>
          </p:nvPr>
        </p:nvGraphicFramePr>
        <p:xfrm>
          <a:off x="914400" y="798163"/>
          <a:ext cx="8132885" cy="533916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649231E7-BF27-21B4-5D8F-E9D0BF5F52C4}"/>
              </a:ext>
            </a:extLst>
          </p:cNvPr>
          <p:cNvSpPr txBox="1"/>
          <p:nvPr/>
        </p:nvSpPr>
        <p:spPr>
          <a:xfrm>
            <a:off x="987211" y="1201082"/>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4" name="TextBox 29">
            <a:extLst>
              <a:ext uri="{FF2B5EF4-FFF2-40B4-BE49-F238E27FC236}">
                <a16:creationId xmlns:a16="http://schemas.microsoft.com/office/drawing/2014/main" id="{74B9936B-B735-A115-E278-EF478B3734F3}"/>
              </a:ext>
            </a:extLst>
          </p:cNvPr>
          <p:cNvSpPr txBox="1"/>
          <p:nvPr/>
        </p:nvSpPr>
        <p:spPr>
          <a:xfrm>
            <a:off x="970298" y="1580853"/>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5" name="TextBox 29">
            <a:extLst>
              <a:ext uri="{FF2B5EF4-FFF2-40B4-BE49-F238E27FC236}">
                <a16:creationId xmlns:a16="http://schemas.microsoft.com/office/drawing/2014/main" id="{4593C42A-3C04-AAC6-D91E-A920B5817E5E}"/>
              </a:ext>
            </a:extLst>
          </p:cNvPr>
          <p:cNvSpPr txBox="1"/>
          <p:nvPr/>
        </p:nvSpPr>
        <p:spPr>
          <a:xfrm>
            <a:off x="1037211" y="461922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6" name="TextBox 29">
            <a:extLst>
              <a:ext uri="{FF2B5EF4-FFF2-40B4-BE49-F238E27FC236}">
                <a16:creationId xmlns:a16="http://schemas.microsoft.com/office/drawing/2014/main" id="{A5F2124C-3D93-16B4-C314-BFC46A70476D}"/>
              </a:ext>
            </a:extLst>
          </p:cNvPr>
          <p:cNvSpPr txBox="1"/>
          <p:nvPr/>
        </p:nvSpPr>
        <p:spPr>
          <a:xfrm>
            <a:off x="987211" y="3025611"/>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7" name="TextBox 29">
            <a:extLst>
              <a:ext uri="{FF2B5EF4-FFF2-40B4-BE49-F238E27FC236}">
                <a16:creationId xmlns:a16="http://schemas.microsoft.com/office/drawing/2014/main" id="{C0CA10AB-8609-DEE4-4B5B-8940A644AE4F}"/>
              </a:ext>
            </a:extLst>
          </p:cNvPr>
          <p:cNvSpPr txBox="1"/>
          <p:nvPr/>
        </p:nvSpPr>
        <p:spPr>
          <a:xfrm>
            <a:off x="953044" y="2535734"/>
            <a:ext cx="1035659"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Tautība</a:t>
            </a:r>
          </a:p>
        </p:txBody>
      </p:sp>
      <p:sp>
        <p:nvSpPr>
          <p:cNvPr id="8" name="TextBox 29">
            <a:extLst>
              <a:ext uri="{FF2B5EF4-FFF2-40B4-BE49-F238E27FC236}">
                <a16:creationId xmlns:a16="http://schemas.microsoft.com/office/drawing/2014/main" id="{B5A637D3-6E68-6054-74B8-5E742FCD06AA}"/>
              </a:ext>
            </a:extLst>
          </p:cNvPr>
          <p:cNvSpPr txBox="1"/>
          <p:nvPr/>
        </p:nvSpPr>
        <p:spPr>
          <a:xfrm>
            <a:off x="1038626" y="344080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9" name="TextBox 29">
            <a:extLst>
              <a:ext uri="{FF2B5EF4-FFF2-40B4-BE49-F238E27FC236}">
                <a16:creationId xmlns:a16="http://schemas.microsoft.com/office/drawing/2014/main" id="{25591961-B0F9-92FF-2F2D-9E7AEA8B32C2}"/>
              </a:ext>
            </a:extLst>
          </p:cNvPr>
          <p:cNvSpPr txBox="1"/>
          <p:nvPr/>
        </p:nvSpPr>
        <p:spPr>
          <a:xfrm>
            <a:off x="96715" y="3818855"/>
            <a:ext cx="2646050"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Ienākumu līmenis uz 1 ģimenes locekli mēnesī  </a:t>
            </a:r>
          </a:p>
        </p:txBody>
      </p:sp>
      <p:sp>
        <p:nvSpPr>
          <p:cNvPr id="11" name="TextBox 29">
            <a:extLst>
              <a:ext uri="{FF2B5EF4-FFF2-40B4-BE49-F238E27FC236}">
                <a16:creationId xmlns:a16="http://schemas.microsoft.com/office/drawing/2014/main" id="{82711752-B357-B1B5-DCB3-00818556E9DB}"/>
              </a:ext>
            </a:extLst>
          </p:cNvPr>
          <p:cNvSpPr txBox="1"/>
          <p:nvPr/>
        </p:nvSpPr>
        <p:spPr>
          <a:xfrm>
            <a:off x="285750" y="5146505"/>
            <a:ext cx="176986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Reģions</a:t>
            </a:r>
          </a:p>
        </p:txBody>
      </p:sp>
      <p:sp>
        <p:nvSpPr>
          <p:cNvPr id="12" name="Text Placeholder 4">
            <a:extLst>
              <a:ext uri="{FF2B5EF4-FFF2-40B4-BE49-F238E27FC236}">
                <a16:creationId xmlns:a16="http://schemas.microsoft.com/office/drawing/2014/main" id="{AE11BA5E-D31E-A6AB-7771-461E231946B7}"/>
              </a:ext>
            </a:extLst>
          </p:cNvPr>
          <p:cNvSpPr txBox="1">
            <a:spLocks/>
          </p:cNvSpPr>
          <p:nvPr/>
        </p:nvSpPr>
        <p:spPr>
          <a:xfrm>
            <a:off x="250165" y="480446"/>
            <a:ext cx="8744303" cy="240225"/>
          </a:xfrm>
          <a:prstGeom prst="rect">
            <a:avLst/>
          </a:prstGeom>
        </p:spPr>
        <p:txBody>
          <a:bodyPr/>
          <a:lstStyle/>
          <a:p>
            <a:pPr marL="342900" indent="-342900" eaLnBrk="0" hangingPunct="0">
              <a:spcBef>
                <a:spcPct val="20000"/>
              </a:spcBef>
              <a:defRPr/>
            </a:pPr>
            <a:r>
              <a:rPr lang="lv-LV" sz="1100" dirty="0">
                <a:latin typeface="+mn-lt"/>
              </a:rPr>
              <a:t>Cik lielā mērā Jūs pats/-i personīgi atbalstāt … ? – </a:t>
            </a:r>
            <a:r>
              <a:rPr lang="lv-LV" sz="1100" b="1" dirty="0">
                <a:solidFill>
                  <a:srgbClr val="000099"/>
                </a:solidFill>
                <a:latin typeface="+mn-lt"/>
              </a:rPr>
              <a:t>Pilnībā vai drīzāk atbalsta </a:t>
            </a:r>
            <a:endParaRPr kumimoji="0" lang="lv-LV" sz="1100" b="1" i="0" u="none" strike="noStrike" kern="1200" cap="none" spc="0" normalizeH="0" baseline="0" noProof="0" dirty="0">
              <a:ln>
                <a:noFill/>
              </a:ln>
              <a:solidFill>
                <a:srgbClr val="000099"/>
              </a:solidFill>
              <a:effectLst/>
              <a:uLnTx/>
              <a:uFillTx/>
              <a:latin typeface="+mn-lt"/>
              <a:ea typeface="+mn-ea"/>
              <a:cs typeface="+mn-cs"/>
            </a:endParaRPr>
          </a:p>
        </p:txBody>
      </p:sp>
      <p:sp>
        <p:nvSpPr>
          <p:cNvPr id="13" name="Title 12">
            <a:extLst>
              <a:ext uri="{FF2B5EF4-FFF2-40B4-BE49-F238E27FC236}">
                <a16:creationId xmlns:a16="http://schemas.microsoft.com/office/drawing/2014/main" id="{2D5CD17F-25CF-94C7-B20F-C340371485D8}"/>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14" name="TextBox 13">
            <a:extLst>
              <a:ext uri="{FF2B5EF4-FFF2-40B4-BE49-F238E27FC236}">
                <a16:creationId xmlns:a16="http://schemas.microsoft.com/office/drawing/2014/main" id="{C65DCD04-966D-661A-C811-D43AC2D45F8B}"/>
              </a:ext>
            </a:extLst>
          </p:cNvPr>
          <p:cNvSpPr txBox="1"/>
          <p:nvPr/>
        </p:nvSpPr>
        <p:spPr>
          <a:xfrm>
            <a:off x="4320099" y="6137329"/>
            <a:ext cx="2114681" cy="246221"/>
          </a:xfrm>
          <a:prstGeom prst="rect">
            <a:avLst/>
          </a:prstGeom>
          <a:noFill/>
        </p:spPr>
        <p:txBody>
          <a:bodyPr wrap="none" rtlCol="0">
            <a:spAutoFit/>
          </a:bodyPr>
          <a:lstStyle/>
          <a:p>
            <a:r>
              <a:rPr lang="lv-LV" sz="1000" dirty="0"/>
              <a:t>Bāze: visi aptaujas dalībnieki; n=1057</a:t>
            </a:r>
          </a:p>
        </p:txBody>
      </p:sp>
      <p:sp>
        <p:nvSpPr>
          <p:cNvPr id="15" name="Slide Number Placeholder 2">
            <a:extLst>
              <a:ext uri="{FF2B5EF4-FFF2-40B4-BE49-F238E27FC236}">
                <a16:creationId xmlns:a16="http://schemas.microsoft.com/office/drawing/2014/main" id="{08E6E80A-D13D-9527-33BE-DD0EAC5DAE8D}"/>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15</a:t>
            </a:fld>
            <a:endParaRPr lang="en-AU" dirty="0"/>
          </a:p>
        </p:txBody>
      </p:sp>
    </p:spTree>
    <p:extLst>
      <p:ext uri="{BB962C8B-B14F-4D97-AF65-F5344CB8AC3E}">
        <p14:creationId xmlns:p14="http://schemas.microsoft.com/office/powerpoint/2010/main" val="208233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C6D1248-F5D6-A04A-8406-698E2F8BE69F}"/>
              </a:ext>
            </a:extLst>
          </p:cNvPr>
          <p:cNvGraphicFramePr/>
          <p:nvPr/>
        </p:nvGraphicFramePr>
        <p:xfrm>
          <a:off x="250164" y="692891"/>
          <a:ext cx="5742200" cy="5413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DFDD9F2-3321-6376-15BB-247276D6F1C3}"/>
              </a:ext>
            </a:extLst>
          </p:cNvPr>
          <p:cNvGraphicFramePr/>
          <p:nvPr/>
        </p:nvGraphicFramePr>
        <p:xfrm>
          <a:off x="6078621" y="692891"/>
          <a:ext cx="2915847" cy="57633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E9458-E930-F6F4-43E3-14246E6CDF33}"/>
              </a:ext>
            </a:extLst>
          </p:cNvPr>
          <p:cNvSpPr txBox="1"/>
          <p:nvPr/>
        </p:nvSpPr>
        <p:spPr>
          <a:xfrm>
            <a:off x="3691259" y="6151277"/>
            <a:ext cx="2114681" cy="246221"/>
          </a:xfrm>
          <a:prstGeom prst="rect">
            <a:avLst/>
          </a:prstGeom>
          <a:noFill/>
        </p:spPr>
        <p:txBody>
          <a:bodyPr wrap="none" rtlCol="0">
            <a:spAutoFit/>
          </a:bodyPr>
          <a:lstStyle/>
          <a:p>
            <a:r>
              <a:rPr lang="lv-LV" sz="1000" dirty="0"/>
              <a:t>Bāze: visi aptaujas dalībnieki; n=1057</a:t>
            </a:r>
          </a:p>
        </p:txBody>
      </p:sp>
      <p:cxnSp>
        <p:nvCxnSpPr>
          <p:cNvPr id="5" name="Straight Connector 4">
            <a:extLst>
              <a:ext uri="{FF2B5EF4-FFF2-40B4-BE49-F238E27FC236}">
                <a16:creationId xmlns:a16="http://schemas.microsoft.com/office/drawing/2014/main" id="{E51448C5-7998-CD06-2278-F2DAF1EA5B2B}"/>
              </a:ext>
            </a:extLst>
          </p:cNvPr>
          <p:cNvCxnSpPr>
            <a:cxnSpLocks/>
          </p:cNvCxnSpPr>
          <p:nvPr/>
        </p:nvCxnSpPr>
        <p:spPr>
          <a:xfrm>
            <a:off x="6035493"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F6F4FC0-D414-3589-8BE3-D3C73A71924C}"/>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Lūdzu, novērtējiet, cik lielā mērā piekrītat katram no zemāk minētajiem apgalvojumiem!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DBF640B1-E58A-3D3B-4F8C-004B75FF41C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8" name="Slide Number Placeholder 2">
            <a:extLst>
              <a:ext uri="{FF2B5EF4-FFF2-40B4-BE49-F238E27FC236}">
                <a16:creationId xmlns:a16="http://schemas.microsoft.com/office/drawing/2014/main" id="{0E28FADC-BF32-B301-139B-6F1F915D093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16</a:t>
            </a:fld>
            <a:endParaRPr lang="en-AU" dirty="0"/>
          </a:p>
        </p:txBody>
      </p:sp>
    </p:spTree>
    <p:extLst>
      <p:ext uri="{BB962C8B-B14F-4D97-AF65-F5344CB8AC3E}">
        <p14:creationId xmlns:p14="http://schemas.microsoft.com/office/powerpoint/2010/main" val="15343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62DC23E-DA6B-6B62-8520-9454D38E8520}"/>
              </a:ext>
            </a:extLst>
          </p:cNvPr>
          <p:cNvSpPr txBox="1">
            <a:spLocks/>
          </p:cNvSpPr>
          <p:nvPr/>
        </p:nvSpPr>
        <p:spPr>
          <a:xfrm>
            <a:off x="250165" y="395207"/>
            <a:ext cx="8744303" cy="240225"/>
          </a:xfrm>
          <a:prstGeom prst="rect">
            <a:avLst/>
          </a:prstGeom>
        </p:spPr>
        <p:txBody>
          <a:bodyPr/>
          <a:lstStyle/>
          <a:p>
            <a:pPr marL="342900" indent="-342900" eaLnBrk="0" hangingPunct="0">
              <a:spcBef>
                <a:spcPct val="20000"/>
              </a:spcBef>
              <a:defRPr/>
            </a:pPr>
            <a:r>
              <a:rPr lang="lv-LV" sz="1100" dirty="0">
                <a:latin typeface="+mn-lt"/>
              </a:rPr>
              <a:t>Lūdzu, novērtējiet, cik lielā mērā piekrītat katram no zemāk minētajiem apgalvojumiem!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FFAF4A72-F1E3-E0E9-17F0-123D298664DC}"/>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graphicFrame>
        <p:nvGraphicFramePr>
          <p:cNvPr id="8" name="Chart 7">
            <a:extLst>
              <a:ext uri="{FF2B5EF4-FFF2-40B4-BE49-F238E27FC236}">
                <a16:creationId xmlns:a16="http://schemas.microsoft.com/office/drawing/2014/main" id="{BBF13740-6ED4-C279-6F97-D8071CDC5A11}"/>
              </a:ext>
            </a:extLst>
          </p:cNvPr>
          <p:cNvGraphicFramePr/>
          <p:nvPr>
            <p:extLst>
              <p:ext uri="{D42A27DB-BD31-4B8C-83A1-F6EECF244321}">
                <p14:modId xmlns:p14="http://schemas.microsoft.com/office/powerpoint/2010/main" val="301005542"/>
              </p:ext>
            </p:extLst>
          </p:nvPr>
        </p:nvGraphicFramePr>
        <p:xfrm>
          <a:off x="604434" y="635432"/>
          <a:ext cx="7919634" cy="53546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45433E1-3E52-73E1-BF11-94FD769C2105}"/>
              </a:ext>
            </a:extLst>
          </p:cNvPr>
          <p:cNvSpPr txBox="1"/>
          <p:nvPr/>
        </p:nvSpPr>
        <p:spPr>
          <a:xfrm>
            <a:off x="4622316" y="6099457"/>
            <a:ext cx="2114681" cy="246221"/>
          </a:xfrm>
          <a:prstGeom prst="rect">
            <a:avLst/>
          </a:prstGeom>
          <a:noFill/>
        </p:spPr>
        <p:txBody>
          <a:bodyPr wrap="none" rtlCol="0">
            <a:spAutoFit/>
          </a:bodyPr>
          <a:lstStyle/>
          <a:p>
            <a:r>
              <a:rPr lang="lv-LV" sz="1000" dirty="0"/>
              <a:t>Bāze: visi aptaujas dalībnieki; n=1057</a:t>
            </a:r>
          </a:p>
        </p:txBody>
      </p:sp>
      <p:sp>
        <p:nvSpPr>
          <p:cNvPr id="10" name="Rectangle 23">
            <a:extLst>
              <a:ext uri="{FF2B5EF4-FFF2-40B4-BE49-F238E27FC236}">
                <a16:creationId xmlns:a16="http://schemas.microsoft.com/office/drawing/2014/main" id="{3B3024ED-DCBF-2ACD-1548-2B7CFE38F15B}"/>
              </a:ext>
            </a:extLst>
          </p:cNvPr>
          <p:cNvSpPr>
            <a:spLocks noChangeArrowheads="1"/>
          </p:cNvSpPr>
          <p:nvPr/>
        </p:nvSpPr>
        <p:spPr bwMode="auto">
          <a:xfrm>
            <a:off x="6879060" y="211815"/>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1" name="Rectangle 22">
            <a:extLst>
              <a:ext uri="{FF2B5EF4-FFF2-40B4-BE49-F238E27FC236}">
                <a16:creationId xmlns:a16="http://schemas.microsoft.com/office/drawing/2014/main" id="{9C3899AB-0E96-69C3-230E-D0F3E0E134F7}"/>
              </a:ext>
            </a:extLst>
          </p:cNvPr>
          <p:cNvSpPr>
            <a:spLocks noChangeArrowheads="1"/>
          </p:cNvSpPr>
          <p:nvPr/>
        </p:nvSpPr>
        <p:spPr bwMode="auto">
          <a:xfrm>
            <a:off x="6600905" y="204590"/>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C7DEBE2D-7BDC-E097-9905-2F1F4BCC37D9}"/>
              </a:ext>
            </a:extLst>
          </p:cNvPr>
          <p:cNvSpPr>
            <a:spLocks noChangeArrowheads="1"/>
          </p:cNvSpPr>
          <p:nvPr/>
        </p:nvSpPr>
        <p:spPr bwMode="auto">
          <a:xfrm>
            <a:off x="6600905" y="442365"/>
            <a:ext cx="185451" cy="192495"/>
          </a:xfrm>
          <a:prstGeom prst="rect">
            <a:avLst/>
          </a:prstGeom>
          <a:solidFill>
            <a:schemeClr val="accent6">
              <a:lumMod val="60000"/>
              <a:lumOff val="40000"/>
            </a:schemeClr>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F7841FEE-9149-A742-BBFD-3133144B5BD6}"/>
              </a:ext>
            </a:extLst>
          </p:cNvPr>
          <p:cNvSpPr>
            <a:spLocks noChangeArrowheads="1"/>
          </p:cNvSpPr>
          <p:nvPr/>
        </p:nvSpPr>
        <p:spPr bwMode="auto">
          <a:xfrm>
            <a:off x="6365851" y="207170"/>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4" name="Rectangle 22">
            <a:extLst>
              <a:ext uri="{FF2B5EF4-FFF2-40B4-BE49-F238E27FC236}">
                <a16:creationId xmlns:a16="http://schemas.microsoft.com/office/drawing/2014/main" id="{BF051690-99C4-1379-D960-725D6FB3F5BE}"/>
              </a:ext>
            </a:extLst>
          </p:cNvPr>
          <p:cNvSpPr>
            <a:spLocks noChangeArrowheads="1"/>
          </p:cNvSpPr>
          <p:nvPr/>
        </p:nvSpPr>
        <p:spPr bwMode="auto">
          <a:xfrm>
            <a:off x="6365851" y="439785"/>
            <a:ext cx="185451" cy="192495"/>
          </a:xfrm>
          <a:prstGeom prst="rect">
            <a:avLst/>
          </a:prstGeom>
          <a:solidFill>
            <a:schemeClr val="accent2">
              <a:lumMod val="60000"/>
              <a:lumOff val="40000"/>
            </a:schemeClr>
          </a:solidFill>
          <a:ln w="9525">
            <a:noFill/>
            <a:miter lim="800000"/>
            <a:headEnd/>
            <a:tailEnd/>
          </a:ln>
        </p:spPr>
        <p:txBody>
          <a:bodyPr wrap="none" anchor="ctr"/>
          <a:lstStyle/>
          <a:p>
            <a:endParaRPr lang="lv-LV" sz="1100">
              <a:latin typeface="Calibri" pitchFamily="34" charset="0"/>
            </a:endParaRPr>
          </a:p>
        </p:txBody>
      </p:sp>
      <p:sp>
        <p:nvSpPr>
          <p:cNvPr id="15" name="Rectangle 23">
            <a:extLst>
              <a:ext uri="{FF2B5EF4-FFF2-40B4-BE49-F238E27FC236}">
                <a16:creationId xmlns:a16="http://schemas.microsoft.com/office/drawing/2014/main" id="{CF1BBA4A-CF32-45F8-9957-89B241FFEA40}"/>
              </a:ext>
            </a:extLst>
          </p:cNvPr>
          <p:cNvSpPr>
            <a:spLocks noChangeArrowheads="1"/>
          </p:cNvSpPr>
          <p:nvPr/>
        </p:nvSpPr>
        <p:spPr bwMode="auto">
          <a:xfrm>
            <a:off x="6876480" y="402960"/>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V</a:t>
            </a:r>
            <a:endParaRPr lang="en-GB" sz="1000" b="1" dirty="0">
              <a:solidFill>
                <a:srgbClr val="000000"/>
              </a:solidFill>
              <a:latin typeface="Calibri" pitchFamily="34" charset="0"/>
            </a:endParaRPr>
          </a:p>
        </p:txBody>
      </p:sp>
      <p:sp>
        <p:nvSpPr>
          <p:cNvPr id="16" name="Rectangle 22">
            <a:extLst>
              <a:ext uri="{FF2B5EF4-FFF2-40B4-BE49-F238E27FC236}">
                <a16:creationId xmlns:a16="http://schemas.microsoft.com/office/drawing/2014/main" id="{3503F06D-FA05-2C65-3F3C-E744FE4AFBCA}"/>
              </a:ext>
            </a:extLst>
          </p:cNvPr>
          <p:cNvSpPr>
            <a:spLocks noChangeArrowheads="1"/>
          </p:cNvSpPr>
          <p:nvPr/>
        </p:nvSpPr>
        <p:spPr bwMode="auto">
          <a:xfrm>
            <a:off x="6600905" y="671685"/>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7" name="Rectangle 22">
            <a:extLst>
              <a:ext uri="{FF2B5EF4-FFF2-40B4-BE49-F238E27FC236}">
                <a16:creationId xmlns:a16="http://schemas.microsoft.com/office/drawing/2014/main" id="{3115EBAB-2431-8E1E-F0F0-6269A1519A3D}"/>
              </a:ext>
            </a:extLst>
          </p:cNvPr>
          <p:cNvSpPr>
            <a:spLocks noChangeArrowheads="1"/>
          </p:cNvSpPr>
          <p:nvPr/>
        </p:nvSpPr>
        <p:spPr bwMode="auto">
          <a:xfrm>
            <a:off x="6365851" y="669105"/>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8" name="Rectangle 23">
            <a:extLst>
              <a:ext uri="{FF2B5EF4-FFF2-40B4-BE49-F238E27FC236}">
                <a16:creationId xmlns:a16="http://schemas.microsoft.com/office/drawing/2014/main" id="{DA7F9552-A318-5B09-6FFA-E3F451B15475}"/>
              </a:ext>
            </a:extLst>
          </p:cNvPr>
          <p:cNvSpPr>
            <a:spLocks noChangeArrowheads="1"/>
          </p:cNvSpPr>
          <p:nvPr/>
        </p:nvSpPr>
        <p:spPr bwMode="auto">
          <a:xfrm>
            <a:off x="6876480" y="632280"/>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III</a:t>
            </a:r>
            <a:endParaRPr lang="en-GB" sz="1000" b="1" dirty="0">
              <a:solidFill>
                <a:srgbClr val="000000"/>
              </a:solidFill>
              <a:latin typeface="Calibri" pitchFamily="34" charset="0"/>
            </a:endParaRPr>
          </a:p>
        </p:txBody>
      </p:sp>
      <p:sp>
        <p:nvSpPr>
          <p:cNvPr id="19" name="Slide Number Placeholder 2">
            <a:extLst>
              <a:ext uri="{FF2B5EF4-FFF2-40B4-BE49-F238E27FC236}">
                <a16:creationId xmlns:a16="http://schemas.microsoft.com/office/drawing/2014/main" id="{527836EA-3EB2-E048-34EB-7071C8EAAA5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17</a:t>
            </a:fld>
            <a:endParaRPr lang="en-AU" dirty="0"/>
          </a:p>
        </p:txBody>
      </p:sp>
    </p:spTree>
    <p:extLst>
      <p:ext uri="{BB962C8B-B14F-4D97-AF65-F5344CB8AC3E}">
        <p14:creationId xmlns:p14="http://schemas.microsoft.com/office/powerpoint/2010/main" val="141091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A209CF9-5D04-3467-34B5-C7CDEEA9448B}"/>
              </a:ext>
            </a:extLst>
          </p:cNvPr>
          <p:cNvGraphicFramePr/>
          <p:nvPr>
            <p:extLst>
              <p:ext uri="{D42A27DB-BD31-4B8C-83A1-F6EECF244321}">
                <p14:modId xmlns:p14="http://schemas.microsoft.com/office/powerpoint/2010/main" val="582604933"/>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A33B7A4-AD8C-5C6A-C52A-E447EEF616B7}"/>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A6F85DB3-CAEC-D047-482B-CFB2CEFEF6E0}"/>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8729080E-743E-7CDC-C6B1-7819088FA51D}"/>
              </a:ext>
            </a:extLst>
          </p:cNvPr>
          <p:cNvSpPr txBox="1"/>
          <p:nvPr/>
        </p:nvSpPr>
        <p:spPr>
          <a:xfrm>
            <a:off x="4113731" y="556474"/>
            <a:ext cx="3504486" cy="261610"/>
          </a:xfrm>
          <a:prstGeom prst="rect">
            <a:avLst/>
          </a:prstGeom>
          <a:noFill/>
        </p:spPr>
        <p:txBody>
          <a:bodyPr wrap="none" rtlCol="0">
            <a:spAutoFit/>
          </a:bodyPr>
          <a:lstStyle/>
          <a:p>
            <a:r>
              <a:rPr lang="lv-LV" sz="1100" b="1" dirty="0">
                <a:solidFill>
                  <a:srgbClr val="000099"/>
                </a:solidFill>
              </a:rPr>
              <a:t>Karš Ukrainā pastiprina spriedzi latviešu un krievu starpā</a:t>
            </a:r>
            <a:endParaRPr lang="en-US" sz="1100" b="1" dirty="0">
              <a:solidFill>
                <a:srgbClr val="000099"/>
              </a:solidFill>
            </a:endParaRPr>
          </a:p>
        </p:txBody>
      </p:sp>
      <p:sp>
        <p:nvSpPr>
          <p:cNvPr id="6" name="Text Placeholder 4">
            <a:extLst>
              <a:ext uri="{FF2B5EF4-FFF2-40B4-BE49-F238E27FC236}">
                <a16:creationId xmlns:a16="http://schemas.microsoft.com/office/drawing/2014/main" id="{5E76ABC9-5C49-8F81-0700-567277362CF8}"/>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7CBB6B40-0F3E-1B94-1BF2-17DE43C6509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18</a:t>
            </a:fld>
            <a:endParaRPr lang="en-AU" dirty="0"/>
          </a:p>
        </p:txBody>
      </p:sp>
    </p:spTree>
    <p:extLst>
      <p:ext uri="{BB962C8B-B14F-4D97-AF65-F5344CB8AC3E}">
        <p14:creationId xmlns:p14="http://schemas.microsoft.com/office/powerpoint/2010/main" val="42021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3F21D51-7A19-FEC4-32F8-80F526DD96F1}"/>
              </a:ext>
            </a:extLst>
          </p:cNvPr>
          <p:cNvGraphicFramePr/>
          <p:nvPr>
            <p:extLst>
              <p:ext uri="{D42A27DB-BD31-4B8C-83A1-F6EECF244321}">
                <p14:modId xmlns:p14="http://schemas.microsoft.com/office/powerpoint/2010/main" val="1975338177"/>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E9B010A-345F-7CAB-DCBA-9BDCF9443B05}"/>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6A356628-3960-3C02-A75D-A41ED75CC23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3472697F-1546-FCB2-F250-90CCAED17AB2}"/>
              </a:ext>
            </a:extLst>
          </p:cNvPr>
          <p:cNvSpPr txBox="1"/>
          <p:nvPr/>
        </p:nvSpPr>
        <p:spPr>
          <a:xfrm>
            <a:off x="4113731" y="556474"/>
            <a:ext cx="4035079" cy="261610"/>
          </a:xfrm>
          <a:prstGeom prst="rect">
            <a:avLst/>
          </a:prstGeom>
          <a:noFill/>
        </p:spPr>
        <p:txBody>
          <a:bodyPr wrap="none" rtlCol="0">
            <a:spAutoFit/>
          </a:bodyPr>
          <a:lstStyle/>
          <a:p>
            <a:r>
              <a:rPr lang="lv-LV" sz="1100" b="1" dirty="0">
                <a:solidFill>
                  <a:srgbClr val="000099"/>
                </a:solidFill>
              </a:rPr>
              <a:t>Es spēju atšķirt patiesu informāciju par karu Ukrainā no sagrozītas</a:t>
            </a:r>
            <a:endParaRPr lang="en-US" sz="1100" b="1" dirty="0">
              <a:solidFill>
                <a:srgbClr val="000099"/>
              </a:solidFill>
            </a:endParaRPr>
          </a:p>
        </p:txBody>
      </p:sp>
      <p:sp>
        <p:nvSpPr>
          <p:cNvPr id="6" name="Text Placeholder 4">
            <a:extLst>
              <a:ext uri="{FF2B5EF4-FFF2-40B4-BE49-F238E27FC236}">
                <a16:creationId xmlns:a16="http://schemas.microsoft.com/office/drawing/2014/main" id="{581F3D3D-07C5-CB17-0F4D-55296A462220}"/>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4CB23BE8-95EC-A702-7943-0BEAE0C2504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19</a:t>
            </a:fld>
            <a:endParaRPr lang="en-AU" dirty="0"/>
          </a:p>
        </p:txBody>
      </p:sp>
    </p:spTree>
    <p:extLst>
      <p:ext uri="{BB962C8B-B14F-4D97-AF65-F5344CB8AC3E}">
        <p14:creationId xmlns:p14="http://schemas.microsoft.com/office/powerpoint/2010/main" val="306461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C1353DE-6BD6-ACDB-D0B5-C7900ED74C01}"/>
              </a:ext>
            </a:extLst>
          </p:cNvPr>
          <p:cNvSpPr txBox="1">
            <a:spLocks noChangeArrowheads="1"/>
          </p:cNvSpPr>
          <p:nvPr/>
        </p:nvSpPr>
        <p:spPr bwMode="auto">
          <a:xfrm>
            <a:off x="1187450" y="1847850"/>
            <a:ext cx="6840538" cy="336550"/>
          </a:xfrm>
          <a:prstGeom prst="rect">
            <a:avLst/>
          </a:prstGeom>
          <a:noFill/>
          <a:ln w="9525">
            <a:noFill/>
            <a:miter lim="800000"/>
            <a:headEnd/>
            <a:tailEnd/>
          </a:ln>
        </p:spPr>
        <p:txBody>
          <a:bodyPr>
            <a:spAutoFit/>
          </a:bodyPr>
          <a:lstStyle/>
          <a:p>
            <a:pPr algn="ctr" eaLnBrk="1" hangingPunct="1"/>
            <a:endParaRPr lang="lv-LV" sz="1600" b="1">
              <a:latin typeface="Calibri" pitchFamily="34" charset="0"/>
            </a:endParaRPr>
          </a:p>
        </p:txBody>
      </p:sp>
      <p:sp>
        <p:nvSpPr>
          <p:cNvPr id="4" name="Rectangle 3">
            <a:extLst>
              <a:ext uri="{FF2B5EF4-FFF2-40B4-BE49-F238E27FC236}">
                <a16:creationId xmlns:a16="http://schemas.microsoft.com/office/drawing/2014/main" id="{ED176F60-4722-78B4-3FFB-35E12A6D8FFD}"/>
              </a:ext>
            </a:extLst>
          </p:cNvPr>
          <p:cNvSpPr>
            <a:spLocks noChangeArrowheads="1"/>
          </p:cNvSpPr>
          <p:nvPr/>
        </p:nvSpPr>
        <p:spPr bwMode="auto">
          <a:xfrm>
            <a:off x="728663" y="430907"/>
            <a:ext cx="6723657" cy="500062"/>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effectLst>
                  <a:outerShdw blurRad="38100" dist="38100" dir="2700000" algn="tl">
                    <a:srgbClr val="000000">
                      <a:alpha val="43137"/>
                    </a:srgbClr>
                  </a:outerShdw>
                </a:effectLst>
                <a:latin typeface="+mn-lt"/>
              </a:rPr>
              <a:t>SATURS</a:t>
            </a:r>
            <a:endParaRPr lang="en-GB" b="1" dirty="0">
              <a:solidFill>
                <a:srgbClr val="990033"/>
              </a:solidFill>
              <a:effectLst>
                <a:outerShdw blurRad="38100" dist="38100" dir="2700000" algn="tl">
                  <a:srgbClr val="000000">
                    <a:alpha val="43137"/>
                  </a:srgbClr>
                </a:outerShdw>
              </a:effectLst>
              <a:latin typeface="+mn-lt"/>
            </a:endParaRPr>
          </a:p>
        </p:txBody>
      </p:sp>
      <p:sp>
        <p:nvSpPr>
          <p:cNvPr id="5" name="Rectangle 3">
            <a:extLst>
              <a:ext uri="{FF2B5EF4-FFF2-40B4-BE49-F238E27FC236}">
                <a16:creationId xmlns:a16="http://schemas.microsoft.com/office/drawing/2014/main" id="{32C4FC50-D259-4120-B254-1A0998B30A68}"/>
              </a:ext>
            </a:extLst>
          </p:cNvPr>
          <p:cNvSpPr>
            <a:spLocks noChangeArrowheads="1"/>
          </p:cNvSpPr>
          <p:nvPr/>
        </p:nvSpPr>
        <p:spPr bwMode="auto">
          <a:xfrm>
            <a:off x="937646" y="1288140"/>
            <a:ext cx="7306761" cy="2428892"/>
          </a:xfrm>
          <a:prstGeom prst="rect">
            <a:avLst/>
          </a:prstGeom>
          <a:noFill/>
          <a:ln w="9525">
            <a:noFill/>
            <a:miter lim="800000"/>
            <a:headEnd/>
            <a:tailEnd/>
          </a:ln>
        </p:spPr>
        <p:txBody>
          <a:bodyPr/>
          <a:lstStyle/>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Metodoloģiskā informācija </a:t>
            </a:r>
            <a:r>
              <a:rPr lang="lv-LV" altLang="lv-LV" sz="1100" dirty="0">
                <a:latin typeface="Calibri" pitchFamily="34" charset="0"/>
              </a:rPr>
              <a:t>................................................................3</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Kopsavilkums </a:t>
            </a:r>
            <a:r>
              <a:rPr lang="lv-LV" altLang="lv-LV" sz="1100" dirty="0">
                <a:latin typeface="Calibri" pitchFamily="34" charset="0"/>
              </a:rPr>
              <a:t>......................................................................................7</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Attieksme pret karu Ukrainā</a:t>
            </a:r>
            <a:r>
              <a:rPr lang="lv-LV" altLang="lv-LV" sz="1100" dirty="0">
                <a:latin typeface="Calibri" pitchFamily="34" charset="0"/>
              </a:rPr>
              <a:t>..............................................................12</a:t>
            </a:r>
            <a:endParaRPr lang="en-US" altLang="lv-LV" sz="1100"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Atbalsta sniegšana Ukrainai un Ukrainas bēgļiem </a:t>
            </a:r>
            <a:r>
              <a:rPr lang="lv-LV" altLang="lv-LV" sz="1100" dirty="0">
                <a:latin typeface="Calibri" pitchFamily="34" charset="0"/>
              </a:rPr>
              <a:t>…….</a:t>
            </a:r>
            <a:r>
              <a:rPr lang="en-US" altLang="lv-LV" sz="1100" dirty="0">
                <a:latin typeface="Calibri" pitchFamily="34" charset="0"/>
              </a:rPr>
              <a:t>....</a:t>
            </a:r>
            <a:r>
              <a:rPr lang="lv-LV" altLang="lv-LV" sz="1100" dirty="0">
                <a:latin typeface="Calibri" pitchFamily="34" charset="0"/>
              </a:rPr>
              <a:t>.................28</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Interesējošās tēmas un to atspoguļojums Latvijas medijos </a:t>
            </a:r>
            <a:r>
              <a:rPr lang="lv-LV" altLang="lv-LV" sz="1100" dirty="0">
                <a:latin typeface="Calibri" pitchFamily="34" charset="0"/>
              </a:rPr>
              <a:t>.............31</a:t>
            </a:r>
            <a:endParaRPr lang="lv-LV" altLang="lv-LV" sz="1100" b="1"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Attieksmes paušana uz publicēto saturu sociālajos medijos </a:t>
            </a:r>
            <a:r>
              <a:rPr lang="lv-LV" altLang="lv-LV" sz="1100" dirty="0">
                <a:latin typeface="Calibri" pitchFamily="34" charset="0"/>
              </a:rPr>
              <a:t>...........35</a:t>
            </a: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Spēja atšķirt uzticamu informāciju no maldinošas </a:t>
            </a:r>
            <a:r>
              <a:rPr lang="lv-LV" altLang="lv-LV" sz="1100" dirty="0">
                <a:latin typeface="Calibri" pitchFamily="34" charset="0"/>
              </a:rPr>
              <a:t>…….</a:t>
            </a:r>
            <a:r>
              <a:rPr lang="en-US" altLang="lv-LV" sz="1100" dirty="0">
                <a:latin typeface="Calibri" pitchFamily="34" charset="0"/>
              </a:rPr>
              <a:t>....</a:t>
            </a:r>
            <a:r>
              <a:rPr lang="lv-LV" altLang="lv-LV" sz="1100" dirty="0">
                <a:latin typeface="Calibri" pitchFamily="34" charset="0"/>
              </a:rPr>
              <a:t>................38</a:t>
            </a:r>
            <a:endParaRPr lang="lv-LV" altLang="lv-LV" sz="1100" b="1"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Cenu pieauguma ietekme mājsaimniecībās </a:t>
            </a:r>
            <a:r>
              <a:rPr lang="lv-LV" altLang="lv-LV" sz="1100" dirty="0">
                <a:latin typeface="Calibri" pitchFamily="34" charset="0"/>
              </a:rPr>
              <a:t>......................................41</a:t>
            </a:r>
            <a:endParaRPr lang="lv-LV" altLang="lv-LV" sz="1100" b="1" dirty="0">
              <a:latin typeface="Calibri" pitchFamily="34" charset="0"/>
            </a:endParaRPr>
          </a:p>
          <a:p>
            <a:pPr marL="457200" indent="-457200">
              <a:lnSpc>
                <a:spcPct val="120000"/>
              </a:lnSpc>
              <a:spcBef>
                <a:spcPct val="40000"/>
              </a:spcBef>
              <a:buClr>
                <a:srgbClr val="990033"/>
              </a:buClr>
              <a:buFont typeface="Calibri" pitchFamily="34" charset="0"/>
              <a:buAutoNum type="arabicPeriod"/>
            </a:pPr>
            <a:r>
              <a:rPr lang="lv-LV" altLang="lv-LV" sz="1100" b="1" dirty="0">
                <a:latin typeface="Calibri" pitchFamily="34" charset="0"/>
              </a:rPr>
              <a:t>Iedzīvotāju drošības sajūta </a:t>
            </a:r>
            <a:r>
              <a:rPr lang="lv-LV" altLang="lv-LV" sz="1100" dirty="0">
                <a:latin typeface="Calibri" pitchFamily="34" charset="0"/>
              </a:rPr>
              <a:t>.................................................................48</a:t>
            </a:r>
            <a:endParaRPr lang="en-US" altLang="lv-LV" sz="1100" dirty="0">
              <a:latin typeface="Calibri" pitchFamily="34" charset="0"/>
            </a:endParaRPr>
          </a:p>
        </p:txBody>
      </p:sp>
      <p:sp>
        <p:nvSpPr>
          <p:cNvPr id="6" name="Slide Number Placeholder 2">
            <a:extLst>
              <a:ext uri="{FF2B5EF4-FFF2-40B4-BE49-F238E27FC236}">
                <a16:creationId xmlns:a16="http://schemas.microsoft.com/office/drawing/2014/main" id="{BE3F9F87-FCC2-5F3A-5ACF-8559721E2F0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a:t>
            </a:fld>
            <a:endParaRPr lang="en-AU" dirty="0"/>
          </a:p>
        </p:txBody>
      </p:sp>
    </p:spTree>
    <p:extLst>
      <p:ext uri="{BB962C8B-B14F-4D97-AF65-F5344CB8AC3E}">
        <p14:creationId xmlns:p14="http://schemas.microsoft.com/office/powerpoint/2010/main" val="200877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488F39F-9210-3386-1FFC-05257AD723F6}"/>
              </a:ext>
            </a:extLst>
          </p:cNvPr>
          <p:cNvGraphicFramePr/>
          <p:nvPr>
            <p:extLst>
              <p:ext uri="{D42A27DB-BD31-4B8C-83A1-F6EECF244321}">
                <p14:modId xmlns:p14="http://schemas.microsoft.com/office/powerpoint/2010/main" val="1950721624"/>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6247B2B-5A0A-C1BF-BEDB-B7407431D428}"/>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66887966-2F50-376B-503D-D1ABFC55D2F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8FE76AB6-5495-00C7-7D7F-CD1A3B2F239C}"/>
              </a:ext>
            </a:extLst>
          </p:cNvPr>
          <p:cNvSpPr txBox="1"/>
          <p:nvPr/>
        </p:nvSpPr>
        <p:spPr>
          <a:xfrm>
            <a:off x="4113731" y="556474"/>
            <a:ext cx="4535216" cy="261610"/>
          </a:xfrm>
          <a:prstGeom prst="rect">
            <a:avLst/>
          </a:prstGeom>
          <a:noFill/>
        </p:spPr>
        <p:txBody>
          <a:bodyPr wrap="none" rtlCol="0">
            <a:spAutoFit/>
          </a:bodyPr>
          <a:lstStyle/>
          <a:p>
            <a:r>
              <a:rPr lang="lv-LV" sz="1100" b="1" dirty="0">
                <a:solidFill>
                  <a:srgbClr val="000099"/>
                </a:solidFill>
              </a:rPr>
              <a:t>Es uzticos Latvijas valsts institūciju sniegtajai informācijai par karu Ukrainā</a:t>
            </a:r>
            <a:endParaRPr lang="en-US" sz="1100" b="1" dirty="0">
              <a:solidFill>
                <a:srgbClr val="000099"/>
              </a:solidFill>
            </a:endParaRPr>
          </a:p>
        </p:txBody>
      </p:sp>
      <p:sp>
        <p:nvSpPr>
          <p:cNvPr id="6" name="Text Placeholder 4">
            <a:extLst>
              <a:ext uri="{FF2B5EF4-FFF2-40B4-BE49-F238E27FC236}">
                <a16:creationId xmlns:a16="http://schemas.microsoft.com/office/drawing/2014/main" id="{28D82BAC-D9F6-779D-B3F6-913B6E5DA0D4}"/>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57B82DFC-53BE-7654-FB4D-A3C3E027681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20</a:t>
            </a:fld>
            <a:endParaRPr lang="en-AU" dirty="0"/>
          </a:p>
        </p:txBody>
      </p:sp>
    </p:spTree>
    <p:extLst>
      <p:ext uri="{BB962C8B-B14F-4D97-AF65-F5344CB8AC3E}">
        <p14:creationId xmlns:p14="http://schemas.microsoft.com/office/powerpoint/2010/main" val="382447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BCA4A2F-FCD3-2E4F-9871-069384B25DB3}"/>
              </a:ext>
            </a:extLst>
          </p:cNvPr>
          <p:cNvGraphicFramePr/>
          <p:nvPr>
            <p:extLst>
              <p:ext uri="{D42A27DB-BD31-4B8C-83A1-F6EECF244321}">
                <p14:modId xmlns:p14="http://schemas.microsoft.com/office/powerpoint/2010/main" val="256080944"/>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B95BC6E-C1CE-CE6D-C670-6B47DECB255D}"/>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60B6AB07-F74F-06A3-9D1D-7F2605DF6F4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EA3FB7D3-E9A6-C91B-A361-545C9E35129F}"/>
              </a:ext>
            </a:extLst>
          </p:cNvPr>
          <p:cNvSpPr txBox="1"/>
          <p:nvPr/>
        </p:nvSpPr>
        <p:spPr>
          <a:xfrm>
            <a:off x="4113731" y="556474"/>
            <a:ext cx="2988319" cy="261610"/>
          </a:xfrm>
          <a:prstGeom prst="rect">
            <a:avLst/>
          </a:prstGeom>
          <a:noFill/>
        </p:spPr>
        <p:txBody>
          <a:bodyPr wrap="none" rtlCol="0">
            <a:spAutoFit/>
          </a:bodyPr>
          <a:lstStyle/>
          <a:p>
            <a:r>
              <a:rPr lang="lv-LV" sz="1100" b="1" dirty="0">
                <a:solidFill>
                  <a:srgbClr val="000099"/>
                </a:solidFill>
              </a:rPr>
              <a:t>Jūtos drošs, jo Latviju sargā dalība NATO aliansē</a:t>
            </a:r>
            <a:endParaRPr lang="en-US" sz="1100" b="1" dirty="0">
              <a:solidFill>
                <a:srgbClr val="000099"/>
              </a:solidFill>
            </a:endParaRPr>
          </a:p>
        </p:txBody>
      </p:sp>
      <p:sp>
        <p:nvSpPr>
          <p:cNvPr id="6" name="Text Placeholder 4">
            <a:extLst>
              <a:ext uri="{FF2B5EF4-FFF2-40B4-BE49-F238E27FC236}">
                <a16:creationId xmlns:a16="http://schemas.microsoft.com/office/drawing/2014/main" id="{540AB7A1-974E-6580-261D-C28992B160B6}"/>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CF983B09-990B-D047-5EAC-A967DBD4253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21</a:t>
            </a:fld>
            <a:endParaRPr lang="en-AU" dirty="0"/>
          </a:p>
        </p:txBody>
      </p:sp>
    </p:spTree>
    <p:extLst>
      <p:ext uri="{BB962C8B-B14F-4D97-AF65-F5344CB8AC3E}">
        <p14:creationId xmlns:p14="http://schemas.microsoft.com/office/powerpoint/2010/main" val="397541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7D674D-03E2-4FAC-A1D7-4AC0B1359EB3}"/>
              </a:ext>
            </a:extLst>
          </p:cNvPr>
          <p:cNvGraphicFramePr/>
          <p:nvPr>
            <p:extLst>
              <p:ext uri="{D42A27DB-BD31-4B8C-83A1-F6EECF244321}">
                <p14:modId xmlns:p14="http://schemas.microsoft.com/office/powerpoint/2010/main" val="931319000"/>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FD2BE43-F7A0-FCD8-B28D-5FDAFA19037D}"/>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E9D802AF-5050-80A7-6FED-494790EA4FB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9B40E92C-BFA4-A014-49B6-C11119A1C7F4}"/>
              </a:ext>
            </a:extLst>
          </p:cNvPr>
          <p:cNvSpPr txBox="1"/>
          <p:nvPr/>
        </p:nvSpPr>
        <p:spPr>
          <a:xfrm>
            <a:off x="4113731" y="556474"/>
            <a:ext cx="3995004" cy="261610"/>
          </a:xfrm>
          <a:prstGeom prst="rect">
            <a:avLst/>
          </a:prstGeom>
          <a:noFill/>
        </p:spPr>
        <p:txBody>
          <a:bodyPr wrap="none" rtlCol="0">
            <a:spAutoFit/>
          </a:bodyPr>
          <a:lstStyle/>
          <a:p>
            <a:r>
              <a:rPr lang="lv-LV" sz="1100" b="1" dirty="0">
                <a:solidFill>
                  <a:srgbClr val="000099"/>
                </a:solidFill>
              </a:rPr>
              <a:t>Es uzticos Latvijas mediju sniegtajai informācijai par karu Ukrainā</a:t>
            </a:r>
            <a:endParaRPr lang="en-US" sz="1100" b="1" dirty="0">
              <a:solidFill>
                <a:srgbClr val="000099"/>
              </a:solidFill>
            </a:endParaRPr>
          </a:p>
        </p:txBody>
      </p:sp>
      <p:sp>
        <p:nvSpPr>
          <p:cNvPr id="6" name="Text Placeholder 4">
            <a:extLst>
              <a:ext uri="{FF2B5EF4-FFF2-40B4-BE49-F238E27FC236}">
                <a16:creationId xmlns:a16="http://schemas.microsoft.com/office/drawing/2014/main" id="{27824B5A-8FA1-BB9C-D883-FB8FA6E43888}"/>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EE148A08-1A05-7DEB-BCBB-16B7324D9501}"/>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22</a:t>
            </a:fld>
            <a:endParaRPr lang="en-AU" dirty="0"/>
          </a:p>
        </p:txBody>
      </p:sp>
    </p:spTree>
    <p:extLst>
      <p:ext uri="{BB962C8B-B14F-4D97-AF65-F5344CB8AC3E}">
        <p14:creationId xmlns:p14="http://schemas.microsoft.com/office/powerpoint/2010/main" val="193279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B8B9741-9616-09D3-CDD3-83357134E6B7}"/>
              </a:ext>
            </a:extLst>
          </p:cNvPr>
          <p:cNvGraphicFramePr/>
          <p:nvPr>
            <p:extLst>
              <p:ext uri="{D42A27DB-BD31-4B8C-83A1-F6EECF244321}">
                <p14:modId xmlns:p14="http://schemas.microsoft.com/office/powerpoint/2010/main" val="663306264"/>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5149AC2-2BF2-B98C-F342-852293952F1E}"/>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7116F06E-0D48-5F83-C4FB-27045575BD2D}"/>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737895A9-744B-9348-2CB2-90A7B1EA457E}"/>
              </a:ext>
            </a:extLst>
          </p:cNvPr>
          <p:cNvSpPr txBox="1"/>
          <p:nvPr/>
        </p:nvSpPr>
        <p:spPr>
          <a:xfrm>
            <a:off x="4113731" y="556474"/>
            <a:ext cx="3315331" cy="261610"/>
          </a:xfrm>
          <a:prstGeom prst="rect">
            <a:avLst/>
          </a:prstGeom>
          <a:noFill/>
        </p:spPr>
        <p:txBody>
          <a:bodyPr wrap="none" rtlCol="0">
            <a:spAutoFit/>
          </a:bodyPr>
          <a:lstStyle/>
          <a:p>
            <a:r>
              <a:rPr lang="lv-LV" sz="1100" b="1" dirty="0">
                <a:solidFill>
                  <a:srgbClr val="000099"/>
                </a:solidFill>
              </a:rPr>
              <a:t>Jūtos drošs, jo Latvija ir Eiropas Savienības dalībvalsts</a:t>
            </a:r>
            <a:endParaRPr lang="en-US" sz="1100" b="1" dirty="0">
              <a:solidFill>
                <a:srgbClr val="000099"/>
              </a:solidFill>
            </a:endParaRPr>
          </a:p>
        </p:txBody>
      </p:sp>
      <p:sp>
        <p:nvSpPr>
          <p:cNvPr id="6" name="Text Placeholder 4">
            <a:extLst>
              <a:ext uri="{FF2B5EF4-FFF2-40B4-BE49-F238E27FC236}">
                <a16:creationId xmlns:a16="http://schemas.microsoft.com/office/drawing/2014/main" id="{C4F8B4A0-2DCC-4070-6D57-6A5137729810}"/>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776AB1C4-01AB-C0B4-D3BD-D04D6371AE2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23</a:t>
            </a:fld>
            <a:endParaRPr lang="en-AU" dirty="0"/>
          </a:p>
        </p:txBody>
      </p:sp>
    </p:spTree>
    <p:extLst>
      <p:ext uri="{BB962C8B-B14F-4D97-AF65-F5344CB8AC3E}">
        <p14:creationId xmlns:p14="http://schemas.microsoft.com/office/powerpoint/2010/main" val="247936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F10D45-F35C-B2DD-A1CC-DE68B7BFADC1}"/>
              </a:ext>
            </a:extLst>
          </p:cNvPr>
          <p:cNvGraphicFramePr/>
          <p:nvPr>
            <p:extLst>
              <p:ext uri="{D42A27DB-BD31-4B8C-83A1-F6EECF244321}">
                <p14:modId xmlns:p14="http://schemas.microsoft.com/office/powerpoint/2010/main" val="761523535"/>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820D14D-FAC4-71F2-F2CF-DA2A4FFB4AD8}"/>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C97094D7-9526-8909-0E55-2DE1AD4FAE61}"/>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0AC0A028-3F22-5E0E-C45C-45F5CA2F3867}"/>
              </a:ext>
            </a:extLst>
          </p:cNvPr>
          <p:cNvSpPr txBox="1"/>
          <p:nvPr/>
        </p:nvSpPr>
        <p:spPr>
          <a:xfrm>
            <a:off x="4113731" y="556474"/>
            <a:ext cx="3397084" cy="261610"/>
          </a:xfrm>
          <a:prstGeom prst="rect">
            <a:avLst/>
          </a:prstGeom>
          <a:noFill/>
        </p:spPr>
        <p:txBody>
          <a:bodyPr wrap="none" rtlCol="0">
            <a:spAutoFit/>
          </a:bodyPr>
          <a:lstStyle/>
          <a:p>
            <a:r>
              <a:rPr lang="lv-LV" sz="1100" b="1" dirty="0">
                <a:solidFill>
                  <a:srgbClr val="000099"/>
                </a:solidFill>
              </a:rPr>
              <a:t>Jūtos drošs, jo Latvijai nav tieša militāra apdraudējuma</a:t>
            </a:r>
            <a:endParaRPr lang="en-US" sz="1100" b="1" dirty="0">
              <a:solidFill>
                <a:srgbClr val="000099"/>
              </a:solidFill>
            </a:endParaRPr>
          </a:p>
        </p:txBody>
      </p:sp>
      <p:sp>
        <p:nvSpPr>
          <p:cNvPr id="6" name="Text Placeholder 4">
            <a:extLst>
              <a:ext uri="{FF2B5EF4-FFF2-40B4-BE49-F238E27FC236}">
                <a16:creationId xmlns:a16="http://schemas.microsoft.com/office/drawing/2014/main" id="{60D7D6D7-5060-0351-6E11-C00BD6946BC1}"/>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4F4A8656-9A9E-DD67-9356-590F0923A203}"/>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24</a:t>
            </a:fld>
            <a:endParaRPr lang="en-AU" dirty="0"/>
          </a:p>
        </p:txBody>
      </p:sp>
    </p:spTree>
    <p:extLst>
      <p:ext uri="{BB962C8B-B14F-4D97-AF65-F5344CB8AC3E}">
        <p14:creationId xmlns:p14="http://schemas.microsoft.com/office/powerpoint/2010/main" val="376128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8DD6C8D-D03C-6334-CE09-7D3FC3906C96}"/>
              </a:ext>
            </a:extLst>
          </p:cNvPr>
          <p:cNvGraphicFramePr/>
          <p:nvPr>
            <p:extLst>
              <p:ext uri="{D42A27DB-BD31-4B8C-83A1-F6EECF244321}">
                <p14:modId xmlns:p14="http://schemas.microsoft.com/office/powerpoint/2010/main" val="620920393"/>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2D20745-5E5D-BD3C-6FA9-CD717E281897}"/>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FB72C8F0-57B5-D0A1-E199-FE286F7DBCE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3BB07306-B59B-AEF4-B28D-7C1E01B68231}"/>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Esmu noguris (-</a:t>
            </a:r>
            <a:r>
              <a:rPr lang="lv-LV" sz="1100" b="1" dirty="0" err="1">
                <a:solidFill>
                  <a:srgbClr val="000099"/>
                </a:solidFill>
              </a:rPr>
              <a:t>usi</a:t>
            </a:r>
            <a:r>
              <a:rPr lang="lv-LV" sz="1100" b="1" dirty="0">
                <a:solidFill>
                  <a:srgbClr val="000099"/>
                </a:solidFill>
              </a:rPr>
              <a:t>) no ziņām par Krievijas karu Ukrainā, negribu par to neko zināt</a:t>
            </a:r>
            <a:endParaRPr lang="en-US" sz="1100" b="1" dirty="0">
              <a:solidFill>
                <a:srgbClr val="000099"/>
              </a:solidFill>
            </a:endParaRPr>
          </a:p>
        </p:txBody>
      </p:sp>
      <p:sp>
        <p:nvSpPr>
          <p:cNvPr id="6" name="Text Placeholder 4">
            <a:extLst>
              <a:ext uri="{FF2B5EF4-FFF2-40B4-BE49-F238E27FC236}">
                <a16:creationId xmlns:a16="http://schemas.microsoft.com/office/drawing/2014/main" id="{1DF3CB7B-34DF-68FD-37B1-498FF2ED16CC}"/>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BCF555EF-3841-212E-DF4A-2CF9B7E56AE1}"/>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25</a:t>
            </a:fld>
            <a:endParaRPr lang="en-AU" dirty="0"/>
          </a:p>
        </p:txBody>
      </p:sp>
    </p:spTree>
    <p:extLst>
      <p:ext uri="{BB962C8B-B14F-4D97-AF65-F5344CB8AC3E}">
        <p14:creationId xmlns:p14="http://schemas.microsoft.com/office/powerpoint/2010/main" val="248138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850E2E-E7BE-B9FD-7539-D45BF61FA55A}"/>
              </a:ext>
            </a:extLst>
          </p:cNvPr>
          <p:cNvGraphicFramePr/>
          <p:nvPr>
            <p:extLst>
              <p:ext uri="{D42A27DB-BD31-4B8C-83A1-F6EECF244321}">
                <p14:modId xmlns:p14="http://schemas.microsoft.com/office/powerpoint/2010/main" val="556739522"/>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34F379B-F2F4-A6E5-8C1B-02BAE87E1FBD}"/>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A4C4C638-A976-A0ED-AD0A-6637185C3C8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57961829-2AED-CA29-7A82-FE60640B8983}"/>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Rietumu valstis un institūcijas pietiekami spēcīgi darbojas pret </a:t>
            </a:r>
            <a:r>
              <a:rPr lang="lv-LV" sz="1100" b="1" dirty="0" err="1">
                <a:solidFill>
                  <a:srgbClr val="000099"/>
                </a:solidFill>
              </a:rPr>
              <a:t>V.Putina</a:t>
            </a:r>
            <a:r>
              <a:rPr lang="lv-LV" sz="1100" b="1" dirty="0">
                <a:solidFill>
                  <a:srgbClr val="000099"/>
                </a:solidFill>
              </a:rPr>
              <a:t> karu Ukrainā</a:t>
            </a:r>
            <a:endParaRPr lang="en-US" sz="1100" b="1" dirty="0">
              <a:solidFill>
                <a:srgbClr val="000099"/>
              </a:solidFill>
            </a:endParaRPr>
          </a:p>
        </p:txBody>
      </p:sp>
      <p:sp>
        <p:nvSpPr>
          <p:cNvPr id="6" name="Text Placeholder 4">
            <a:extLst>
              <a:ext uri="{FF2B5EF4-FFF2-40B4-BE49-F238E27FC236}">
                <a16:creationId xmlns:a16="http://schemas.microsoft.com/office/drawing/2014/main" id="{DD2A0F60-75A0-F648-69EF-309371019597}"/>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E77E96C8-B64E-DB26-7B75-E0F404E66B7C}"/>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26</a:t>
            </a:fld>
            <a:endParaRPr lang="en-AU" dirty="0"/>
          </a:p>
        </p:txBody>
      </p:sp>
    </p:spTree>
    <p:extLst>
      <p:ext uri="{BB962C8B-B14F-4D97-AF65-F5344CB8AC3E}">
        <p14:creationId xmlns:p14="http://schemas.microsoft.com/office/powerpoint/2010/main" val="19493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4A74CE2-3002-F5EC-CA1D-F769CA7C0131}"/>
              </a:ext>
            </a:extLst>
          </p:cNvPr>
          <p:cNvGraphicFramePr/>
          <p:nvPr>
            <p:extLst>
              <p:ext uri="{D42A27DB-BD31-4B8C-83A1-F6EECF244321}">
                <p14:modId xmlns:p14="http://schemas.microsoft.com/office/powerpoint/2010/main" val="1358477430"/>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D286169-3F25-2F94-674D-E41F2446C05C}"/>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itle 12">
            <a:extLst>
              <a:ext uri="{FF2B5EF4-FFF2-40B4-BE49-F238E27FC236}">
                <a16:creationId xmlns:a16="http://schemas.microsoft.com/office/drawing/2014/main" id="{04549B30-DD7A-C64D-0E66-9A45F1C84C2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 pret karu Ukrainā</a:t>
            </a:r>
          </a:p>
        </p:txBody>
      </p:sp>
      <p:sp>
        <p:nvSpPr>
          <p:cNvPr id="5" name="TextBox 4">
            <a:extLst>
              <a:ext uri="{FF2B5EF4-FFF2-40B4-BE49-F238E27FC236}">
                <a16:creationId xmlns:a16="http://schemas.microsoft.com/office/drawing/2014/main" id="{8B8A1AE3-E2F5-DF39-58F3-AA0DD361C003}"/>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Rietumu valstīm vajadzētu iesaistīties karadarbībā Ukrainā, nosūtot savu karaspēku</a:t>
            </a:r>
            <a:endParaRPr lang="en-US" sz="1100" b="1" dirty="0">
              <a:solidFill>
                <a:srgbClr val="000099"/>
              </a:solidFill>
            </a:endParaRPr>
          </a:p>
        </p:txBody>
      </p:sp>
      <p:sp>
        <p:nvSpPr>
          <p:cNvPr id="6" name="Text Placeholder 4">
            <a:extLst>
              <a:ext uri="{FF2B5EF4-FFF2-40B4-BE49-F238E27FC236}">
                <a16:creationId xmlns:a16="http://schemas.microsoft.com/office/drawing/2014/main" id="{A5848CD1-C2AA-A3BC-30C7-0F63D5CE6411}"/>
              </a:ext>
            </a:extLst>
          </p:cNvPr>
          <p:cNvSpPr txBox="1">
            <a:spLocks/>
          </p:cNvSpPr>
          <p:nvPr/>
        </p:nvSpPr>
        <p:spPr>
          <a:xfrm>
            <a:off x="250165" y="436283"/>
            <a:ext cx="2803586" cy="400109"/>
          </a:xfrm>
          <a:prstGeom prst="rect">
            <a:avLst/>
          </a:prstGeom>
        </p:spPr>
        <p:txBody>
          <a:bodyPr/>
          <a:lstStyle/>
          <a:p>
            <a:pPr marL="34290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Q</a:t>
            </a:r>
            <a:r>
              <a:rPr kumimoji="0" lang="lv-LV" sz="1100" b="0" i="0" u="none" strike="noStrike" kern="1200" cap="none" spc="0" normalizeH="0" baseline="0" noProof="0" dirty="0">
                <a:ln>
                  <a:noFill/>
                </a:ln>
                <a:solidFill>
                  <a:schemeClr val="tx1"/>
                </a:solidFill>
                <a:effectLst/>
                <a:uLnTx/>
                <a:uFillTx/>
                <a:latin typeface="+mn-lt"/>
                <a:ea typeface="+mn-ea"/>
                <a:cs typeface="+mn-cs"/>
              </a:rPr>
              <a:t>2</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novērtējiet, cik lielā mērā piekrītat vai nepiekrītat apgalvojumam!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B981F787-6AC8-2D98-37EA-47B74206C159}"/>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27</a:t>
            </a:fld>
            <a:endParaRPr lang="en-AU" dirty="0"/>
          </a:p>
        </p:txBody>
      </p:sp>
    </p:spTree>
    <p:extLst>
      <p:ext uri="{BB962C8B-B14F-4D97-AF65-F5344CB8AC3E}">
        <p14:creationId xmlns:p14="http://schemas.microsoft.com/office/powerpoint/2010/main" val="2583759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BBDFA-7F6B-2A10-5204-B0A8540582E9}"/>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4. Atbalsta sniegšana Ukrainai un Ukrainas bēgļiem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354B7D88-DD55-F6D8-83A9-12DD6C66D62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28</a:t>
            </a:fld>
            <a:endParaRPr lang="en-AU" dirty="0"/>
          </a:p>
        </p:txBody>
      </p:sp>
    </p:spTree>
    <p:extLst>
      <p:ext uri="{BB962C8B-B14F-4D97-AF65-F5344CB8AC3E}">
        <p14:creationId xmlns:p14="http://schemas.microsoft.com/office/powerpoint/2010/main" val="2893536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E50614C-754C-898E-B47D-221CD6757B7A}"/>
              </a:ext>
            </a:extLst>
          </p:cNvPr>
          <p:cNvSpPr txBox="1">
            <a:spLocks/>
          </p:cNvSpPr>
          <p:nvPr/>
        </p:nvSpPr>
        <p:spPr>
          <a:xfrm>
            <a:off x="250165" y="433952"/>
            <a:ext cx="8744303" cy="263471"/>
          </a:xfrm>
          <a:prstGeom prst="rect">
            <a:avLst/>
          </a:prstGeom>
        </p:spPr>
        <p:txBody>
          <a:bodyPr/>
          <a:lstStyle/>
          <a:p>
            <a:pPr marL="342900" indent="-342900" eaLnBrk="0" hangingPunct="0">
              <a:spcBef>
                <a:spcPct val="20000"/>
              </a:spcBef>
              <a:defRPr/>
            </a:pPr>
            <a:r>
              <a:rPr lang="lv-LV" sz="1100" dirty="0">
                <a:latin typeface="+mn-lt"/>
              </a:rPr>
              <a:t>Vai Jūs kopš Krievijas iebrukuma Ukrainā esat sniedzis/-</a:t>
            </a:r>
            <a:r>
              <a:rPr lang="lv-LV" sz="1100" dirty="0" err="1">
                <a:latin typeface="+mn-lt"/>
              </a:rPr>
              <a:t>gusi</a:t>
            </a:r>
            <a:r>
              <a:rPr lang="lv-LV" sz="1100" dirty="0">
                <a:latin typeface="+mn-lt"/>
              </a:rPr>
              <a:t> atbalstu Ukrainai un/ vai Ukrainas bēgļiem?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261184C-1DA8-97F6-9E32-D2F232B63774}"/>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Atbalsta sniegšana Ukrainai un Ukrainas bēgļiem </a:t>
            </a:r>
          </a:p>
        </p:txBody>
      </p:sp>
      <p:graphicFrame>
        <p:nvGraphicFramePr>
          <p:cNvPr id="4" name="Chart 3">
            <a:extLst>
              <a:ext uri="{FF2B5EF4-FFF2-40B4-BE49-F238E27FC236}">
                <a16:creationId xmlns:a16="http://schemas.microsoft.com/office/drawing/2014/main" id="{95CD1F30-3598-A3F5-9236-5B54C1C38683}"/>
              </a:ext>
            </a:extLst>
          </p:cNvPr>
          <p:cNvGraphicFramePr/>
          <p:nvPr/>
        </p:nvGraphicFramePr>
        <p:xfrm>
          <a:off x="518222" y="1066158"/>
          <a:ext cx="5859329" cy="40381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A63CBA2-9797-42E6-DAF1-B4EC8028AAA4}"/>
              </a:ext>
            </a:extLst>
          </p:cNvPr>
          <p:cNvSpPr txBox="1"/>
          <p:nvPr/>
        </p:nvSpPr>
        <p:spPr>
          <a:xfrm>
            <a:off x="3447886" y="5226809"/>
            <a:ext cx="2114681" cy="246221"/>
          </a:xfrm>
          <a:prstGeom prst="rect">
            <a:avLst/>
          </a:prstGeom>
          <a:noFill/>
        </p:spPr>
        <p:txBody>
          <a:bodyPr wrap="non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1A2F726D-E334-608A-5E58-1DA1CC74249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29</a:t>
            </a:fld>
            <a:endParaRPr lang="en-AU" dirty="0"/>
          </a:p>
        </p:txBody>
      </p:sp>
    </p:spTree>
    <p:extLst>
      <p:ext uri="{BB962C8B-B14F-4D97-AF65-F5344CB8AC3E}">
        <p14:creationId xmlns:p14="http://schemas.microsoft.com/office/powerpoint/2010/main" val="393580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E8D50-D300-B884-781A-B89DC1979B33}"/>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1. Metodoloģiskā informācija</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5DED7F90-A6B1-71C6-F846-5EC67D8505F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a:t>
            </a:fld>
            <a:endParaRPr lang="en-AU" dirty="0"/>
          </a:p>
        </p:txBody>
      </p:sp>
    </p:spTree>
    <p:extLst>
      <p:ext uri="{BB962C8B-B14F-4D97-AF65-F5344CB8AC3E}">
        <p14:creationId xmlns:p14="http://schemas.microsoft.com/office/powerpoint/2010/main" val="2577645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EAB08E9-BFD2-0153-D4C5-04A6BEDEBA5E}"/>
              </a:ext>
            </a:extLst>
          </p:cNvPr>
          <p:cNvSpPr txBox="1">
            <a:spLocks/>
          </p:cNvSpPr>
          <p:nvPr/>
        </p:nvSpPr>
        <p:spPr>
          <a:xfrm>
            <a:off x="250165" y="480446"/>
            <a:ext cx="8744303" cy="263471"/>
          </a:xfrm>
          <a:prstGeom prst="rect">
            <a:avLst/>
          </a:prstGeom>
        </p:spPr>
        <p:txBody>
          <a:bodyPr/>
          <a:lstStyle/>
          <a:p>
            <a:pPr marL="342900" indent="-342900" eaLnBrk="0" hangingPunct="0">
              <a:spcBef>
                <a:spcPct val="20000"/>
              </a:spcBef>
              <a:defRPr/>
            </a:pPr>
            <a:r>
              <a:rPr lang="lv-LV" sz="1100" dirty="0">
                <a:latin typeface="+mn-lt"/>
              </a:rPr>
              <a:t>Vai Jūs kopš Krievijas iebrukuma Ukrainā esat sniedzis/-</a:t>
            </a:r>
            <a:r>
              <a:rPr lang="lv-LV" sz="1100" dirty="0" err="1">
                <a:latin typeface="+mn-lt"/>
              </a:rPr>
              <a:t>gusi</a:t>
            </a:r>
            <a:r>
              <a:rPr lang="lv-LV" sz="1100" dirty="0">
                <a:latin typeface="+mn-lt"/>
              </a:rPr>
              <a:t> atbalstu Ukrainai un/ vai Ukrainas bēgļiem? – </a:t>
            </a:r>
            <a:r>
              <a:rPr lang="lv-LV" sz="1100" b="1" dirty="0">
                <a:solidFill>
                  <a:srgbClr val="000099"/>
                </a:solidFill>
                <a:latin typeface="+mn-lt"/>
              </a:rPr>
              <a:t>Ir sniedzis atbalstu Ukrainai</a:t>
            </a:r>
            <a:endParaRPr kumimoji="0" lang="lv-LV" sz="1100" b="1" i="0" u="none" strike="noStrike" kern="1200" cap="none" spc="0" normalizeH="0" baseline="0" noProof="0" dirty="0">
              <a:ln>
                <a:noFill/>
              </a:ln>
              <a:solidFill>
                <a:srgbClr val="000099"/>
              </a:solidFill>
              <a:effectLst/>
              <a:uLnTx/>
              <a:uFillTx/>
              <a:latin typeface="+mn-lt"/>
              <a:ea typeface="+mn-ea"/>
              <a:cs typeface="+mn-cs"/>
            </a:endParaRPr>
          </a:p>
        </p:txBody>
      </p:sp>
      <p:sp>
        <p:nvSpPr>
          <p:cNvPr id="3" name="Title 12">
            <a:extLst>
              <a:ext uri="{FF2B5EF4-FFF2-40B4-BE49-F238E27FC236}">
                <a16:creationId xmlns:a16="http://schemas.microsoft.com/office/drawing/2014/main" id="{BAA2A9B0-C0CF-E0F7-A06C-DAA9FFE12B68}"/>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Atbalsta sniegšana Ukrainai un Ukrainas bēgļiem </a:t>
            </a:r>
          </a:p>
        </p:txBody>
      </p:sp>
      <p:graphicFrame>
        <p:nvGraphicFramePr>
          <p:cNvPr id="4" name="Chart 3">
            <a:extLst>
              <a:ext uri="{FF2B5EF4-FFF2-40B4-BE49-F238E27FC236}">
                <a16:creationId xmlns:a16="http://schemas.microsoft.com/office/drawing/2014/main" id="{D40A6B71-4242-C84F-5E38-549EF8B07014}"/>
              </a:ext>
            </a:extLst>
          </p:cNvPr>
          <p:cNvGraphicFramePr/>
          <p:nvPr>
            <p:extLst>
              <p:ext uri="{D42A27DB-BD31-4B8C-83A1-F6EECF244321}">
                <p14:modId xmlns:p14="http://schemas.microsoft.com/office/powerpoint/2010/main" val="2409136314"/>
              </p:ext>
            </p:extLst>
          </p:nvPr>
        </p:nvGraphicFramePr>
        <p:xfrm>
          <a:off x="1595886" y="875654"/>
          <a:ext cx="6478435" cy="547988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9C0734B-5E7E-C885-9ADA-3660805F8B02}"/>
              </a:ext>
            </a:extLst>
          </p:cNvPr>
          <p:cNvSpPr txBox="1"/>
          <p:nvPr/>
        </p:nvSpPr>
        <p:spPr>
          <a:xfrm>
            <a:off x="7708348" y="5866461"/>
            <a:ext cx="1146727" cy="400110"/>
          </a:xfrm>
          <a:prstGeom prst="rect">
            <a:avLst/>
          </a:prstGeom>
          <a:noFill/>
        </p:spPr>
        <p:txBody>
          <a:bodyPr wrap="squar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5DAD3529-5078-48C1-82D3-ECED9DB6265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30</a:t>
            </a:fld>
            <a:endParaRPr lang="en-AU" dirty="0"/>
          </a:p>
        </p:txBody>
      </p:sp>
    </p:spTree>
    <p:extLst>
      <p:ext uri="{BB962C8B-B14F-4D97-AF65-F5344CB8AC3E}">
        <p14:creationId xmlns:p14="http://schemas.microsoft.com/office/powerpoint/2010/main" val="319050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2FE8F-F73D-850C-827B-0315A21D5186}"/>
              </a:ext>
            </a:extLst>
          </p:cNvPr>
          <p:cNvSpPr>
            <a:spLocks noChangeArrowheads="1"/>
          </p:cNvSpPr>
          <p:nvPr/>
        </p:nvSpPr>
        <p:spPr bwMode="auto">
          <a:xfrm>
            <a:off x="1317356" y="2468763"/>
            <a:ext cx="6222569"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5. Interesējošās tēmas un to atspoguļojums Latvijas medijos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C7BA89C1-A9F5-BB91-3A35-C02F82A603A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31</a:t>
            </a:fld>
            <a:endParaRPr lang="en-AU" dirty="0"/>
          </a:p>
        </p:txBody>
      </p:sp>
    </p:spTree>
    <p:extLst>
      <p:ext uri="{BB962C8B-B14F-4D97-AF65-F5344CB8AC3E}">
        <p14:creationId xmlns:p14="http://schemas.microsoft.com/office/powerpoint/2010/main" val="3343937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030C95E-E904-B3E8-5E58-8F803762CB36}"/>
              </a:ext>
            </a:extLst>
          </p:cNvPr>
          <p:cNvSpPr txBox="1">
            <a:spLocks/>
          </p:cNvSpPr>
          <p:nvPr/>
        </p:nvSpPr>
        <p:spPr>
          <a:xfrm>
            <a:off x="250165" y="426203"/>
            <a:ext cx="8744303" cy="263471"/>
          </a:xfrm>
          <a:prstGeom prst="rect">
            <a:avLst/>
          </a:prstGeom>
        </p:spPr>
        <p:txBody>
          <a:bodyPr/>
          <a:lstStyle/>
          <a:p>
            <a:pPr marL="342900" indent="-342900" eaLnBrk="0" hangingPunct="0">
              <a:spcBef>
                <a:spcPct val="20000"/>
              </a:spcBef>
              <a:defRPr/>
            </a:pPr>
            <a:r>
              <a:rPr lang="lv-LV" sz="1100" dirty="0">
                <a:latin typeface="+mn-lt"/>
              </a:rPr>
              <a:t>Cik lielā mērā Jūs šobrīd interesējaties par katru no tālāk uzskaitītajām tēmām?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9722FCB5-1F90-814E-7611-194E1BD14D53}"/>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Interesējošās tēmas un to atspoguļojums Latvijas medijos </a:t>
            </a:r>
          </a:p>
        </p:txBody>
      </p:sp>
      <p:graphicFrame>
        <p:nvGraphicFramePr>
          <p:cNvPr id="4" name="Chart 3">
            <a:extLst>
              <a:ext uri="{FF2B5EF4-FFF2-40B4-BE49-F238E27FC236}">
                <a16:creationId xmlns:a16="http://schemas.microsoft.com/office/drawing/2014/main" id="{8ACAF443-940E-4E89-64DF-3BF55F2586ED}"/>
              </a:ext>
            </a:extLst>
          </p:cNvPr>
          <p:cNvGraphicFramePr/>
          <p:nvPr/>
        </p:nvGraphicFramePr>
        <p:xfrm>
          <a:off x="250163" y="692891"/>
          <a:ext cx="5414465" cy="5349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6CE0C25-BD8A-1A5A-93AD-C25B093963E1}"/>
              </a:ext>
            </a:extLst>
          </p:cNvPr>
          <p:cNvGraphicFramePr/>
          <p:nvPr/>
        </p:nvGraphicFramePr>
        <p:xfrm>
          <a:off x="5817435" y="692891"/>
          <a:ext cx="3177033" cy="5103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8D659CB-F98D-BEE9-5ED6-B61A18B76BBF}"/>
              </a:ext>
            </a:extLst>
          </p:cNvPr>
          <p:cNvSpPr txBox="1"/>
          <p:nvPr/>
        </p:nvSpPr>
        <p:spPr>
          <a:xfrm>
            <a:off x="3449196" y="5918887"/>
            <a:ext cx="2114681" cy="246221"/>
          </a:xfrm>
          <a:prstGeom prst="rect">
            <a:avLst/>
          </a:prstGeom>
          <a:noFill/>
        </p:spPr>
        <p:txBody>
          <a:bodyPr wrap="none" rtlCol="0">
            <a:spAutoFit/>
          </a:bodyPr>
          <a:lstStyle/>
          <a:p>
            <a:r>
              <a:rPr lang="lv-LV" sz="1000" dirty="0"/>
              <a:t>Bāze: visi aptaujas dalībnieki; n=1057</a:t>
            </a:r>
          </a:p>
        </p:txBody>
      </p:sp>
      <p:cxnSp>
        <p:nvCxnSpPr>
          <p:cNvPr id="7" name="Straight Connector 6">
            <a:extLst>
              <a:ext uri="{FF2B5EF4-FFF2-40B4-BE49-F238E27FC236}">
                <a16:creationId xmlns:a16="http://schemas.microsoft.com/office/drawing/2014/main" id="{E40909D4-B432-487D-6353-5213052697EA}"/>
              </a:ext>
            </a:extLst>
          </p:cNvPr>
          <p:cNvCxnSpPr>
            <a:cxnSpLocks/>
          </p:cNvCxnSpPr>
          <p:nvPr/>
        </p:nvCxnSpPr>
        <p:spPr>
          <a:xfrm>
            <a:off x="5741031"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CC15C842-D8F4-A4C5-67CB-72FADDADA26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32</a:t>
            </a:fld>
            <a:endParaRPr lang="en-AU" dirty="0"/>
          </a:p>
        </p:txBody>
      </p:sp>
    </p:spTree>
    <p:extLst>
      <p:ext uri="{BB962C8B-B14F-4D97-AF65-F5344CB8AC3E}">
        <p14:creationId xmlns:p14="http://schemas.microsoft.com/office/powerpoint/2010/main" val="363463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0DA2D69-CCEC-8351-A14C-665415690D70}"/>
              </a:ext>
            </a:extLst>
          </p:cNvPr>
          <p:cNvSpPr txBox="1">
            <a:spLocks/>
          </p:cNvSpPr>
          <p:nvPr/>
        </p:nvSpPr>
        <p:spPr>
          <a:xfrm>
            <a:off x="250165" y="426203"/>
            <a:ext cx="8744303" cy="263471"/>
          </a:xfrm>
          <a:prstGeom prst="rect">
            <a:avLst/>
          </a:prstGeom>
        </p:spPr>
        <p:txBody>
          <a:bodyPr/>
          <a:lstStyle/>
          <a:p>
            <a:pPr marL="342900" indent="-342900" eaLnBrk="0" hangingPunct="0">
              <a:spcBef>
                <a:spcPct val="20000"/>
              </a:spcBef>
              <a:defRPr/>
            </a:pPr>
            <a:r>
              <a:rPr lang="lv-LV" sz="1100" dirty="0">
                <a:latin typeface="+mn-lt"/>
              </a:rPr>
              <a:t>Cik lielā mērā, Jūsuprāt, Latvijas mediji informē sabiedrību par katru no tālāk uzskaitītajām tēmām?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DE7D6B6-D216-6307-B39D-54A1E63DBC3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Interesējošās tēmas un to atspoguļojums Latvijas medijos </a:t>
            </a:r>
          </a:p>
        </p:txBody>
      </p:sp>
      <p:graphicFrame>
        <p:nvGraphicFramePr>
          <p:cNvPr id="4" name="Chart 3">
            <a:extLst>
              <a:ext uri="{FF2B5EF4-FFF2-40B4-BE49-F238E27FC236}">
                <a16:creationId xmlns:a16="http://schemas.microsoft.com/office/drawing/2014/main" id="{D4A08334-EBE3-E581-995D-44E5FD33F116}"/>
              </a:ext>
            </a:extLst>
          </p:cNvPr>
          <p:cNvGraphicFramePr/>
          <p:nvPr/>
        </p:nvGraphicFramePr>
        <p:xfrm>
          <a:off x="250163" y="692891"/>
          <a:ext cx="5414465" cy="534910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12DBC68-EA06-4E37-01C1-02216297937B}"/>
              </a:ext>
            </a:extLst>
          </p:cNvPr>
          <p:cNvSpPr txBox="1"/>
          <p:nvPr/>
        </p:nvSpPr>
        <p:spPr>
          <a:xfrm>
            <a:off x="3588148" y="6041998"/>
            <a:ext cx="2114681" cy="246221"/>
          </a:xfrm>
          <a:prstGeom prst="rect">
            <a:avLst/>
          </a:prstGeom>
          <a:noFill/>
        </p:spPr>
        <p:txBody>
          <a:bodyPr wrap="none" rtlCol="0">
            <a:spAutoFit/>
          </a:bodyPr>
          <a:lstStyle/>
          <a:p>
            <a:r>
              <a:rPr lang="lv-LV" sz="1000" dirty="0"/>
              <a:t>Bāze: visi aptaujas dalībnieki; n=1057</a:t>
            </a:r>
          </a:p>
        </p:txBody>
      </p:sp>
      <p:cxnSp>
        <p:nvCxnSpPr>
          <p:cNvPr id="7" name="Straight Connector 6">
            <a:extLst>
              <a:ext uri="{FF2B5EF4-FFF2-40B4-BE49-F238E27FC236}">
                <a16:creationId xmlns:a16="http://schemas.microsoft.com/office/drawing/2014/main" id="{93C9B5EC-43E2-AB74-4A73-056ACC88F753}"/>
              </a:ext>
            </a:extLst>
          </p:cNvPr>
          <p:cNvCxnSpPr>
            <a:cxnSpLocks/>
          </p:cNvCxnSpPr>
          <p:nvPr/>
        </p:nvCxnSpPr>
        <p:spPr>
          <a:xfrm>
            <a:off x="5741031"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CA8EB307-D092-2425-72CD-CEC9012E92F9}"/>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33</a:t>
            </a:fld>
            <a:endParaRPr lang="en-AU" dirty="0"/>
          </a:p>
        </p:txBody>
      </p:sp>
      <p:graphicFrame>
        <p:nvGraphicFramePr>
          <p:cNvPr id="9" name="Chart 8">
            <a:extLst>
              <a:ext uri="{FF2B5EF4-FFF2-40B4-BE49-F238E27FC236}">
                <a16:creationId xmlns:a16="http://schemas.microsoft.com/office/drawing/2014/main" id="{78AD68F5-8B72-A36E-EC2E-054CEE167ADD}"/>
              </a:ext>
            </a:extLst>
          </p:cNvPr>
          <p:cNvGraphicFramePr/>
          <p:nvPr/>
        </p:nvGraphicFramePr>
        <p:xfrm>
          <a:off x="5935856" y="565690"/>
          <a:ext cx="3058612" cy="495945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2">
            <a:extLst>
              <a:ext uri="{FF2B5EF4-FFF2-40B4-BE49-F238E27FC236}">
                <a16:creationId xmlns:a16="http://schemas.microsoft.com/office/drawing/2014/main" id="{15D65E7A-FC3C-B1AF-ADBC-7125210F78FC}"/>
              </a:ext>
            </a:extLst>
          </p:cNvPr>
          <p:cNvSpPr>
            <a:spLocks noChangeArrowheads="1"/>
          </p:cNvSpPr>
          <p:nvPr/>
        </p:nvSpPr>
        <p:spPr bwMode="auto">
          <a:xfrm>
            <a:off x="6763473" y="5664635"/>
            <a:ext cx="258332" cy="246221"/>
          </a:xfrm>
          <a:prstGeom prst="rect">
            <a:avLst/>
          </a:prstGeom>
          <a:solidFill>
            <a:schemeClr val="accent5"/>
          </a:solidFill>
          <a:ln w="9525">
            <a:noFill/>
            <a:miter lim="800000"/>
            <a:headEnd/>
            <a:tailEnd/>
          </a:ln>
        </p:spPr>
        <p:txBody>
          <a:bodyPr wrap="none" anchor="ctr"/>
          <a:lstStyle/>
          <a:p>
            <a:endParaRPr lang="lv-LV" sz="1100">
              <a:latin typeface="Calibri" pitchFamily="34" charset="0"/>
            </a:endParaRPr>
          </a:p>
        </p:txBody>
      </p:sp>
      <p:sp>
        <p:nvSpPr>
          <p:cNvPr id="11" name="Rectangle 23">
            <a:extLst>
              <a:ext uri="{FF2B5EF4-FFF2-40B4-BE49-F238E27FC236}">
                <a16:creationId xmlns:a16="http://schemas.microsoft.com/office/drawing/2014/main" id="{8A4CFA52-6A27-4E15-2EA1-E6129036A59F}"/>
              </a:ext>
            </a:extLst>
          </p:cNvPr>
          <p:cNvSpPr>
            <a:spLocks noChangeArrowheads="1"/>
          </p:cNvSpPr>
          <p:nvPr/>
        </p:nvSpPr>
        <p:spPr bwMode="auto">
          <a:xfrm>
            <a:off x="7080660" y="5664635"/>
            <a:ext cx="1989281"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 Ļoti bieži + bieži informē</a:t>
            </a:r>
            <a:endParaRPr lang="en-GB" sz="1000" b="1" dirty="0">
              <a:solidFill>
                <a:srgbClr val="000000"/>
              </a:solidFill>
              <a:latin typeface="Calibri" pitchFamily="34" charset="0"/>
            </a:endParaRPr>
          </a:p>
        </p:txBody>
      </p:sp>
    </p:spTree>
    <p:extLst>
      <p:ext uri="{BB962C8B-B14F-4D97-AF65-F5344CB8AC3E}">
        <p14:creationId xmlns:p14="http://schemas.microsoft.com/office/powerpoint/2010/main" val="240311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8AC3CD6-A4D9-B59E-99BD-059B1B733BC7}"/>
              </a:ext>
            </a:extLst>
          </p:cNvPr>
          <p:cNvSpPr txBox="1">
            <a:spLocks/>
          </p:cNvSpPr>
          <p:nvPr/>
        </p:nvSpPr>
        <p:spPr>
          <a:xfrm>
            <a:off x="250165" y="426204"/>
            <a:ext cx="8744303" cy="495946"/>
          </a:xfrm>
          <a:prstGeom prst="rect">
            <a:avLst/>
          </a:prstGeom>
        </p:spPr>
        <p:txBody>
          <a:bodyPr/>
          <a:lstStyle/>
          <a:p>
            <a:pPr marL="342900" indent="-342900" eaLnBrk="0" hangingPunct="0">
              <a:spcBef>
                <a:spcPct val="20000"/>
              </a:spcBef>
              <a:defRPr/>
            </a:pPr>
            <a:r>
              <a:rPr lang="lv-LV" sz="1100" dirty="0">
                <a:latin typeface="+mn-lt"/>
              </a:rPr>
              <a:t>Cik lielā mērā Jūs šobrīd interesējaties par katru no tālāk uzskaitītajām tēmām?</a:t>
            </a:r>
          </a:p>
          <a:p>
            <a:pPr marL="342900" indent="-342900" eaLnBrk="0" hangingPunct="0">
              <a:spcBef>
                <a:spcPct val="20000"/>
              </a:spcBef>
              <a:defRPr/>
            </a:pPr>
            <a:r>
              <a:rPr lang="lv-LV" sz="1100" dirty="0">
                <a:latin typeface="+mn-lt"/>
              </a:rPr>
              <a:t>Cik lielā mērā, Jūsuprāt, Latvijas mediji informē sabiedrību par katru no tālāk uzskaitītajām tēmām?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2090786A-94F7-7D36-FB3F-53A1C2709DF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Interesējošās tēmas un to atspoguļojums Latvijas medijos </a:t>
            </a:r>
          </a:p>
        </p:txBody>
      </p:sp>
      <p:graphicFrame>
        <p:nvGraphicFramePr>
          <p:cNvPr id="4" name="Chart 3">
            <a:extLst>
              <a:ext uri="{FF2B5EF4-FFF2-40B4-BE49-F238E27FC236}">
                <a16:creationId xmlns:a16="http://schemas.microsoft.com/office/drawing/2014/main" id="{548388EF-665F-404A-71CB-8E315544AC87}"/>
              </a:ext>
            </a:extLst>
          </p:cNvPr>
          <p:cNvGraphicFramePr/>
          <p:nvPr/>
        </p:nvGraphicFramePr>
        <p:xfrm>
          <a:off x="925471" y="922150"/>
          <a:ext cx="7273132" cy="50679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77A8414-3395-3D7D-87DA-6916073E45CE}"/>
              </a:ext>
            </a:extLst>
          </p:cNvPr>
          <p:cNvSpPr txBox="1"/>
          <p:nvPr/>
        </p:nvSpPr>
        <p:spPr>
          <a:xfrm>
            <a:off x="3805124" y="6103991"/>
            <a:ext cx="2114681" cy="246221"/>
          </a:xfrm>
          <a:prstGeom prst="rect">
            <a:avLst/>
          </a:prstGeom>
          <a:noFill/>
        </p:spPr>
        <p:txBody>
          <a:bodyPr wrap="non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6C85C9AE-2047-1614-8C17-82635326619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34</a:t>
            </a:fld>
            <a:endParaRPr lang="en-AU" dirty="0"/>
          </a:p>
        </p:txBody>
      </p:sp>
    </p:spTree>
    <p:extLst>
      <p:ext uri="{BB962C8B-B14F-4D97-AF65-F5344CB8AC3E}">
        <p14:creationId xmlns:p14="http://schemas.microsoft.com/office/powerpoint/2010/main" val="162174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B1011-7546-563E-F910-4A47E6BC9497}"/>
              </a:ext>
            </a:extLst>
          </p:cNvPr>
          <p:cNvSpPr>
            <a:spLocks noChangeArrowheads="1"/>
          </p:cNvSpPr>
          <p:nvPr/>
        </p:nvSpPr>
        <p:spPr bwMode="auto">
          <a:xfrm>
            <a:off x="1317356" y="2468763"/>
            <a:ext cx="6222569"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6. Attieksmes paušana uz publicēto saturu sociālajos medijos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5708D917-20AE-50E6-E68A-F2B56CB70AC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35</a:t>
            </a:fld>
            <a:endParaRPr lang="en-AU" dirty="0"/>
          </a:p>
        </p:txBody>
      </p:sp>
    </p:spTree>
    <p:extLst>
      <p:ext uri="{BB962C8B-B14F-4D97-AF65-F5344CB8AC3E}">
        <p14:creationId xmlns:p14="http://schemas.microsoft.com/office/powerpoint/2010/main" val="69270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AB91F2D-D2DB-FA1D-1BC8-B55FDFE23AF3}"/>
              </a:ext>
            </a:extLst>
          </p:cNvPr>
          <p:cNvGraphicFramePr/>
          <p:nvPr/>
        </p:nvGraphicFramePr>
        <p:xfrm>
          <a:off x="715113" y="1331542"/>
          <a:ext cx="7297511" cy="29149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287EE63-EB13-B2C4-1022-E735A6E6A59A}"/>
              </a:ext>
            </a:extLst>
          </p:cNvPr>
          <p:cNvSpPr txBox="1"/>
          <p:nvPr/>
        </p:nvSpPr>
        <p:spPr>
          <a:xfrm>
            <a:off x="3766378" y="4484418"/>
            <a:ext cx="2114681" cy="246221"/>
          </a:xfrm>
          <a:prstGeom prst="rect">
            <a:avLst/>
          </a:prstGeom>
          <a:noFill/>
        </p:spPr>
        <p:txBody>
          <a:bodyPr wrap="none" rtlCol="0">
            <a:spAutoFit/>
          </a:bodyPr>
          <a:lstStyle/>
          <a:p>
            <a:r>
              <a:rPr lang="lv-LV" sz="1000" dirty="0"/>
              <a:t>Bāze: visi aptaujas dalībnieki; n=1057</a:t>
            </a:r>
          </a:p>
        </p:txBody>
      </p:sp>
      <p:sp>
        <p:nvSpPr>
          <p:cNvPr id="4" name="Text Placeholder 4">
            <a:extLst>
              <a:ext uri="{FF2B5EF4-FFF2-40B4-BE49-F238E27FC236}">
                <a16:creationId xmlns:a16="http://schemas.microsoft.com/office/drawing/2014/main" id="{133FDEBC-1BDE-F664-4824-62881500FEDA}"/>
              </a:ext>
            </a:extLst>
          </p:cNvPr>
          <p:cNvSpPr txBox="1">
            <a:spLocks/>
          </p:cNvSpPr>
          <p:nvPr/>
        </p:nvSpPr>
        <p:spPr>
          <a:xfrm>
            <a:off x="250165" y="573434"/>
            <a:ext cx="8744303" cy="240225"/>
          </a:xfrm>
          <a:prstGeom prst="rect">
            <a:avLst/>
          </a:prstGeom>
        </p:spPr>
        <p:txBody>
          <a:bodyPr/>
          <a:lstStyle/>
          <a:p>
            <a:pPr eaLnBrk="0" hangingPunct="0">
              <a:spcBef>
                <a:spcPct val="20000"/>
              </a:spcBef>
              <a:defRPr/>
            </a:pPr>
            <a:r>
              <a:rPr lang="lv-LV" sz="1100" dirty="0">
                <a:latin typeface="+mn-lt"/>
              </a:rPr>
              <a:t>Sociālo mediju lietotājiem ir iespēja paust savu attieksmi pret tajos publicēto saturu. Cik bieži Jūs, reaģējot uz mediju (tādu kā TV, radio, ziņu portālu, laikrakstu, žurnālu u.c.) publicēto saturu sociālajos medijos, mēdzat veikt katru no tālāk uzskaitītajām darbībām?</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A8E173CA-7DD7-2612-9524-D32D4D46CE84}"/>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Attieksmes paušana uz publicēto saturu sociālajos medijos </a:t>
            </a:r>
          </a:p>
        </p:txBody>
      </p:sp>
      <p:sp>
        <p:nvSpPr>
          <p:cNvPr id="6" name="Slide Number Placeholder 2">
            <a:extLst>
              <a:ext uri="{FF2B5EF4-FFF2-40B4-BE49-F238E27FC236}">
                <a16:creationId xmlns:a16="http://schemas.microsoft.com/office/drawing/2014/main" id="{C6C84519-88A6-4424-30C7-C7F1C2A1E22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36</a:t>
            </a:fld>
            <a:endParaRPr lang="en-AU" dirty="0"/>
          </a:p>
        </p:txBody>
      </p:sp>
    </p:spTree>
    <p:extLst>
      <p:ext uri="{BB962C8B-B14F-4D97-AF65-F5344CB8AC3E}">
        <p14:creationId xmlns:p14="http://schemas.microsoft.com/office/powerpoint/2010/main" val="276236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F30DF618-B891-5833-396C-93DA971FA484}"/>
              </a:ext>
            </a:extLst>
          </p:cNvPr>
          <p:cNvGraphicFramePr>
            <a:graphicFrameLocks noChangeAspect="1"/>
          </p:cNvGraphicFramePr>
          <p:nvPr>
            <p:extLst>
              <p:ext uri="{D42A27DB-BD31-4B8C-83A1-F6EECF244321}">
                <p14:modId xmlns:p14="http://schemas.microsoft.com/office/powerpoint/2010/main" val="3867151593"/>
              </p:ext>
            </p:extLst>
          </p:nvPr>
        </p:nvGraphicFramePr>
        <p:xfrm>
          <a:off x="53034" y="741063"/>
          <a:ext cx="8994251" cy="54272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2C751121-186C-0262-3CF0-9ACE4AF13CD9}"/>
              </a:ext>
            </a:extLst>
          </p:cNvPr>
          <p:cNvSpPr txBox="1"/>
          <p:nvPr/>
        </p:nvSpPr>
        <p:spPr>
          <a:xfrm>
            <a:off x="1037211" y="1155578"/>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4" name="TextBox 29">
            <a:extLst>
              <a:ext uri="{FF2B5EF4-FFF2-40B4-BE49-F238E27FC236}">
                <a16:creationId xmlns:a16="http://schemas.microsoft.com/office/drawing/2014/main" id="{FB32F80F-4AAC-0094-1E6B-F8F607928315}"/>
              </a:ext>
            </a:extLst>
          </p:cNvPr>
          <p:cNvSpPr txBox="1"/>
          <p:nvPr/>
        </p:nvSpPr>
        <p:spPr>
          <a:xfrm>
            <a:off x="1037210" y="1544141"/>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5" name="TextBox 29">
            <a:extLst>
              <a:ext uri="{FF2B5EF4-FFF2-40B4-BE49-F238E27FC236}">
                <a16:creationId xmlns:a16="http://schemas.microsoft.com/office/drawing/2014/main" id="{7F984BE1-F743-53FF-B958-73CC2C5EDAFB}"/>
              </a:ext>
            </a:extLst>
          </p:cNvPr>
          <p:cNvSpPr txBox="1"/>
          <p:nvPr/>
        </p:nvSpPr>
        <p:spPr>
          <a:xfrm>
            <a:off x="1037211" y="461148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6" name="TextBox 29">
            <a:extLst>
              <a:ext uri="{FF2B5EF4-FFF2-40B4-BE49-F238E27FC236}">
                <a16:creationId xmlns:a16="http://schemas.microsoft.com/office/drawing/2014/main" id="{A1C80767-425D-6325-85E7-939BF9A2D2BD}"/>
              </a:ext>
            </a:extLst>
          </p:cNvPr>
          <p:cNvSpPr txBox="1"/>
          <p:nvPr/>
        </p:nvSpPr>
        <p:spPr>
          <a:xfrm>
            <a:off x="1004465" y="3002157"/>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7" name="TextBox 29">
            <a:extLst>
              <a:ext uri="{FF2B5EF4-FFF2-40B4-BE49-F238E27FC236}">
                <a16:creationId xmlns:a16="http://schemas.microsoft.com/office/drawing/2014/main" id="{57BAB7B6-B9E6-7572-FD9F-EFA363929973}"/>
              </a:ext>
            </a:extLst>
          </p:cNvPr>
          <p:cNvSpPr txBox="1"/>
          <p:nvPr/>
        </p:nvSpPr>
        <p:spPr>
          <a:xfrm>
            <a:off x="987211" y="2487377"/>
            <a:ext cx="1035659"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Tautība</a:t>
            </a:r>
          </a:p>
        </p:txBody>
      </p:sp>
      <p:sp>
        <p:nvSpPr>
          <p:cNvPr id="8" name="TextBox 29">
            <a:extLst>
              <a:ext uri="{FF2B5EF4-FFF2-40B4-BE49-F238E27FC236}">
                <a16:creationId xmlns:a16="http://schemas.microsoft.com/office/drawing/2014/main" id="{818E8BCE-5235-3F68-16AF-BE6509FE5B41}"/>
              </a:ext>
            </a:extLst>
          </p:cNvPr>
          <p:cNvSpPr txBox="1"/>
          <p:nvPr/>
        </p:nvSpPr>
        <p:spPr>
          <a:xfrm>
            <a:off x="1037210" y="3406299"/>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9" name="TextBox 29">
            <a:extLst>
              <a:ext uri="{FF2B5EF4-FFF2-40B4-BE49-F238E27FC236}">
                <a16:creationId xmlns:a16="http://schemas.microsoft.com/office/drawing/2014/main" id="{643B792B-D220-06A0-26F0-917D9B684A03}"/>
              </a:ext>
            </a:extLst>
          </p:cNvPr>
          <p:cNvSpPr txBox="1"/>
          <p:nvPr/>
        </p:nvSpPr>
        <p:spPr>
          <a:xfrm>
            <a:off x="285750" y="3812473"/>
            <a:ext cx="2449266"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Ienākumu līmenis uz 1 ģimenes locekli mēnesī  </a:t>
            </a:r>
          </a:p>
        </p:txBody>
      </p:sp>
      <p:sp>
        <p:nvSpPr>
          <p:cNvPr id="10" name="TextBox 29">
            <a:extLst>
              <a:ext uri="{FF2B5EF4-FFF2-40B4-BE49-F238E27FC236}">
                <a16:creationId xmlns:a16="http://schemas.microsoft.com/office/drawing/2014/main" id="{312BFEAF-B605-F068-3101-C5C56B38E4F3}"/>
              </a:ext>
            </a:extLst>
          </p:cNvPr>
          <p:cNvSpPr txBox="1"/>
          <p:nvPr/>
        </p:nvSpPr>
        <p:spPr>
          <a:xfrm>
            <a:off x="285750" y="5146505"/>
            <a:ext cx="176986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Reģions</a:t>
            </a:r>
          </a:p>
        </p:txBody>
      </p:sp>
      <p:sp>
        <p:nvSpPr>
          <p:cNvPr id="11" name="TextBox 10">
            <a:extLst>
              <a:ext uri="{FF2B5EF4-FFF2-40B4-BE49-F238E27FC236}">
                <a16:creationId xmlns:a16="http://schemas.microsoft.com/office/drawing/2014/main" id="{C688F372-4030-FF46-DFB7-55930D2790FF}"/>
              </a:ext>
            </a:extLst>
          </p:cNvPr>
          <p:cNvSpPr txBox="1"/>
          <p:nvPr/>
        </p:nvSpPr>
        <p:spPr>
          <a:xfrm>
            <a:off x="3650140" y="6168325"/>
            <a:ext cx="2114681" cy="246221"/>
          </a:xfrm>
          <a:prstGeom prst="rect">
            <a:avLst/>
          </a:prstGeom>
          <a:noFill/>
        </p:spPr>
        <p:txBody>
          <a:bodyPr wrap="none" rtlCol="0">
            <a:spAutoFit/>
          </a:bodyPr>
          <a:lstStyle/>
          <a:p>
            <a:r>
              <a:rPr lang="lv-LV" sz="1000" dirty="0"/>
              <a:t>Bāze: visi aptaujas dalībnieki; n=1057</a:t>
            </a:r>
          </a:p>
        </p:txBody>
      </p:sp>
      <p:sp>
        <p:nvSpPr>
          <p:cNvPr id="12" name="Text Placeholder 4">
            <a:extLst>
              <a:ext uri="{FF2B5EF4-FFF2-40B4-BE49-F238E27FC236}">
                <a16:creationId xmlns:a16="http://schemas.microsoft.com/office/drawing/2014/main" id="{E88879F3-8B1B-C9BF-271E-6304BDA30A3D}"/>
              </a:ext>
            </a:extLst>
          </p:cNvPr>
          <p:cNvSpPr txBox="1">
            <a:spLocks/>
          </p:cNvSpPr>
          <p:nvPr/>
        </p:nvSpPr>
        <p:spPr>
          <a:xfrm>
            <a:off x="250165" y="335234"/>
            <a:ext cx="8744303" cy="478425"/>
          </a:xfrm>
          <a:prstGeom prst="rect">
            <a:avLst/>
          </a:prstGeom>
        </p:spPr>
        <p:txBody>
          <a:bodyPr/>
          <a:lstStyle/>
          <a:p>
            <a:pPr eaLnBrk="0" hangingPunct="0">
              <a:spcBef>
                <a:spcPct val="20000"/>
              </a:spcBef>
              <a:defRPr/>
            </a:pPr>
            <a:r>
              <a:rPr lang="lv-LV" sz="1100" dirty="0"/>
              <a:t>Cik </a:t>
            </a:r>
            <a:r>
              <a:rPr lang="lv-LV" sz="1100" dirty="0">
                <a:latin typeface="+mn-lt"/>
              </a:rPr>
              <a:t>bieži Jūs, reaģējot uz mediju (tādu kā TV, radio, ziņu portālu, laikrakstu, žurnālu u.c.) publicēto saturu sociālajos medijos, mēdzat veikt katru no tālāk uzskaitītajām darbībām? – </a:t>
            </a:r>
            <a:r>
              <a:rPr lang="lv-LV" sz="1100" b="1" dirty="0">
                <a:solidFill>
                  <a:srgbClr val="000099"/>
                </a:solidFill>
                <a:latin typeface="+mn-lt"/>
              </a:rPr>
              <a:t>vismaz vienu reizi nedēļā veic attiecīgo darbību</a:t>
            </a:r>
            <a:endParaRPr kumimoji="0" lang="lv-LV" sz="1100" b="1" i="0" u="none" strike="noStrike" kern="1200" cap="none" spc="0" normalizeH="0" baseline="0" noProof="0" dirty="0">
              <a:ln>
                <a:noFill/>
              </a:ln>
              <a:solidFill>
                <a:srgbClr val="000099"/>
              </a:solidFill>
              <a:effectLst/>
              <a:uLnTx/>
              <a:uFillTx/>
              <a:latin typeface="+mn-lt"/>
              <a:ea typeface="+mn-ea"/>
              <a:cs typeface="+mn-cs"/>
            </a:endParaRPr>
          </a:p>
        </p:txBody>
      </p:sp>
      <p:sp>
        <p:nvSpPr>
          <p:cNvPr id="13" name="Title 12">
            <a:extLst>
              <a:ext uri="{FF2B5EF4-FFF2-40B4-BE49-F238E27FC236}">
                <a16:creationId xmlns:a16="http://schemas.microsoft.com/office/drawing/2014/main" id="{D8A66C3B-993B-410A-0F16-B301243BE534}"/>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Attieksmes paušana uz publicēto saturu sociālajos medijos </a:t>
            </a:r>
          </a:p>
        </p:txBody>
      </p:sp>
      <p:sp>
        <p:nvSpPr>
          <p:cNvPr id="14" name="Slide Number Placeholder 2">
            <a:extLst>
              <a:ext uri="{FF2B5EF4-FFF2-40B4-BE49-F238E27FC236}">
                <a16:creationId xmlns:a16="http://schemas.microsoft.com/office/drawing/2014/main" id="{95D29596-2DBD-BA89-7244-DE63F5AFABB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37</a:t>
            </a:fld>
            <a:endParaRPr lang="en-AU" dirty="0"/>
          </a:p>
        </p:txBody>
      </p:sp>
    </p:spTree>
    <p:extLst>
      <p:ext uri="{BB962C8B-B14F-4D97-AF65-F5344CB8AC3E}">
        <p14:creationId xmlns:p14="http://schemas.microsoft.com/office/powerpoint/2010/main" val="193926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7AB3E-072D-A288-4493-9C0AF4C8E7D7}"/>
              </a:ext>
            </a:extLst>
          </p:cNvPr>
          <p:cNvSpPr>
            <a:spLocks noChangeArrowheads="1"/>
          </p:cNvSpPr>
          <p:nvPr/>
        </p:nvSpPr>
        <p:spPr bwMode="auto">
          <a:xfrm>
            <a:off x="1216617" y="2592749"/>
            <a:ext cx="6602278"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7. Spēja atšķirt uzticamu informāciju no maldinošas </a:t>
            </a:r>
          </a:p>
        </p:txBody>
      </p:sp>
      <p:sp>
        <p:nvSpPr>
          <p:cNvPr id="3" name="Slide Number Placeholder 2">
            <a:extLst>
              <a:ext uri="{FF2B5EF4-FFF2-40B4-BE49-F238E27FC236}">
                <a16:creationId xmlns:a16="http://schemas.microsoft.com/office/drawing/2014/main" id="{F20A2C34-E0CB-673F-12C2-A383B00429A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38</a:t>
            </a:fld>
            <a:endParaRPr lang="en-AU" dirty="0"/>
          </a:p>
        </p:txBody>
      </p:sp>
    </p:spTree>
    <p:extLst>
      <p:ext uri="{BB962C8B-B14F-4D97-AF65-F5344CB8AC3E}">
        <p14:creationId xmlns:p14="http://schemas.microsoft.com/office/powerpoint/2010/main" val="2576370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5D6B0D2-9062-4AE7-423A-2F8883583F04}"/>
              </a:ext>
            </a:extLst>
          </p:cNvPr>
          <p:cNvGraphicFramePr/>
          <p:nvPr/>
        </p:nvGraphicFramePr>
        <p:xfrm>
          <a:off x="922150" y="1247618"/>
          <a:ext cx="6509287" cy="26579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BDD761FE-024A-8695-668B-B261FA35EBBA}"/>
              </a:ext>
            </a:extLst>
          </p:cNvPr>
          <p:cNvSpPr txBox="1">
            <a:spLocks/>
          </p:cNvSpPr>
          <p:nvPr/>
        </p:nvSpPr>
        <p:spPr>
          <a:xfrm>
            <a:off x="250165" y="573434"/>
            <a:ext cx="8744303" cy="240225"/>
          </a:xfrm>
          <a:prstGeom prst="rect">
            <a:avLst/>
          </a:prstGeom>
        </p:spPr>
        <p:txBody>
          <a:bodyPr/>
          <a:lstStyle/>
          <a:p>
            <a:pPr marL="342900" indent="-342900" eaLnBrk="0" hangingPunct="0">
              <a:spcBef>
                <a:spcPct val="20000"/>
              </a:spcBef>
              <a:defRPr/>
            </a:pPr>
            <a:r>
              <a:rPr lang="lv-LV" sz="1100" dirty="0">
                <a:latin typeface="+mn-lt"/>
              </a:rPr>
              <a:t>Vai Jums ir viegli atpazīt uzticamu informāciju medijos no viltus ziņām jeb maldinošas/safabricētas/ nepatiesas informācijas?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2F6689AB-59EA-DD57-40ED-38DEACAFC5B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Spēja atšķirt uzticamu informāciju no maldinošas </a:t>
            </a:r>
          </a:p>
        </p:txBody>
      </p:sp>
      <p:sp>
        <p:nvSpPr>
          <p:cNvPr id="5" name="TextBox 4">
            <a:extLst>
              <a:ext uri="{FF2B5EF4-FFF2-40B4-BE49-F238E27FC236}">
                <a16:creationId xmlns:a16="http://schemas.microsoft.com/office/drawing/2014/main" id="{B407A871-5DD4-A221-02AC-A8327B39B0AC}"/>
              </a:ext>
            </a:extLst>
          </p:cNvPr>
          <p:cNvSpPr txBox="1"/>
          <p:nvPr/>
        </p:nvSpPr>
        <p:spPr>
          <a:xfrm>
            <a:off x="4467332" y="4286162"/>
            <a:ext cx="2114681" cy="246221"/>
          </a:xfrm>
          <a:prstGeom prst="rect">
            <a:avLst/>
          </a:prstGeom>
          <a:noFill/>
        </p:spPr>
        <p:txBody>
          <a:bodyPr wrap="none" rtlCol="0">
            <a:spAutoFit/>
          </a:bodyPr>
          <a:lstStyle/>
          <a:p>
            <a:r>
              <a:rPr lang="lv-LV" sz="1000" dirty="0"/>
              <a:t>Bāze: visi aptaujas dalībnieki; n=1057</a:t>
            </a:r>
          </a:p>
        </p:txBody>
      </p:sp>
      <p:sp>
        <p:nvSpPr>
          <p:cNvPr id="6" name="Slide Number Placeholder 2">
            <a:extLst>
              <a:ext uri="{FF2B5EF4-FFF2-40B4-BE49-F238E27FC236}">
                <a16:creationId xmlns:a16="http://schemas.microsoft.com/office/drawing/2014/main" id="{53A5CD6A-B0F1-7997-4656-6A24125407A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39</a:t>
            </a:fld>
            <a:endParaRPr lang="en-AU" dirty="0"/>
          </a:p>
        </p:txBody>
      </p:sp>
    </p:spTree>
    <p:extLst>
      <p:ext uri="{BB962C8B-B14F-4D97-AF65-F5344CB8AC3E}">
        <p14:creationId xmlns:p14="http://schemas.microsoft.com/office/powerpoint/2010/main" val="320184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695594-395E-4CD3-8AA1-8E843CFAD34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a:t>
            </a:fld>
            <a:endParaRPr lang="en-AU" dirty="0"/>
          </a:p>
        </p:txBody>
      </p:sp>
      <p:graphicFrame>
        <p:nvGraphicFramePr>
          <p:cNvPr id="4" name="Table 3">
            <a:extLst>
              <a:ext uri="{FF2B5EF4-FFF2-40B4-BE49-F238E27FC236}">
                <a16:creationId xmlns:a16="http://schemas.microsoft.com/office/drawing/2014/main" id="{106D989F-413C-56C3-E048-631CE2C059EE}"/>
              </a:ext>
            </a:extLst>
          </p:cNvPr>
          <p:cNvGraphicFramePr>
            <a:graphicFrameLocks noGrp="1"/>
          </p:cNvGraphicFramePr>
          <p:nvPr>
            <p:extLst>
              <p:ext uri="{D42A27DB-BD31-4B8C-83A1-F6EECF244321}">
                <p14:modId xmlns:p14="http://schemas.microsoft.com/office/powerpoint/2010/main" val="1179253485"/>
              </p:ext>
            </p:extLst>
          </p:nvPr>
        </p:nvGraphicFramePr>
        <p:xfrm>
          <a:off x="586596" y="1097352"/>
          <a:ext cx="7720642" cy="2666886"/>
        </p:xfrm>
        <a:graphic>
          <a:graphicData uri="http://schemas.openxmlformats.org/drawingml/2006/table">
            <a:tbl>
              <a:tblPr firstRow="1" bandRow="1">
                <a:tableStyleId>{5940675A-B579-460E-94D1-54222C63F5DA}</a:tableStyleId>
              </a:tblPr>
              <a:tblGrid>
                <a:gridCol w="1889185">
                  <a:extLst>
                    <a:ext uri="{9D8B030D-6E8A-4147-A177-3AD203B41FA5}">
                      <a16:colId xmlns:a16="http://schemas.microsoft.com/office/drawing/2014/main" val="20000"/>
                    </a:ext>
                  </a:extLst>
                </a:gridCol>
                <a:gridCol w="5831457">
                  <a:extLst>
                    <a:ext uri="{9D8B030D-6E8A-4147-A177-3AD203B41FA5}">
                      <a16:colId xmlns:a16="http://schemas.microsoft.com/office/drawing/2014/main" val="20001"/>
                    </a:ext>
                  </a:extLst>
                </a:gridCol>
              </a:tblGrid>
              <a:tr h="334633">
                <a:tc>
                  <a:txBody>
                    <a:bodyPr/>
                    <a:lstStyle/>
                    <a:p>
                      <a:r>
                        <a:rPr lang="lv-LV" sz="1100" b="1" dirty="0">
                          <a:solidFill>
                            <a:schemeClr val="tx1"/>
                          </a:solidFill>
                        </a:rPr>
                        <a:t>PĒTĪJUMA PASŪTĪTĀJS</a:t>
                      </a:r>
                      <a:r>
                        <a:rPr lang="lv-LV" sz="1100" b="1" baseline="0" dirty="0">
                          <a:solidFill>
                            <a:schemeClr val="tx1"/>
                          </a:solidFill>
                        </a:rPr>
                        <a:t> </a:t>
                      </a:r>
                      <a:endParaRPr lang="lv-LV" sz="1100" b="1" dirty="0">
                        <a:solidFill>
                          <a:schemeClr val="tx1"/>
                        </a:solidFill>
                      </a:endParaRPr>
                    </a:p>
                  </a:txBody>
                  <a:tcPr marL="91436" marR="91436" marT="45699" marB="45699">
                    <a:solidFill>
                      <a:schemeClr val="accent5">
                        <a:lumMod val="40000"/>
                        <a:lumOff val="60000"/>
                      </a:schemeClr>
                    </a:solidFill>
                  </a:tcPr>
                </a:tc>
                <a:tc>
                  <a:txBody>
                    <a:bodyPr/>
                    <a:lstStyle/>
                    <a:p>
                      <a:pPr algn="just"/>
                      <a:r>
                        <a:rPr lang="lv-LV" sz="1100" b="0" kern="1200" dirty="0">
                          <a:solidFill>
                            <a:schemeClr val="tx1"/>
                          </a:solidFill>
                          <a:latin typeface="+mn-lt"/>
                          <a:ea typeface="+mn-ea"/>
                          <a:cs typeface="+mn-cs"/>
                        </a:rPr>
                        <a:t>Valsts kanceleja</a:t>
                      </a:r>
                      <a:endParaRPr lang="lv-LV" sz="1100" b="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0"/>
                  </a:ext>
                </a:extLst>
              </a:tr>
              <a:tr h="285346">
                <a:tc>
                  <a:txBody>
                    <a:bodyPr/>
                    <a:lstStyle/>
                    <a:p>
                      <a:r>
                        <a:rPr lang="lv-LV" sz="1100" b="1" dirty="0">
                          <a:solidFill>
                            <a:schemeClr val="tx1"/>
                          </a:solidFill>
                        </a:rPr>
                        <a:t>PĒTĪJUMA</a:t>
                      </a:r>
                      <a:r>
                        <a:rPr lang="lv-LV" sz="1100" b="1" baseline="0" dirty="0">
                          <a:solidFill>
                            <a:schemeClr val="tx1"/>
                          </a:solidFill>
                        </a:rPr>
                        <a:t> VEICĒJS</a:t>
                      </a:r>
                      <a:endParaRPr lang="lv-LV" sz="1100" b="1" dirty="0">
                        <a:solidFill>
                          <a:schemeClr val="tx1"/>
                        </a:solidFill>
                      </a:endParaRPr>
                    </a:p>
                  </a:txBody>
                  <a:tcPr marL="91436" marR="91436" marT="45699" marB="45699">
                    <a:solidFill>
                      <a:schemeClr val="accent5">
                        <a:lumMod val="40000"/>
                        <a:lumOff val="60000"/>
                      </a:schemeClr>
                    </a:solidFill>
                  </a:tcPr>
                </a:tc>
                <a:tc>
                  <a:txBody>
                    <a:bodyPr/>
                    <a:lstStyle/>
                    <a:p>
                      <a:pPr algn="just"/>
                      <a:r>
                        <a:rPr lang="lv-LV" sz="1100" b="0" kern="1200" dirty="0">
                          <a:solidFill>
                            <a:schemeClr val="tx1"/>
                          </a:solidFill>
                          <a:latin typeface="+mn-lt"/>
                          <a:ea typeface="+mn-ea"/>
                          <a:cs typeface="+mn-cs"/>
                        </a:rPr>
                        <a:t>Tirgus un sociālo pētījumu centrs "Latvijas Fakti" </a:t>
                      </a:r>
                      <a:endParaRPr lang="lv-LV" sz="1100" b="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1"/>
                  </a:ext>
                </a:extLst>
              </a:tr>
              <a:tr h="335756">
                <a:tc>
                  <a:txBody>
                    <a:bodyPr/>
                    <a:lstStyle/>
                    <a:p>
                      <a:r>
                        <a:rPr lang="lv-LV" sz="1100" b="1" dirty="0">
                          <a:solidFill>
                            <a:schemeClr val="tx1"/>
                          </a:solidFill>
                        </a:rPr>
                        <a:t>MĒRĶA GRUPA</a:t>
                      </a:r>
                    </a:p>
                  </a:txBody>
                  <a:tcPr marL="91436" marR="91436" marT="45699" marB="45699">
                    <a:solidFill>
                      <a:schemeClr val="accent5">
                        <a:lumMod val="40000"/>
                        <a:lumOff val="60000"/>
                      </a:schemeClr>
                    </a:solidFill>
                  </a:tcPr>
                </a:tc>
                <a:tc>
                  <a:txBody>
                    <a:bodyPr/>
                    <a:lstStyle/>
                    <a:p>
                      <a:pPr algn="just"/>
                      <a:r>
                        <a:rPr lang="lv-LV" sz="1100" b="0" kern="1200" dirty="0">
                          <a:solidFill>
                            <a:schemeClr val="tx1"/>
                          </a:solidFill>
                          <a:latin typeface="+mn-lt"/>
                          <a:ea typeface="+mn-ea"/>
                          <a:cs typeface="+mn-cs"/>
                        </a:rPr>
                        <a:t>Latvijas pastāvīgie iedzīvotāji vecumā no 18 līdz 74 gadiem</a:t>
                      </a:r>
                      <a:endParaRPr lang="lv-LV" sz="1100" b="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2"/>
                  </a:ext>
                </a:extLst>
              </a:tr>
              <a:tr h="1017917">
                <a:tc>
                  <a:txBody>
                    <a:bodyPr/>
                    <a:lstStyle/>
                    <a:p>
                      <a:pPr marL="0" algn="l" defTabSz="914400" rtl="0" eaLnBrk="1" latinLnBrk="0" hangingPunct="1"/>
                      <a:r>
                        <a:rPr lang="lv-LV" sz="1100" b="1" kern="1200" dirty="0">
                          <a:solidFill>
                            <a:schemeClr val="tx1"/>
                          </a:solidFill>
                          <a:latin typeface="+mn-lt"/>
                          <a:ea typeface="+mn-ea"/>
                          <a:cs typeface="+mn-cs"/>
                        </a:rPr>
                        <a:t>IZLASE</a:t>
                      </a:r>
                    </a:p>
                  </a:txBody>
                  <a:tcPr marL="91436" marR="91436" marT="45699" marB="45699">
                    <a:solidFill>
                      <a:schemeClr val="accent5">
                        <a:lumMod val="40000"/>
                        <a:lumOff val="60000"/>
                      </a:schemeClr>
                    </a:solidFill>
                  </a:tcPr>
                </a:tc>
                <a:tc>
                  <a:txBody>
                    <a:bodyPr/>
                    <a:lstStyle/>
                    <a:p>
                      <a:pPr algn="just">
                        <a:spcBef>
                          <a:spcPts val="600"/>
                        </a:spcBef>
                        <a:spcAft>
                          <a:spcPts val="0"/>
                        </a:spcAft>
                      </a:pPr>
                      <a:r>
                        <a:rPr lang="lv-LV" sz="1100" b="0" dirty="0">
                          <a:solidFill>
                            <a:schemeClr val="tx1"/>
                          </a:solidFill>
                        </a:rPr>
                        <a:t>1057 respondents </a:t>
                      </a:r>
                      <a:r>
                        <a:rPr lang="lv-LV" sz="1100" b="0" kern="1200" dirty="0">
                          <a:solidFill>
                            <a:schemeClr val="tx1"/>
                          </a:solidFill>
                          <a:latin typeface="+mn-lt"/>
                          <a:ea typeface="+mn-ea"/>
                          <a:cs typeface="+mn-cs"/>
                        </a:rPr>
                        <a:t>vecumā no 18 līdz 74 gadiem</a:t>
                      </a:r>
                      <a:r>
                        <a:rPr lang="lv-LV" sz="1100" b="0" dirty="0">
                          <a:solidFill>
                            <a:schemeClr val="tx1"/>
                          </a:solidFill>
                        </a:rPr>
                        <a:t>.</a:t>
                      </a:r>
                    </a:p>
                    <a:p>
                      <a:pPr algn="just">
                        <a:spcBef>
                          <a:spcPts val="600"/>
                        </a:spcBef>
                        <a:spcAft>
                          <a:spcPts val="0"/>
                        </a:spcAft>
                      </a:pPr>
                      <a:r>
                        <a:rPr lang="lv-LV" sz="1100" b="0" dirty="0">
                          <a:solidFill>
                            <a:schemeClr val="tx1"/>
                          </a:solidFill>
                        </a:rPr>
                        <a:t>Reprezentatīva Latvijas sabiedrības izlase.</a:t>
                      </a:r>
                    </a:p>
                    <a:p>
                      <a:pPr algn="just">
                        <a:spcBef>
                          <a:spcPts val="600"/>
                        </a:spcBef>
                        <a:spcAft>
                          <a:spcPts val="0"/>
                        </a:spcAft>
                      </a:pPr>
                      <a:r>
                        <a:rPr lang="lv-LV" sz="1100" b="0" dirty="0">
                          <a:solidFill>
                            <a:schemeClr val="tx1"/>
                          </a:solidFill>
                        </a:rPr>
                        <a:t>Respondentu izlase veidota pēc daudzpakāpju nejaušās stratificētās atlases principa kombinācijā ar  atlases kvotām pēc dzimuma, vecuma, reģiona un tautības pazīmēm SIA «Latvijas Fakti» interneta lietotāju </a:t>
                      </a:r>
                      <a:r>
                        <a:rPr lang="lv-LV" sz="1100" b="0">
                          <a:solidFill>
                            <a:schemeClr val="tx1"/>
                          </a:solidFill>
                        </a:rPr>
                        <a:t>paneļa kopā</a:t>
                      </a:r>
                      <a:r>
                        <a:rPr lang="lv-LV" sz="1100" b="0" i="0">
                          <a:solidFill>
                            <a:schemeClr val="tx1"/>
                          </a:solidFill>
                        </a:rPr>
                        <a:t>.</a:t>
                      </a:r>
                      <a:endParaRPr lang="lv-LV" sz="1100" b="0" i="0" dirty="0">
                        <a:solidFill>
                          <a:schemeClr val="tx1"/>
                        </a:solidFill>
                      </a:endParaRPr>
                    </a:p>
                  </a:txBody>
                  <a:tcPr marL="91436" marR="91436" marT="45699" marB="45699">
                    <a:solidFill>
                      <a:schemeClr val="accent5">
                        <a:lumMod val="20000"/>
                        <a:lumOff val="80000"/>
                      </a:schemeClr>
                    </a:solidFill>
                  </a:tcPr>
                </a:tc>
                <a:extLst>
                  <a:ext uri="{0D108BD9-81ED-4DB2-BD59-A6C34878D82A}">
                    <a16:rowId xmlns:a16="http://schemas.microsoft.com/office/drawing/2014/main" val="10003"/>
                  </a:ext>
                </a:extLst>
              </a:tr>
              <a:tr h="370115">
                <a:tc>
                  <a:txBody>
                    <a:bodyPr/>
                    <a:lstStyle/>
                    <a:p>
                      <a:pPr marL="0" algn="l" defTabSz="914400" rtl="0" eaLnBrk="1" latinLnBrk="0" hangingPunct="1"/>
                      <a:r>
                        <a:rPr lang="lv-LV" sz="1100" b="1" kern="1200" dirty="0">
                          <a:solidFill>
                            <a:schemeClr val="tx1"/>
                          </a:solidFill>
                          <a:latin typeface="+mn-lt"/>
                          <a:ea typeface="+mn-ea"/>
                          <a:cs typeface="+mn-cs"/>
                        </a:rPr>
                        <a:t>APTAUJAS METODE</a:t>
                      </a:r>
                    </a:p>
                  </a:txBody>
                  <a:tcPr marL="91436" marR="91436" marT="45699" marB="45699">
                    <a:solidFill>
                      <a:schemeClr val="accent5">
                        <a:lumMod val="40000"/>
                        <a:lumOff val="60000"/>
                      </a:schemeClr>
                    </a:solidFill>
                  </a:tcPr>
                </a:tc>
                <a:tc>
                  <a:txBody>
                    <a:bodyPr/>
                    <a:lstStyle/>
                    <a:p>
                      <a:pPr algn="just">
                        <a:spcBef>
                          <a:spcPts val="600"/>
                        </a:spcBef>
                        <a:spcAft>
                          <a:spcPts val="0"/>
                        </a:spcAft>
                      </a:pPr>
                      <a:r>
                        <a:rPr lang="lv-LV" sz="1100" b="0" dirty="0">
                          <a:solidFill>
                            <a:schemeClr val="tx1"/>
                          </a:solidFill>
                        </a:rPr>
                        <a:t>Aptauja tika veikta izmantojot CAWI (tiešsaistes intervijas) metodi.</a:t>
                      </a:r>
                    </a:p>
                  </a:txBody>
                  <a:tcPr marL="91436" marR="91436" marT="45699" marB="45699">
                    <a:solidFill>
                      <a:schemeClr val="accent5">
                        <a:lumMod val="20000"/>
                        <a:lumOff val="80000"/>
                      </a:schemeClr>
                    </a:solidFill>
                  </a:tcPr>
                </a:tc>
                <a:extLst>
                  <a:ext uri="{0D108BD9-81ED-4DB2-BD59-A6C34878D82A}">
                    <a16:rowId xmlns:a16="http://schemas.microsoft.com/office/drawing/2014/main" val="10004"/>
                  </a:ext>
                </a:extLst>
              </a:tr>
              <a:tr h="245054">
                <a:tc>
                  <a:txBody>
                    <a:bodyPr/>
                    <a:lstStyle/>
                    <a:p>
                      <a:pPr marL="0" algn="l" defTabSz="914400" rtl="0" eaLnBrk="1" latinLnBrk="0" hangingPunct="1"/>
                      <a:r>
                        <a:rPr lang="lv-LV" sz="1100" b="1" kern="1200" dirty="0">
                          <a:solidFill>
                            <a:schemeClr val="tx1"/>
                          </a:solidFill>
                          <a:latin typeface="+mn-lt"/>
                          <a:ea typeface="+mn-ea"/>
                          <a:cs typeface="+mn-cs"/>
                        </a:rPr>
                        <a:t>INTERVĒŠANAS LAIKS</a:t>
                      </a:r>
                    </a:p>
                  </a:txBody>
                  <a:tcPr marL="91436" marR="91436" marT="45699" marB="45699">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100" b="0" kern="1200" dirty="0">
                          <a:solidFill>
                            <a:schemeClr val="tx1"/>
                          </a:solidFill>
                          <a:latin typeface="+mn-lt"/>
                          <a:ea typeface="+mn-ea"/>
                          <a:cs typeface="+mn-cs"/>
                        </a:rPr>
                        <a:t>09.12.2022. – 19.12.2022.</a:t>
                      </a:r>
                      <a:r>
                        <a:rPr lang="en-GB" sz="1100" b="0" kern="1200" dirty="0">
                          <a:solidFill>
                            <a:schemeClr val="tx1"/>
                          </a:solidFill>
                          <a:latin typeface="+mn-lt"/>
                          <a:ea typeface="+mn-ea"/>
                          <a:cs typeface="+mn-cs"/>
                        </a:rPr>
                        <a:t> </a:t>
                      </a:r>
                    </a:p>
                  </a:txBody>
                  <a:tcPr marL="91436" marR="91436" marT="45699" marB="45699">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7069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6CE5A51-B1B3-A175-9F80-D6C6818870AE}"/>
              </a:ext>
            </a:extLst>
          </p:cNvPr>
          <p:cNvGraphicFramePr/>
          <p:nvPr>
            <p:extLst>
              <p:ext uri="{D42A27DB-BD31-4B8C-83A1-F6EECF244321}">
                <p14:modId xmlns:p14="http://schemas.microsoft.com/office/powerpoint/2010/main" val="2399672111"/>
              </p:ext>
            </p:extLst>
          </p:nvPr>
        </p:nvGraphicFramePr>
        <p:xfrm>
          <a:off x="1371837" y="612185"/>
          <a:ext cx="7668883" cy="58738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3E1BCF9-960C-D3D4-D9C9-9B5934123BB8}"/>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4" name="Text Placeholder 4">
            <a:extLst>
              <a:ext uri="{FF2B5EF4-FFF2-40B4-BE49-F238E27FC236}">
                <a16:creationId xmlns:a16="http://schemas.microsoft.com/office/drawing/2014/main" id="{5B208955-4B42-B809-A718-7F4133E333B1}"/>
              </a:ext>
            </a:extLst>
          </p:cNvPr>
          <p:cNvSpPr txBox="1">
            <a:spLocks/>
          </p:cNvSpPr>
          <p:nvPr/>
        </p:nvSpPr>
        <p:spPr>
          <a:xfrm>
            <a:off x="250165" y="371960"/>
            <a:ext cx="8744303" cy="240225"/>
          </a:xfrm>
          <a:prstGeom prst="rect">
            <a:avLst/>
          </a:prstGeom>
        </p:spPr>
        <p:txBody>
          <a:bodyPr/>
          <a:lstStyle/>
          <a:p>
            <a:pPr marL="342900" indent="-342900" eaLnBrk="0" hangingPunct="0">
              <a:spcBef>
                <a:spcPct val="20000"/>
              </a:spcBef>
              <a:defRPr/>
            </a:pPr>
            <a:r>
              <a:rPr lang="lv-LV" sz="1100" dirty="0">
                <a:latin typeface="+mn-lt"/>
              </a:rPr>
              <a:t>Vai Jums ir viegli atpazīt uzticamu informāciju medijos no viltus ziņām jeb maldinošas/safabricētas/ nepatiesas informācijas?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3A670E8F-12D1-FF07-D43A-1145A128E75E}"/>
              </a:ext>
            </a:extLst>
          </p:cNvPr>
          <p:cNvSpPr txBox="1">
            <a:spLocks/>
          </p:cNvSpPr>
          <p:nvPr/>
        </p:nvSpPr>
        <p:spPr>
          <a:xfrm>
            <a:off x="285751" y="49719"/>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Spēja atšķirt uzticamu informāciju no maldinošas </a:t>
            </a:r>
          </a:p>
        </p:txBody>
      </p:sp>
      <p:sp>
        <p:nvSpPr>
          <p:cNvPr id="6" name="Slide Number Placeholder 2">
            <a:extLst>
              <a:ext uri="{FF2B5EF4-FFF2-40B4-BE49-F238E27FC236}">
                <a16:creationId xmlns:a16="http://schemas.microsoft.com/office/drawing/2014/main" id="{4384D773-85B4-C263-BC47-84A6AB21CE9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40</a:t>
            </a:fld>
            <a:endParaRPr lang="en-AU" dirty="0"/>
          </a:p>
        </p:txBody>
      </p:sp>
    </p:spTree>
    <p:extLst>
      <p:ext uri="{BB962C8B-B14F-4D97-AF65-F5344CB8AC3E}">
        <p14:creationId xmlns:p14="http://schemas.microsoft.com/office/powerpoint/2010/main" val="1843421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74E561-37E7-6A75-5FDC-65129595034E}"/>
              </a:ext>
            </a:extLst>
          </p:cNvPr>
          <p:cNvSpPr>
            <a:spLocks noChangeArrowheads="1"/>
          </p:cNvSpPr>
          <p:nvPr/>
        </p:nvSpPr>
        <p:spPr bwMode="auto">
          <a:xfrm>
            <a:off x="1611824" y="2468763"/>
            <a:ext cx="5928101"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8. Cenu pieauguma ietekme mājsaimniecībās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FA818A60-A4A7-17EB-6C52-F6F72B67AEC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41</a:t>
            </a:fld>
            <a:endParaRPr lang="en-AU" dirty="0"/>
          </a:p>
        </p:txBody>
      </p:sp>
    </p:spTree>
    <p:extLst>
      <p:ext uri="{BB962C8B-B14F-4D97-AF65-F5344CB8AC3E}">
        <p14:creationId xmlns:p14="http://schemas.microsoft.com/office/powerpoint/2010/main" val="4178095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419641-8988-B4D4-3514-E6C06FEAFD13}"/>
              </a:ext>
            </a:extLst>
          </p:cNvPr>
          <p:cNvGraphicFramePr/>
          <p:nvPr/>
        </p:nvGraphicFramePr>
        <p:xfrm>
          <a:off x="381899" y="1247619"/>
          <a:ext cx="8436637" cy="27741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464C538E-4B9A-DBBD-6DDB-8AD6EFF9106B}"/>
              </a:ext>
            </a:extLst>
          </p:cNvPr>
          <p:cNvSpPr txBox="1">
            <a:spLocks/>
          </p:cNvSpPr>
          <p:nvPr/>
        </p:nvSpPr>
        <p:spPr>
          <a:xfrm>
            <a:off x="250165" y="619928"/>
            <a:ext cx="8744303" cy="240225"/>
          </a:xfrm>
          <a:prstGeom prst="rect">
            <a:avLst/>
          </a:prstGeom>
        </p:spPr>
        <p:txBody>
          <a:bodyPr/>
          <a:lstStyle/>
          <a:p>
            <a:pPr marL="342900" indent="-342900" eaLnBrk="0" hangingPunct="0">
              <a:spcBef>
                <a:spcPct val="20000"/>
              </a:spcBef>
              <a:defRPr/>
            </a:pPr>
            <a:r>
              <a:rPr lang="lv-LV" sz="1100" dirty="0">
                <a:latin typeface="+mn-lt"/>
              </a:rPr>
              <a:t>Domājot par apkures mēnešiem šajā ziemā, kurš no šiem raksturojumiem Jums atbilst visvairāk?</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72AD488B-213A-713B-F2EE-9F7DBE6C495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mājsaimniecībās</a:t>
            </a:r>
          </a:p>
        </p:txBody>
      </p:sp>
      <p:sp>
        <p:nvSpPr>
          <p:cNvPr id="5" name="Slide Number Placeholder 2">
            <a:extLst>
              <a:ext uri="{FF2B5EF4-FFF2-40B4-BE49-F238E27FC236}">
                <a16:creationId xmlns:a16="http://schemas.microsoft.com/office/drawing/2014/main" id="{6EADA13A-EB20-EB99-5C67-0B919BBD0D1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42</a:t>
            </a:fld>
            <a:endParaRPr lang="en-AU" dirty="0"/>
          </a:p>
        </p:txBody>
      </p:sp>
    </p:spTree>
    <p:extLst>
      <p:ext uri="{BB962C8B-B14F-4D97-AF65-F5344CB8AC3E}">
        <p14:creationId xmlns:p14="http://schemas.microsoft.com/office/powerpoint/2010/main" val="473269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1503F81-B5EB-3DB4-9D18-7964E7B1401A}"/>
              </a:ext>
            </a:extLst>
          </p:cNvPr>
          <p:cNvGraphicFramePr/>
          <p:nvPr>
            <p:extLst>
              <p:ext uri="{D42A27DB-BD31-4B8C-83A1-F6EECF244321}">
                <p14:modId xmlns:p14="http://schemas.microsoft.com/office/powerpoint/2010/main" val="143175417"/>
              </p:ext>
            </p:extLst>
          </p:nvPr>
        </p:nvGraphicFramePr>
        <p:xfrm>
          <a:off x="1595886" y="945397"/>
          <a:ext cx="6478435" cy="54101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587E68C-DF06-F171-82A3-CF3FC9EC400D}"/>
              </a:ext>
            </a:extLst>
          </p:cNvPr>
          <p:cNvSpPr txBox="1"/>
          <p:nvPr/>
        </p:nvSpPr>
        <p:spPr>
          <a:xfrm>
            <a:off x="7708348" y="5866461"/>
            <a:ext cx="1146727" cy="400110"/>
          </a:xfrm>
          <a:prstGeom prst="rect">
            <a:avLst/>
          </a:prstGeom>
          <a:noFill/>
        </p:spPr>
        <p:txBody>
          <a:bodyPr wrap="square" rtlCol="0">
            <a:spAutoFit/>
          </a:bodyPr>
          <a:lstStyle/>
          <a:p>
            <a:r>
              <a:rPr lang="lv-LV" sz="1000" dirty="0"/>
              <a:t>Bāze: visi aptaujas dalībnieki; n=1057</a:t>
            </a:r>
          </a:p>
        </p:txBody>
      </p:sp>
      <p:sp>
        <p:nvSpPr>
          <p:cNvPr id="4" name="Text Placeholder 4">
            <a:extLst>
              <a:ext uri="{FF2B5EF4-FFF2-40B4-BE49-F238E27FC236}">
                <a16:creationId xmlns:a16="http://schemas.microsoft.com/office/drawing/2014/main" id="{177F6C01-13D2-E326-2B57-961D57BD795D}"/>
              </a:ext>
            </a:extLst>
          </p:cNvPr>
          <p:cNvSpPr txBox="1">
            <a:spLocks/>
          </p:cNvSpPr>
          <p:nvPr/>
        </p:nvSpPr>
        <p:spPr>
          <a:xfrm>
            <a:off x="250165" y="472697"/>
            <a:ext cx="8744303" cy="240225"/>
          </a:xfrm>
          <a:prstGeom prst="rect">
            <a:avLst/>
          </a:prstGeom>
        </p:spPr>
        <p:txBody>
          <a:bodyPr/>
          <a:lstStyle/>
          <a:p>
            <a:pPr marL="342900" indent="-342900" eaLnBrk="0" hangingPunct="0">
              <a:spcBef>
                <a:spcPct val="20000"/>
              </a:spcBef>
              <a:defRPr/>
            </a:pPr>
            <a:r>
              <a:rPr lang="lv-LV" sz="1100" dirty="0">
                <a:latin typeface="+mn-lt"/>
              </a:rPr>
              <a:t>Domājot par apkures mēnešiem šajā ziemā, kurš no šiem raksturojumiem Jums atbilst visvairāk?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2">
            <a:extLst>
              <a:ext uri="{FF2B5EF4-FFF2-40B4-BE49-F238E27FC236}">
                <a16:creationId xmlns:a16="http://schemas.microsoft.com/office/drawing/2014/main" id="{03552084-308A-1ADC-DCAB-D80D45C45F6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mājsaimniecībās</a:t>
            </a:r>
          </a:p>
        </p:txBody>
      </p:sp>
      <p:sp>
        <p:nvSpPr>
          <p:cNvPr id="6" name="TextBox 5">
            <a:extLst>
              <a:ext uri="{FF2B5EF4-FFF2-40B4-BE49-F238E27FC236}">
                <a16:creationId xmlns:a16="http://schemas.microsoft.com/office/drawing/2014/main" id="{A9D5C556-116F-576F-BE8B-889B3A3A039B}"/>
              </a:ext>
            </a:extLst>
          </p:cNvPr>
          <p:cNvSpPr txBox="1"/>
          <p:nvPr/>
        </p:nvSpPr>
        <p:spPr>
          <a:xfrm>
            <a:off x="2609332" y="712922"/>
            <a:ext cx="5672379" cy="261610"/>
          </a:xfrm>
          <a:prstGeom prst="rect">
            <a:avLst/>
          </a:prstGeom>
          <a:noFill/>
        </p:spPr>
        <p:txBody>
          <a:bodyPr wrap="square" rtlCol="0">
            <a:spAutoFit/>
          </a:bodyPr>
          <a:lstStyle/>
          <a:p>
            <a:pPr algn="ctr"/>
            <a:r>
              <a:rPr lang="lv-LV" sz="1050" b="1" dirty="0"/>
              <a:t>Atbilde: </a:t>
            </a:r>
            <a:r>
              <a:rPr lang="lv-LV" sz="1050" b="1" dirty="0">
                <a:solidFill>
                  <a:srgbClr val="000099"/>
                </a:solidFill>
              </a:rPr>
              <a:t>Visticamāk, manas mājsaimniecības dzīves līmenis būtiski pasliktināsies</a:t>
            </a:r>
            <a:endParaRPr lang="en-US" sz="1050" b="1" dirty="0">
              <a:solidFill>
                <a:srgbClr val="000099"/>
              </a:solidFill>
            </a:endParaRPr>
          </a:p>
        </p:txBody>
      </p:sp>
      <p:sp>
        <p:nvSpPr>
          <p:cNvPr id="7" name="Slide Number Placeholder 2">
            <a:extLst>
              <a:ext uri="{FF2B5EF4-FFF2-40B4-BE49-F238E27FC236}">
                <a16:creationId xmlns:a16="http://schemas.microsoft.com/office/drawing/2014/main" id="{4977392F-8C7C-48E7-C760-0576CDBFA2C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43</a:t>
            </a:fld>
            <a:endParaRPr lang="en-AU" dirty="0"/>
          </a:p>
        </p:txBody>
      </p:sp>
    </p:spTree>
    <p:extLst>
      <p:ext uri="{BB962C8B-B14F-4D97-AF65-F5344CB8AC3E}">
        <p14:creationId xmlns:p14="http://schemas.microsoft.com/office/powerpoint/2010/main" val="3659420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E2A0645-5403-EDEB-839E-6E8C30CE493E}"/>
              </a:ext>
            </a:extLst>
          </p:cNvPr>
          <p:cNvSpPr txBox="1">
            <a:spLocks/>
          </p:cNvSpPr>
          <p:nvPr/>
        </p:nvSpPr>
        <p:spPr>
          <a:xfrm>
            <a:off x="250165" y="503693"/>
            <a:ext cx="8744303" cy="240225"/>
          </a:xfrm>
          <a:prstGeom prst="rect">
            <a:avLst/>
          </a:prstGeom>
        </p:spPr>
        <p:txBody>
          <a:bodyPr/>
          <a:lstStyle/>
          <a:p>
            <a:pPr marL="342900" indent="-342900"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AEE2C54-7D86-5A0F-F086-7477C2B2189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4" name="Chart 3">
            <a:extLst>
              <a:ext uri="{FF2B5EF4-FFF2-40B4-BE49-F238E27FC236}">
                <a16:creationId xmlns:a16="http://schemas.microsoft.com/office/drawing/2014/main" id="{E78242B7-97B0-7A08-F124-32AE33C748B8}"/>
              </a:ext>
            </a:extLst>
          </p:cNvPr>
          <p:cNvGraphicFramePr/>
          <p:nvPr/>
        </p:nvGraphicFramePr>
        <p:xfrm>
          <a:off x="250164" y="1130064"/>
          <a:ext cx="5742200" cy="3829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285C89F-13E8-034B-2F31-88D17E75D077}"/>
              </a:ext>
            </a:extLst>
          </p:cNvPr>
          <p:cNvGraphicFramePr/>
          <p:nvPr/>
        </p:nvGraphicFramePr>
        <p:xfrm>
          <a:off x="6078621" y="1139088"/>
          <a:ext cx="2915847" cy="39288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C9FA1F-AFAC-EE4B-375D-4EDCCFBE6278}"/>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n=1057</a:t>
            </a:r>
          </a:p>
        </p:txBody>
      </p:sp>
      <p:cxnSp>
        <p:nvCxnSpPr>
          <p:cNvPr id="7" name="Straight Connector 6">
            <a:extLst>
              <a:ext uri="{FF2B5EF4-FFF2-40B4-BE49-F238E27FC236}">
                <a16:creationId xmlns:a16="http://schemas.microsoft.com/office/drawing/2014/main" id="{3254AF18-0364-B347-F996-AC01575D4D28}"/>
              </a:ext>
            </a:extLst>
          </p:cNvPr>
          <p:cNvCxnSpPr>
            <a:cxnSpLocks/>
          </p:cNvCxnSpPr>
          <p:nvPr/>
        </p:nvCxnSpPr>
        <p:spPr>
          <a:xfrm>
            <a:off x="6035493" y="1193369"/>
            <a:ext cx="0" cy="376608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B1D78C28-99D8-887B-0B93-B13DB54DBE8E}"/>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44</a:t>
            </a:fld>
            <a:endParaRPr lang="en-AU" dirty="0"/>
          </a:p>
        </p:txBody>
      </p:sp>
    </p:spTree>
    <p:extLst>
      <p:ext uri="{BB962C8B-B14F-4D97-AF65-F5344CB8AC3E}">
        <p14:creationId xmlns:p14="http://schemas.microsoft.com/office/powerpoint/2010/main" val="1833677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42CB97F-2258-7443-812E-E27EF46CA311}"/>
              </a:ext>
            </a:extLst>
          </p:cNvPr>
          <p:cNvSpPr txBox="1">
            <a:spLocks/>
          </p:cNvSpPr>
          <p:nvPr/>
        </p:nvSpPr>
        <p:spPr>
          <a:xfrm>
            <a:off x="250165" y="565692"/>
            <a:ext cx="4403147" cy="461729"/>
          </a:xfrm>
          <a:prstGeom prst="rect">
            <a:avLst/>
          </a:prstGeom>
        </p:spPr>
        <p:txBody>
          <a:bodyPr/>
          <a:lstStyle/>
          <a:p>
            <a:pPr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3DCA118E-52D1-D101-F838-36A6DC37370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8" name="Chart 7">
            <a:extLst>
              <a:ext uri="{FF2B5EF4-FFF2-40B4-BE49-F238E27FC236}">
                <a16:creationId xmlns:a16="http://schemas.microsoft.com/office/drawing/2014/main" id="{8CD9B6F6-AD12-1300-E327-C78C5881A611}"/>
              </a:ext>
            </a:extLst>
          </p:cNvPr>
          <p:cNvGraphicFramePr/>
          <p:nvPr>
            <p:extLst>
              <p:ext uri="{D42A27DB-BD31-4B8C-83A1-F6EECF244321}">
                <p14:modId xmlns:p14="http://schemas.microsoft.com/office/powerpoint/2010/main" val="1988600993"/>
              </p:ext>
            </p:extLst>
          </p:nvPr>
        </p:nvGraphicFramePr>
        <p:xfrm>
          <a:off x="604434" y="1376126"/>
          <a:ext cx="7919634" cy="4001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E1E69B6-B173-0D25-B6E6-6205C32A2090}"/>
              </a:ext>
            </a:extLst>
          </p:cNvPr>
          <p:cNvSpPr txBox="1"/>
          <p:nvPr/>
        </p:nvSpPr>
        <p:spPr>
          <a:xfrm>
            <a:off x="4653312" y="5599415"/>
            <a:ext cx="2114681" cy="246221"/>
          </a:xfrm>
          <a:prstGeom prst="rect">
            <a:avLst/>
          </a:prstGeom>
          <a:noFill/>
        </p:spPr>
        <p:txBody>
          <a:bodyPr wrap="none" rtlCol="0">
            <a:spAutoFit/>
          </a:bodyPr>
          <a:lstStyle/>
          <a:p>
            <a:r>
              <a:rPr lang="lv-LV" sz="1000" dirty="0"/>
              <a:t>Bāze: visi aptaujas dalībnieki; n=1057</a:t>
            </a:r>
          </a:p>
        </p:txBody>
      </p:sp>
      <p:sp>
        <p:nvSpPr>
          <p:cNvPr id="10" name="Rectangle 23">
            <a:extLst>
              <a:ext uri="{FF2B5EF4-FFF2-40B4-BE49-F238E27FC236}">
                <a16:creationId xmlns:a16="http://schemas.microsoft.com/office/drawing/2014/main" id="{43DE89F1-9305-CAC4-348A-6FC0DF675844}"/>
              </a:ext>
            </a:extLst>
          </p:cNvPr>
          <p:cNvSpPr>
            <a:spLocks noChangeArrowheads="1"/>
          </p:cNvSpPr>
          <p:nvPr/>
        </p:nvSpPr>
        <p:spPr bwMode="auto">
          <a:xfrm>
            <a:off x="6824817" y="1061870"/>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1" name="Rectangle 22">
            <a:extLst>
              <a:ext uri="{FF2B5EF4-FFF2-40B4-BE49-F238E27FC236}">
                <a16:creationId xmlns:a16="http://schemas.microsoft.com/office/drawing/2014/main" id="{75133681-818F-E1B6-7A6E-CE7A6E4326AB}"/>
              </a:ext>
            </a:extLst>
          </p:cNvPr>
          <p:cNvSpPr>
            <a:spLocks noChangeArrowheads="1"/>
          </p:cNvSpPr>
          <p:nvPr/>
        </p:nvSpPr>
        <p:spPr bwMode="auto">
          <a:xfrm>
            <a:off x="6546662" y="1054645"/>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A04F302E-E218-2FBF-BBC1-A78138AD7A02}"/>
              </a:ext>
            </a:extLst>
          </p:cNvPr>
          <p:cNvSpPr>
            <a:spLocks noChangeArrowheads="1"/>
          </p:cNvSpPr>
          <p:nvPr/>
        </p:nvSpPr>
        <p:spPr bwMode="auto">
          <a:xfrm>
            <a:off x="6546662" y="1292420"/>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87316DF8-9B15-0AC0-4F5B-E513704963AA}"/>
              </a:ext>
            </a:extLst>
          </p:cNvPr>
          <p:cNvSpPr>
            <a:spLocks noChangeArrowheads="1"/>
          </p:cNvSpPr>
          <p:nvPr/>
        </p:nvSpPr>
        <p:spPr bwMode="auto">
          <a:xfrm>
            <a:off x="6311608" y="1057225"/>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4" name="Rectangle 22">
            <a:extLst>
              <a:ext uri="{FF2B5EF4-FFF2-40B4-BE49-F238E27FC236}">
                <a16:creationId xmlns:a16="http://schemas.microsoft.com/office/drawing/2014/main" id="{CB0A5AA7-EF77-720E-6008-DE5CDCA5B078}"/>
              </a:ext>
            </a:extLst>
          </p:cNvPr>
          <p:cNvSpPr>
            <a:spLocks noChangeArrowheads="1"/>
          </p:cNvSpPr>
          <p:nvPr/>
        </p:nvSpPr>
        <p:spPr bwMode="auto">
          <a:xfrm>
            <a:off x="6311608" y="1289840"/>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5" name="Rectangle 23">
            <a:extLst>
              <a:ext uri="{FF2B5EF4-FFF2-40B4-BE49-F238E27FC236}">
                <a16:creationId xmlns:a16="http://schemas.microsoft.com/office/drawing/2014/main" id="{4F8AC4EF-4C18-90B7-110F-0E9947AE6BFB}"/>
              </a:ext>
            </a:extLst>
          </p:cNvPr>
          <p:cNvSpPr>
            <a:spLocks noChangeArrowheads="1"/>
          </p:cNvSpPr>
          <p:nvPr/>
        </p:nvSpPr>
        <p:spPr bwMode="auto">
          <a:xfrm>
            <a:off x="6822237" y="1253015"/>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V</a:t>
            </a:r>
            <a:endParaRPr lang="en-GB" sz="1000" b="1" dirty="0">
              <a:solidFill>
                <a:srgbClr val="000000"/>
              </a:solidFill>
              <a:latin typeface="Calibri" pitchFamily="34" charset="0"/>
            </a:endParaRPr>
          </a:p>
        </p:txBody>
      </p:sp>
      <p:sp>
        <p:nvSpPr>
          <p:cNvPr id="16" name="Slide Number Placeholder 2">
            <a:extLst>
              <a:ext uri="{FF2B5EF4-FFF2-40B4-BE49-F238E27FC236}">
                <a16:creationId xmlns:a16="http://schemas.microsoft.com/office/drawing/2014/main" id="{F30BC30F-33A0-08DE-D3CA-28C7E99C13A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45</a:t>
            </a:fld>
            <a:endParaRPr lang="en-AU" dirty="0"/>
          </a:p>
        </p:txBody>
      </p:sp>
    </p:spTree>
    <p:extLst>
      <p:ext uri="{BB962C8B-B14F-4D97-AF65-F5344CB8AC3E}">
        <p14:creationId xmlns:p14="http://schemas.microsoft.com/office/powerpoint/2010/main" val="2758004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DAD5CC0-1058-C4A4-3861-AE145D0175CF}"/>
              </a:ext>
            </a:extLst>
          </p:cNvPr>
          <p:cNvSpPr txBox="1">
            <a:spLocks/>
          </p:cNvSpPr>
          <p:nvPr/>
        </p:nvSpPr>
        <p:spPr>
          <a:xfrm>
            <a:off x="180425" y="395207"/>
            <a:ext cx="3097467" cy="612185"/>
          </a:xfrm>
          <a:prstGeom prst="rect">
            <a:avLst/>
          </a:prstGeom>
        </p:spPr>
        <p:txBody>
          <a:bodyPr/>
          <a:lstStyle/>
          <a:p>
            <a:pPr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9FE39AFF-B002-ED31-21EE-D920CDC11B9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4" name="Chart 3">
            <a:extLst>
              <a:ext uri="{FF2B5EF4-FFF2-40B4-BE49-F238E27FC236}">
                <a16:creationId xmlns:a16="http://schemas.microsoft.com/office/drawing/2014/main" id="{7BBE894B-BD52-56F3-D7B7-9E4915ACAAD8}"/>
              </a:ext>
            </a:extLst>
          </p:cNvPr>
          <p:cNvGraphicFramePr/>
          <p:nvPr>
            <p:extLst>
              <p:ext uri="{D42A27DB-BD31-4B8C-83A1-F6EECF244321}">
                <p14:modId xmlns:p14="http://schemas.microsoft.com/office/powerpoint/2010/main" val="2084530605"/>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A232078-3468-43A9-3FFE-40CE93A8B623}"/>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6" name="TextBox 5">
            <a:extLst>
              <a:ext uri="{FF2B5EF4-FFF2-40B4-BE49-F238E27FC236}">
                <a16:creationId xmlns:a16="http://schemas.microsoft.com/office/drawing/2014/main" id="{9285B21E-88AD-86D9-282B-4629A8A66094}"/>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Lai apstādinātu karu Ukrainā\Eiropā, es esmu gatavs\-a pieciest cenu kāpumu</a:t>
            </a:r>
            <a:endParaRPr lang="en-US" sz="1100" b="1" dirty="0">
              <a:solidFill>
                <a:srgbClr val="000099"/>
              </a:solidFill>
            </a:endParaRPr>
          </a:p>
        </p:txBody>
      </p:sp>
      <p:sp>
        <p:nvSpPr>
          <p:cNvPr id="7" name="Slide Number Placeholder 2">
            <a:extLst>
              <a:ext uri="{FF2B5EF4-FFF2-40B4-BE49-F238E27FC236}">
                <a16:creationId xmlns:a16="http://schemas.microsoft.com/office/drawing/2014/main" id="{E680D85A-80B7-8CA5-4F97-812A7A8BF2E4}"/>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46</a:t>
            </a:fld>
            <a:endParaRPr lang="en-AU" dirty="0"/>
          </a:p>
        </p:txBody>
      </p:sp>
    </p:spTree>
    <p:extLst>
      <p:ext uri="{BB962C8B-B14F-4D97-AF65-F5344CB8AC3E}">
        <p14:creationId xmlns:p14="http://schemas.microsoft.com/office/powerpoint/2010/main" val="3419970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1951E7D-C44D-A21F-6461-C9961383FB2C}"/>
              </a:ext>
            </a:extLst>
          </p:cNvPr>
          <p:cNvSpPr txBox="1">
            <a:spLocks/>
          </p:cNvSpPr>
          <p:nvPr/>
        </p:nvSpPr>
        <p:spPr>
          <a:xfrm>
            <a:off x="180425" y="395207"/>
            <a:ext cx="3097467" cy="612185"/>
          </a:xfrm>
          <a:prstGeom prst="rect">
            <a:avLst/>
          </a:prstGeom>
        </p:spPr>
        <p:txBody>
          <a:bodyPr/>
          <a:lstStyle/>
          <a:p>
            <a:pPr eaLnBrk="0" hangingPunct="0">
              <a:spcBef>
                <a:spcPct val="20000"/>
              </a:spcBef>
              <a:defRPr/>
            </a:pPr>
            <a:r>
              <a:rPr lang="lv-LV" sz="1100" dirty="0">
                <a:latin typeface="+mn-lt"/>
              </a:rPr>
              <a:t>Lūdzu, novērtējiet, cik lielā mērā piekrītat katram no zemāk minētajiem apgalvojumiem par cenu pieauguma ietekmi savā mājsaimniecībā!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096DBA22-3785-A9C1-A51C-4A0C5B4A6ED2}"/>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Cenu pieauguma ietekme mājsaimniecībā</a:t>
            </a:r>
          </a:p>
        </p:txBody>
      </p:sp>
      <p:graphicFrame>
        <p:nvGraphicFramePr>
          <p:cNvPr id="4" name="Chart 3">
            <a:extLst>
              <a:ext uri="{FF2B5EF4-FFF2-40B4-BE49-F238E27FC236}">
                <a16:creationId xmlns:a16="http://schemas.microsoft.com/office/drawing/2014/main" id="{2CACE0F7-B845-CBAA-5F15-44322B37B439}"/>
              </a:ext>
            </a:extLst>
          </p:cNvPr>
          <p:cNvGraphicFramePr/>
          <p:nvPr>
            <p:extLst>
              <p:ext uri="{D42A27DB-BD31-4B8C-83A1-F6EECF244321}">
                <p14:modId xmlns:p14="http://schemas.microsoft.com/office/powerpoint/2010/main" val="3934859715"/>
              </p:ext>
            </p:extLst>
          </p:nvPr>
        </p:nvGraphicFramePr>
        <p:xfrm>
          <a:off x="1371837" y="842539"/>
          <a:ext cx="7668883" cy="55129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CBE2D1A-48B1-346D-CB2A-DE5F3D6D7BA1}"/>
              </a:ext>
            </a:extLst>
          </p:cNvPr>
          <p:cNvSpPr txBox="1"/>
          <p:nvPr/>
        </p:nvSpPr>
        <p:spPr>
          <a:xfrm>
            <a:off x="250165" y="5042748"/>
            <a:ext cx="1207935" cy="400110"/>
          </a:xfrm>
          <a:prstGeom prst="rect">
            <a:avLst/>
          </a:prstGeom>
          <a:noFill/>
        </p:spPr>
        <p:txBody>
          <a:bodyPr wrap="square" rtlCol="0">
            <a:spAutoFit/>
          </a:bodyPr>
          <a:lstStyle/>
          <a:p>
            <a:r>
              <a:rPr lang="lv-LV" sz="1000" dirty="0"/>
              <a:t>Bāze: visi aptaujas dalībnieki; n=1057</a:t>
            </a:r>
          </a:p>
        </p:txBody>
      </p:sp>
      <p:sp>
        <p:nvSpPr>
          <p:cNvPr id="6" name="TextBox 5">
            <a:extLst>
              <a:ext uri="{FF2B5EF4-FFF2-40B4-BE49-F238E27FC236}">
                <a16:creationId xmlns:a16="http://schemas.microsoft.com/office/drawing/2014/main" id="{B870108A-D5F6-E0B3-FD4C-884A0BCEB5F8}"/>
              </a:ext>
            </a:extLst>
          </p:cNvPr>
          <p:cNvSpPr txBox="1"/>
          <p:nvPr/>
        </p:nvSpPr>
        <p:spPr>
          <a:xfrm>
            <a:off x="3440625" y="556474"/>
            <a:ext cx="5609074" cy="261610"/>
          </a:xfrm>
          <a:prstGeom prst="rect">
            <a:avLst/>
          </a:prstGeom>
          <a:noFill/>
        </p:spPr>
        <p:txBody>
          <a:bodyPr wrap="square" rtlCol="0">
            <a:spAutoFit/>
          </a:bodyPr>
          <a:lstStyle/>
          <a:p>
            <a:r>
              <a:rPr lang="lv-LV" sz="1100" b="1" dirty="0">
                <a:solidFill>
                  <a:srgbClr val="000099"/>
                </a:solidFill>
              </a:rPr>
              <a:t>Ticu, ka valdības atbalsts kompensēs daļu manas mājsaimniecības izdevumu</a:t>
            </a:r>
            <a:endParaRPr lang="en-US" sz="1100" b="1" dirty="0">
              <a:solidFill>
                <a:srgbClr val="000099"/>
              </a:solidFill>
            </a:endParaRPr>
          </a:p>
        </p:txBody>
      </p:sp>
      <p:sp>
        <p:nvSpPr>
          <p:cNvPr id="7" name="Slide Number Placeholder 2">
            <a:extLst>
              <a:ext uri="{FF2B5EF4-FFF2-40B4-BE49-F238E27FC236}">
                <a16:creationId xmlns:a16="http://schemas.microsoft.com/office/drawing/2014/main" id="{4C7FA157-5C91-5F17-9AD7-D12CF493B326}"/>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47</a:t>
            </a:fld>
            <a:endParaRPr lang="en-AU" dirty="0"/>
          </a:p>
        </p:txBody>
      </p:sp>
    </p:spTree>
    <p:extLst>
      <p:ext uri="{BB962C8B-B14F-4D97-AF65-F5344CB8AC3E}">
        <p14:creationId xmlns:p14="http://schemas.microsoft.com/office/powerpoint/2010/main" val="19935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D3EE8-4AC2-1F09-A5C0-99A45CA6D000}"/>
              </a:ext>
            </a:extLst>
          </p:cNvPr>
          <p:cNvSpPr>
            <a:spLocks noChangeArrowheads="1"/>
          </p:cNvSpPr>
          <p:nvPr/>
        </p:nvSpPr>
        <p:spPr bwMode="auto">
          <a:xfrm>
            <a:off x="1317356" y="2468763"/>
            <a:ext cx="6222569" cy="1057101"/>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9. Iedzīvotāju drošības sajūta </a:t>
            </a:r>
            <a:endParaRPr lang="en-GB" sz="2400" dirty="0">
              <a:solidFill>
                <a:srgbClr val="000099"/>
              </a:solidFill>
              <a:effectLst>
                <a:outerShdw blurRad="38100" dist="38100" dir="2700000" algn="tl">
                  <a:srgbClr val="C0C0C0"/>
                </a:outerShdw>
              </a:effectLst>
              <a:latin typeface="+mj-lt"/>
            </a:endParaRPr>
          </a:p>
        </p:txBody>
      </p:sp>
      <p:sp>
        <p:nvSpPr>
          <p:cNvPr id="3" name="Slide Number Placeholder 2">
            <a:extLst>
              <a:ext uri="{FF2B5EF4-FFF2-40B4-BE49-F238E27FC236}">
                <a16:creationId xmlns:a16="http://schemas.microsoft.com/office/drawing/2014/main" id="{B265D99D-3867-7623-D1F1-8470C8772E5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48</a:t>
            </a:fld>
            <a:endParaRPr lang="en-AU" dirty="0"/>
          </a:p>
        </p:txBody>
      </p:sp>
    </p:spTree>
    <p:extLst>
      <p:ext uri="{BB962C8B-B14F-4D97-AF65-F5344CB8AC3E}">
        <p14:creationId xmlns:p14="http://schemas.microsoft.com/office/powerpoint/2010/main" val="130917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FB62681-E733-0555-6B8A-E88DCDC6D087}"/>
              </a:ext>
            </a:extLst>
          </p:cNvPr>
          <p:cNvSpPr txBox="1">
            <a:spLocks/>
          </p:cNvSpPr>
          <p:nvPr/>
        </p:nvSpPr>
        <p:spPr>
          <a:xfrm>
            <a:off x="250165" y="448219"/>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DD119E4B-244E-8BE8-EF17-83F9BEC56FFA}"/>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4" name="Chart 3">
            <a:extLst>
              <a:ext uri="{FF2B5EF4-FFF2-40B4-BE49-F238E27FC236}">
                <a16:creationId xmlns:a16="http://schemas.microsoft.com/office/drawing/2014/main" id="{2B911EAE-BAF7-D9E4-363D-7765FEB91642}"/>
              </a:ext>
            </a:extLst>
          </p:cNvPr>
          <p:cNvGraphicFramePr/>
          <p:nvPr/>
        </p:nvGraphicFramePr>
        <p:xfrm>
          <a:off x="250165" y="739385"/>
          <a:ext cx="8604909" cy="528945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a:extLst>
              <a:ext uri="{FF2B5EF4-FFF2-40B4-BE49-F238E27FC236}">
                <a16:creationId xmlns:a16="http://schemas.microsoft.com/office/drawing/2014/main" id="{3C362BC4-FC10-DDCB-9927-BEBA7D2AFA9D}"/>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49</a:t>
            </a:fld>
            <a:endParaRPr lang="en-AU" dirty="0"/>
          </a:p>
        </p:txBody>
      </p:sp>
    </p:spTree>
    <p:extLst>
      <p:ext uri="{BB962C8B-B14F-4D97-AF65-F5344CB8AC3E}">
        <p14:creationId xmlns:p14="http://schemas.microsoft.com/office/powerpoint/2010/main" val="249751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2967-BD4D-4679-CBD8-FADE2BD29FD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a:t>
            </a:r>
          </a:p>
        </p:txBody>
      </p:sp>
      <p:pic>
        <p:nvPicPr>
          <p:cNvPr id="3" name="Picture 1" descr="C:\SlickSlides4\ICONS\UsGroupHeads.jpg">
            <a:extLst>
              <a:ext uri="{FF2B5EF4-FFF2-40B4-BE49-F238E27FC236}">
                <a16:creationId xmlns:a16="http://schemas.microsoft.com/office/drawing/2014/main" id="{51019B84-23E7-7C58-EE59-5B0816C41452}"/>
              </a:ext>
            </a:extLst>
          </p:cNvPr>
          <p:cNvPicPr>
            <a:picLocks noChangeAspect="1" noChangeArrowheads="1"/>
          </p:cNvPicPr>
          <p:nvPr/>
        </p:nvPicPr>
        <p:blipFill>
          <a:blip r:embed="rId2" cstate="print"/>
          <a:srcRect/>
          <a:stretch>
            <a:fillRect/>
          </a:stretch>
        </p:blipFill>
        <p:spPr bwMode="auto">
          <a:xfrm>
            <a:off x="8072462" y="357166"/>
            <a:ext cx="742950" cy="504825"/>
          </a:xfrm>
          <a:prstGeom prst="rect">
            <a:avLst/>
          </a:prstGeom>
          <a:noFill/>
        </p:spPr>
      </p:pic>
      <p:graphicFrame>
        <p:nvGraphicFramePr>
          <p:cNvPr id="4" name="Chart 3">
            <a:extLst>
              <a:ext uri="{FF2B5EF4-FFF2-40B4-BE49-F238E27FC236}">
                <a16:creationId xmlns:a16="http://schemas.microsoft.com/office/drawing/2014/main" id="{3EDC3BBD-1D6F-642E-17A2-F1EBBD964918}"/>
              </a:ext>
            </a:extLst>
          </p:cNvPr>
          <p:cNvGraphicFramePr/>
          <p:nvPr>
            <p:extLst>
              <p:ext uri="{D42A27DB-BD31-4B8C-83A1-F6EECF244321}">
                <p14:modId xmlns:p14="http://schemas.microsoft.com/office/powerpoint/2010/main" val="590237997"/>
              </p:ext>
            </p:extLst>
          </p:nvPr>
        </p:nvGraphicFramePr>
        <p:xfrm>
          <a:off x="1537670" y="787545"/>
          <a:ext cx="6650966" cy="55263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5E3BD0C-1190-43AB-6D9E-36FB0671486B}"/>
              </a:ext>
            </a:extLst>
          </p:cNvPr>
          <p:cNvSpPr>
            <a:spLocks noChangeArrowheads="1"/>
          </p:cNvSpPr>
          <p:nvPr/>
        </p:nvSpPr>
        <p:spPr bwMode="auto">
          <a:xfrm>
            <a:off x="6946322" y="6052107"/>
            <a:ext cx="2027783"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1057</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071AFE55-CA4E-979E-F340-1DF91948C82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a:t>
            </a:fld>
            <a:endParaRPr lang="en-AU" dirty="0"/>
          </a:p>
        </p:txBody>
      </p:sp>
    </p:spTree>
    <p:extLst>
      <p:ext uri="{BB962C8B-B14F-4D97-AF65-F5344CB8AC3E}">
        <p14:creationId xmlns:p14="http://schemas.microsoft.com/office/powerpoint/2010/main" val="4267867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C88C8C-DEE7-3059-9EC9-AFE6DBC53717}"/>
              </a:ext>
            </a:extLst>
          </p:cNvPr>
          <p:cNvSpPr txBox="1">
            <a:spLocks/>
          </p:cNvSpPr>
          <p:nvPr/>
        </p:nvSpPr>
        <p:spPr>
          <a:xfrm>
            <a:off x="250165" y="448219"/>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2">
            <a:extLst>
              <a:ext uri="{FF2B5EF4-FFF2-40B4-BE49-F238E27FC236}">
                <a16:creationId xmlns:a16="http://schemas.microsoft.com/office/drawing/2014/main" id="{792354B8-3626-C38A-E634-78B688C7D55F}"/>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7" name="Chart 6">
            <a:extLst>
              <a:ext uri="{FF2B5EF4-FFF2-40B4-BE49-F238E27FC236}">
                <a16:creationId xmlns:a16="http://schemas.microsoft.com/office/drawing/2014/main" id="{9316D275-C569-0948-0421-0DA645D3F49D}"/>
              </a:ext>
            </a:extLst>
          </p:cNvPr>
          <p:cNvGraphicFramePr/>
          <p:nvPr/>
        </p:nvGraphicFramePr>
        <p:xfrm>
          <a:off x="250165" y="739384"/>
          <a:ext cx="8604909" cy="553742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2">
            <a:extLst>
              <a:ext uri="{FF2B5EF4-FFF2-40B4-BE49-F238E27FC236}">
                <a16:creationId xmlns:a16="http://schemas.microsoft.com/office/drawing/2014/main" id="{EB1F355C-D6A4-DA9D-E91C-3F30EE45180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50</a:t>
            </a:fld>
            <a:endParaRPr lang="en-AU" dirty="0"/>
          </a:p>
        </p:txBody>
      </p:sp>
    </p:spTree>
    <p:extLst>
      <p:ext uri="{BB962C8B-B14F-4D97-AF65-F5344CB8AC3E}">
        <p14:creationId xmlns:p14="http://schemas.microsoft.com/office/powerpoint/2010/main" val="2356464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B451CC-A1EC-3B48-EF0F-0E8416A06ABE}"/>
              </a:ext>
            </a:extLst>
          </p:cNvPr>
          <p:cNvGraphicFramePr/>
          <p:nvPr>
            <p:extLst>
              <p:ext uri="{D42A27DB-BD31-4B8C-83A1-F6EECF244321}">
                <p14:modId xmlns:p14="http://schemas.microsoft.com/office/powerpoint/2010/main" val="3464908941"/>
              </p:ext>
            </p:extLst>
          </p:nvPr>
        </p:nvGraphicFramePr>
        <p:xfrm>
          <a:off x="604434" y="635431"/>
          <a:ext cx="6997485" cy="5718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15F2C1C3-2240-191A-E23F-23448684F1CC}"/>
              </a:ext>
            </a:extLst>
          </p:cNvPr>
          <p:cNvSpPr txBox="1">
            <a:spLocks/>
          </p:cNvSpPr>
          <p:nvPr/>
        </p:nvSpPr>
        <p:spPr>
          <a:xfrm>
            <a:off x="250165" y="448219"/>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69658235-219A-BFE7-1C94-012F9318816D}"/>
              </a:ext>
            </a:extLst>
          </p:cNvPr>
          <p:cNvSpPr txBox="1">
            <a:spLocks/>
          </p:cNvSpPr>
          <p:nvPr/>
        </p:nvSpPr>
        <p:spPr>
          <a:xfrm>
            <a:off x="285751" y="65217"/>
            <a:ext cx="2953395"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5" name="Chart 4">
            <a:extLst>
              <a:ext uri="{FF2B5EF4-FFF2-40B4-BE49-F238E27FC236}">
                <a16:creationId xmlns:a16="http://schemas.microsoft.com/office/drawing/2014/main" id="{E72B366F-3129-1240-C631-36FEBA8F150C}"/>
              </a:ext>
            </a:extLst>
          </p:cNvPr>
          <p:cNvGraphicFramePr/>
          <p:nvPr/>
        </p:nvGraphicFramePr>
        <p:xfrm>
          <a:off x="7733655" y="778131"/>
          <a:ext cx="1260814" cy="55761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681494A-53BB-CADE-2AC8-B391806633C5}"/>
              </a:ext>
            </a:extLst>
          </p:cNvPr>
          <p:cNvSpPr txBox="1"/>
          <p:nvPr/>
        </p:nvSpPr>
        <p:spPr>
          <a:xfrm>
            <a:off x="7733655" y="562687"/>
            <a:ext cx="1182255" cy="230832"/>
          </a:xfrm>
          <a:prstGeom prst="rect">
            <a:avLst/>
          </a:prstGeom>
          <a:noFill/>
        </p:spPr>
        <p:txBody>
          <a:bodyPr wrap="square" rtlCol="0">
            <a:spAutoFit/>
          </a:bodyPr>
          <a:lstStyle/>
          <a:p>
            <a:pPr algn="ctr"/>
            <a:r>
              <a:rPr lang="lv-LV" sz="900" b="1" dirty="0">
                <a:solidFill>
                  <a:srgbClr val="333333"/>
                </a:solidFill>
                <a:latin typeface="+mj-lt"/>
              </a:rPr>
              <a:t>Indekss*</a:t>
            </a:r>
            <a:endParaRPr lang="en-US" sz="900" b="1" dirty="0">
              <a:solidFill>
                <a:srgbClr val="333333"/>
              </a:solidFill>
              <a:latin typeface="+mj-lt"/>
            </a:endParaRPr>
          </a:p>
        </p:txBody>
      </p:sp>
      <p:graphicFrame>
        <p:nvGraphicFramePr>
          <p:cNvPr id="8" name="Group 24">
            <a:extLst>
              <a:ext uri="{FF2B5EF4-FFF2-40B4-BE49-F238E27FC236}">
                <a16:creationId xmlns:a16="http://schemas.microsoft.com/office/drawing/2014/main" id="{F2AFEA84-D09A-0EC2-4384-A00BA22BB029}"/>
              </a:ext>
            </a:extLst>
          </p:cNvPr>
          <p:cNvGraphicFramePr>
            <a:graphicFrameLocks noGrp="1"/>
          </p:cNvGraphicFramePr>
          <p:nvPr/>
        </p:nvGraphicFramePr>
        <p:xfrm>
          <a:off x="2030278" y="6425701"/>
          <a:ext cx="5370163" cy="246320"/>
        </p:xfrm>
        <a:graphic>
          <a:graphicData uri="http://schemas.openxmlformats.org/drawingml/2006/table">
            <a:tbl>
              <a:tblPr/>
              <a:tblGrid>
                <a:gridCol w="5370163">
                  <a:extLst>
                    <a:ext uri="{9D8B030D-6E8A-4147-A177-3AD203B41FA5}">
                      <a16:colId xmlns:a16="http://schemas.microsoft.com/office/drawing/2014/main" val="20000"/>
                    </a:ext>
                  </a:extLst>
                </a:gridCol>
              </a:tblGrid>
              <a:tr h="128239">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8081">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rPr>
                        <a:t>*Indekss - vidējais vērtējums skalā no -100 (nemaz nebaidās) līdz +100 (ļoti baidās)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00C725DD-55BA-5527-7DD7-9E59093AD706}"/>
              </a:ext>
            </a:extLst>
          </p:cNvPr>
          <p:cNvSpPr txBox="1"/>
          <p:nvPr/>
        </p:nvSpPr>
        <p:spPr>
          <a:xfrm>
            <a:off x="4335290" y="84307"/>
            <a:ext cx="3266629" cy="261610"/>
          </a:xfrm>
          <a:prstGeom prst="rect">
            <a:avLst/>
          </a:prstGeom>
          <a:noFill/>
        </p:spPr>
        <p:txBody>
          <a:bodyPr wrap="square" rtlCol="0">
            <a:spAutoFit/>
          </a:bodyPr>
          <a:lstStyle/>
          <a:p>
            <a:pPr algn="ctr"/>
            <a:r>
              <a:rPr lang="lv-LV" sz="1050" b="1" dirty="0">
                <a:solidFill>
                  <a:srgbClr val="000099"/>
                </a:solidFill>
              </a:rPr>
              <a:t>Gadījumi/ notikumi, no kuriem baidās salīdzinoši vairāk</a:t>
            </a:r>
            <a:endParaRPr lang="en-US" sz="1050" b="1" dirty="0">
              <a:solidFill>
                <a:srgbClr val="000099"/>
              </a:solidFill>
            </a:endParaRPr>
          </a:p>
        </p:txBody>
      </p:sp>
      <p:sp>
        <p:nvSpPr>
          <p:cNvPr id="10" name="Rectangle 23">
            <a:extLst>
              <a:ext uri="{FF2B5EF4-FFF2-40B4-BE49-F238E27FC236}">
                <a16:creationId xmlns:a16="http://schemas.microsoft.com/office/drawing/2014/main" id="{7AF85FA6-C6D6-1A17-CC5C-39CC8859F628}"/>
              </a:ext>
            </a:extLst>
          </p:cNvPr>
          <p:cNvSpPr>
            <a:spLocks noChangeArrowheads="1"/>
          </p:cNvSpPr>
          <p:nvPr/>
        </p:nvSpPr>
        <p:spPr bwMode="auto">
          <a:xfrm>
            <a:off x="6100449" y="384663"/>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7" name="Rectangle 22">
            <a:extLst>
              <a:ext uri="{FF2B5EF4-FFF2-40B4-BE49-F238E27FC236}">
                <a16:creationId xmlns:a16="http://schemas.microsoft.com/office/drawing/2014/main" id="{3CF2A8E0-B994-072B-234A-AC026ADDB87D}"/>
              </a:ext>
            </a:extLst>
          </p:cNvPr>
          <p:cNvSpPr>
            <a:spLocks noChangeArrowheads="1"/>
          </p:cNvSpPr>
          <p:nvPr/>
        </p:nvSpPr>
        <p:spPr bwMode="auto">
          <a:xfrm>
            <a:off x="5706059" y="377438"/>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8" name="Rectangle 22">
            <a:extLst>
              <a:ext uri="{FF2B5EF4-FFF2-40B4-BE49-F238E27FC236}">
                <a16:creationId xmlns:a16="http://schemas.microsoft.com/office/drawing/2014/main" id="{28737770-FE2E-0415-3A4C-C232229E5A14}"/>
              </a:ext>
            </a:extLst>
          </p:cNvPr>
          <p:cNvSpPr>
            <a:spLocks noChangeArrowheads="1"/>
          </p:cNvSpPr>
          <p:nvPr/>
        </p:nvSpPr>
        <p:spPr bwMode="auto">
          <a:xfrm>
            <a:off x="5706059" y="615213"/>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9" name="Rectangle 22">
            <a:extLst>
              <a:ext uri="{FF2B5EF4-FFF2-40B4-BE49-F238E27FC236}">
                <a16:creationId xmlns:a16="http://schemas.microsoft.com/office/drawing/2014/main" id="{02C5016F-61BA-DC6F-7FF9-8EC8A5CCB6F1}"/>
              </a:ext>
            </a:extLst>
          </p:cNvPr>
          <p:cNvSpPr>
            <a:spLocks noChangeArrowheads="1"/>
          </p:cNvSpPr>
          <p:nvPr/>
        </p:nvSpPr>
        <p:spPr bwMode="auto">
          <a:xfrm>
            <a:off x="5920451" y="380018"/>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20" name="Rectangle 22">
            <a:extLst>
              <a:ext uri="{FF2B5EF4-FFF2-40B4-BE49-F238E27FC236}">
                <a16:creationId xmlns:a16="http://schemas.microsoft.com/office/drawing/2014/main" id="{CC52FC97-EAAA-63AD-5FB9-3D2297191E1C}"/>
              </a:ext>
            </a:extLst>
          </p:cNvPr>
          <p:cNvSpPr>
            <a:spLocks noChangeArrowheads="1"/>
          </p:cNvSpPr>
          <p:nvPr/>
        </p:nvSpPr>
        <p:spPr bwMode="auto">
          <a:xfrm>
            <a:off x="5920451" y="612633"/>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21" name="Rectangle 23">
            <a:extLst>
              <a:ext uri="{FF2B5EF4-FFF2-40B4-BE49-F238E27FC236}">
                <a16:creationId xmlns:a16="http://schemas.microsoft.com/office/drawing/2014/main" id="{1F35C5DC-1960-6F21-8B55-98D90B23849E}"/>
              </a:ext>
            </a:extLst>
          </p:cNvPr>
          <p:cNvSpPr>
            <a:spLocks noChangeArrowheads="1"/>
          </p:cNvSpPr>
          <p:nvPr/>
        </p:nvSpPr>
        <p:spPr bwMode="auto">
          <a:xfrm>
            <a:off x="6097869" y="575808"/>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2021 XI</a:t>
            </a:r>
            <a:endParaRPr lang="en-GB" sz="1000" b="1" dirty="0">
              <a:solidFill>
                <a:srgbClr val="000000"/>
              </a:solidFill>
              <a:latin typeface="Calibri" pitchFamily="34" charset="0"/>
            </a:endParaRPr>
          </a:p>
        </p:txBody>
      </p:sp>
    </p:spTree>
    <p:extLst>
      <p:ext uri="{BB962C8B-B14F-4D97-AF65-F5344CB8AC3E}">
        <p14:creationId xmlns:p14="http://schemas.microsoft.com/office/powerpoint/2010/main" val="3035668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1E1ED8-0871-275A-3E24-010E2DB1F7B4}"/>
              </a:ext>
            </a:extLst>
          </p:cNvPr>
          <p:cNvGraphicFramePr/>
          <p:nvPr>
            <p:extLst>
              <p:ext uri="{D42A27DB-BD31-4B8C-83A1-F6EECF244321}">
                <p14:modId xmlns:p14="http://schemas.microsoft.com/office/powerpoint/2010/main" val="646315056"/>
              </p:ext>
            </p:extLst>
          </p:nvPr>
        </p:nvGraphicFramePr>
        <p:xfrm>
          <a:off x="604434" y="565690"/>
          <a:ext cx="6997485" cy="5718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4">
            <a:extLst>
              <a:ext uri="{FF2B5EF4-FFF2-40B4-BE49-F238E27FC236}">
                <a16:creationId xmlns:a16="http://schemas.microsoft.com/office/drawing/2014/main" id="{FD0928C0-0680-3AA2-FC93-8BBBD6328637}"/>
              </a:ext>
            </a:extLst>
          </p:cNvPr>
          <p:cNvSpPr txBox="1">
            <a:spLocks/>
          </p:cNvSpPr>
          <p:nvPr/>
        </p:nvSpPr>
        <p:spPr>
          <a:xfrm>
            <a:off x="250165" y="409474"/>
            <a:ext cx="8744303" cy="291166"/>
          </a:xfrm>
          <a:prstGeom prst="rect">
            <a:avLst/>
          </a:prstGeom>
        </p:spPr>
        <p:txBody>
          <a:bodyPr/>
          <a:lstStyle/>
          <a:p>
            <a:pPr marL="342900" indent="-342900" eaLnBrk="0" hangingPunct="0">
              <a:spcBef>
                <a:spcPct val="20000"/>
              </a:spcBef>
              <a:defRPr/>
            </a:pPr>
            <a:r>
              <a:rPr lang="lv-LV" sz="1100" dirty="0">
                <a:latin typeface="+mn-lt"/>
              </a:rPr>
              <a:t>No kā Jūs baidāties savā personiskajā dzīvē un cik lielā mērā?</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F5D3D3CA-CD36-CCEB-8427-786CBF4BB6E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Iedzīvotāju drošības sajūta </a:t>
            </a:r>
          </a:p>
        </p:txBody>
      </p:sp>
      <p:graphicFrame>
        <p:nvGraphicFramePr>
          <p:cNvPr id="5" name="Chart 4">
            <a:extLst>
              <a:ext uri="{FF2B5EF4-FFF2-40B4-BE49-F238E27FC236}">
                <a16:creationId xmlns:a16="http://schemas.microsoft.com/office/drawing/2014/main" id="{147C4143-876B-4B19-10FF-08720C9E764D}"/>
              </a:ext>
            </a:extLst>
          </p:cNvPr>
          <p:cNvGraphicFramePr/>
          <p:nvPr/>
        </p:nvGraphicFramePr>
        <p:xfrm>
          <a:off x="7698275" y="708390"/>
          <a:ext cx="1296194" cy="55761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3CBBDE4-DD3E-77B3-EC45-17B949CD19BA}"/>
              </a:ext>
            </a:extLst>
          </p:cNvPr>
          <p:cNvSpPr txBox="1"/>
          <p:nvPr/>
        </p:nvSpPr>
        <p:spPr>
          <a:xfrm>
            <a:off x="7733655" y="492946"/>
            <a:ext cx="1182255" cy="230832"/>
          </a:xfrm>
          <a:prstGeom prst="rect">
            <a:avLst/>
          </a:prstGeom>
          <a:noFill/>
        </p:spPr>
        <p:txBody>
          <a:bodyPr wrap="square" rtlCol="0">
            <a:spAutoFit/>
          </a:bodyPr>
          <a:lstStyle/>
          <a:p>
            <a:pPr algn="ctr"/>
            <a:r>
              <a:rPr lang="lv-LV" sz="900" b="1" dirty="0">
                <a:solidFill>
                  <a:srgbClr val="333333"/>
                </a:solidFill>
                <a:latin typeface="+mj-lt"/>
              </a:rPr>
              <a:t>Indekss*</a:t>
            </a:r>
            <a:endParaRPr lang="en-US" sz="900" b="1" dirty="0">
              <a:solidFill>
                <a:srgbClr val="333333"/>
              </a:solidFill>
              <a:latin typeface="+mj-lt"/>
            </a:endParaRPr>
          </a:p>
        </p:txBody>
      </p:sp>
      <p:graphicFrame>
        <p:nvGraphicFramePr>
          <p:cNvPr id="7" name="Group 24">
            <a:extLst>
              <a:ext uri="{FF2B5EF4-FFF2-40B4-BE49-F238E27FC236}">
                <a16:creationId xmlns:a16="http://schemas.microsoft.com/office/drawing/2014/main" id="{C9673E3C-06AD-0619-977D-7A7317C1AA3E}"/>
              </a:ext>
            </a:extLst>
          </p:cNvPr>
          <p:cNvGraphicFramePr>
            <a:graphicFrameLocks noGrp="1"/>
          </p:cNvGraphicFramePr>
          <p:nvPr/>
        </p:nvGraphicFramePr>
        <p:xfrm>
          <a:off x="2030278" y="6425701"/>
          <a:ext cx="5370163" cy="246320"/>
        </p:xfrm>
        <a:graphic>
          <a:graphicData uri="http://schemas.openxmlformats.org/drawingml/2006/table">
            <a:tbl>
              <a:tblPr/>
              <a:tblGrid>
                <a:gridCol w="5370163">
                  <a:extLst>
                    <a:ext uri="{9D8B030D-6E8A-4147-A177-3AD203B41FA5}">
                      <a16:colId xmlns:a16="http://schemas.microsoft.com/office/drawing/2014/main" val="20000"/>
                    </a:ext>
                  </a:extLst>
                </a:gridCol>
              </a:tblGrid>
              <a:tr h="128239">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8081">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lv-LV" sz="800" b="0" i="0" u="none" strike="noStrike" cap="none" normalizeH="0" baseline="0" dirty="0">
                          <a:ln>
                            <a:noFill/>
                          </a:ln>
                          <a:solidFill>
                            <a:srgbClr val="333333"/>
                          </a:solidFill>
                          <a:effectLst/>
                          <a:latin typeface="Verdana" pitchFamily="34" charset="0"/>
                          <a:ea typeface="Arial Unicode MS" pitchFamily="34" charset="-128"/>
                          <a:cs typeface="Arial Unicode MS" pitchFamily="34" charset="-128"/>
                        </a:rPr>
                        <a:t>*Indekss - vidējais vērtējums skalā no -100 (nemaz nebaidās) līdz +100 (ļoti baidās)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A185AC1C-976F-6B99-A761-D6CB4185916D}"/>
              </a:ext>
            </a:extLst>
          </p:cNvPr>
          <p:cNvSpPr txBox="1"/>
          <p:nvPr/>
        </p:nvSpPr>
        <p:spPr>
          <a:xfrm>
            <a:off x="4292161" y="105489"/>
            <a:ext cx="3398365" cy="253916"/>
          </a:xfrm>
          <a:prstGeom prst="rect">
            <a:avLst/>
          </a:prstGeom>
          <a:noFill/>
        </p:spPr>
        <p:txBody>
          <a:bodyPr wrap="square" rtlCol="0">
            <a:spAutoFit/>
          </a:bodyPr>
          <a:lstStyle/>
          <a:p>
            <a:pPr algn="ctr"/>
            <a:r>
              <a:rPr lang="lv-LV" sz="1050" b="1" dirty="0">
                <a:solidFill>
                  <a:srgbClr val="000099"/>
                </a:solidFill>
              </a:rPr>
              <a:t>Gadījumi/ notikumi, no kuriem baidās salīdzinoši mazāk</a:t>
            </a:r>
            <a:endParaRPr lang="en-US" sz="1050" b="1" dirty="0">
              <a:solidFill>
                <a:srgbClr val="000099"/>
              </a:solidFill>
            </a:endParaRPr>
          </a:p>
        </p:txBody>
      </p:sp>
      <p:sp>
        <p:nvSpPr>
          <p:cNvPr id="9" name="Rectangle 23">
            <a:extLst>
              <a:ext uri="{FF2B5EF4-FFF2-40B4-BE49-F238E27FC236}">
                <a16:creationId xmlns:a16="http://schemas.microsoft.com/office/drawing/2014/main" id="{6850187A-416E-DBAA-D20D-0A247D924872}"/>
              </a:ext>
            </a:extLst>
          </p:cNvPr>
          <p:cNvSpPr>
            <a:spLocks noChangeArrowheads="1"/>
          </p:cNvSpPr>
          <p:nvPr/>
        </p:nvSpPr>
        <p:spPr bwMode="auto">
          <a:xfrm>
            <a:off x="6100449" y="384663"/>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2022 XII</a:t>
            </a:r>
            <a:endParaRPr lang="en-GB" sz="1000" b="1" dirty="0">
              <a:solidFill>
                <a:srgbClr val="000000"/>
              </a:solidFill>
              <a:latin typeface="Calibri" pitchFamily="34" charset="0"/>
            </a:endParaRPr>
          </a:p>
        </p:txBody>
      </p:sp>
      <p:sp>
        <p:nvSpPr>
          <p:cNvPr id="10" name="Rectangle 22">
            <a:extLst>
              <a:ext uri="{FF2B5EF4-FFF2-40B4-BE49-F238E27FC236}">
                <a16:creationId xmlns:a16="http://schemas.microsoft.com/office/drawing/2014/main" id="{BF4008AF-EDB4-3E48-3107-F21C8BE865A0}"/>
              </a:ext>
            </a:extLst>
          </p:cNvPr>
          <p:cNvSpPr>
            <a:spLocks noChangeArrowheads="1"/>
          </p:cNvSpPr>
          <p:nvPr/>
        </p:nvSpPr>
        <p:spPr bwMode="auto">
          <a:xfrm>
            <a:off x="5706059" y="377438"/>
            <a:ext cx="185451" cy="187844"/>
          </a:xfrm>
          <a:prstGeom prst="rect">
            <a:avLst/>
          </a:prstGeom>
          <a:solidFill>
            <a:schemeClr val="accent6"/>
          </a:solidFill>
          <a:ln w="9525">
            <a:noFill/>
            <a:miter lim="800000"/>
            <a:headEnd/>
            <a:tailEnd/>
          </a:ln>
        </p:spPr>
        <p:txBody>
          <a:bodyPr wrap="none" anchor="ctr"/>
          <a:lstStyle/>
          <a:p>
            <a:endParaRPr lang="lv-LV" sz="1100">
              <a:latin typeface="Calibri" pitchFamily="34" charset="0"/>
            </a:endParaRPr>
          </a:p>
        </p:txBody>
      </p:sp>
      <p:sp>
        <p:nvSpPr>
          <p:cNvPr id="11" name="Rectangle 22">
            <a:extLst>
              <a:ext uri="{FF2B5EF4-FFF2-40B4-BE49-F238E27FC236}">
                <a16:creationId xmlns:a16="http://schemas.microsoft.com/office/drawing/2014/main" id="{C2833404-1C8A-232B-B1CB-DDC8C27AEFE6}"/>
              </a:ext>
            </a:extLst>
          </p:cNvPr>
          <p:cNvSpPr>
            <a:spLocks noChangeArrowheads="1"/>
          </p:cNvSpPr>
          <p:nvPr/>
        </p:nvSpPr>
        <p:spPr bwMode="auto">
          <a:xfrm>
            <a:off x="5706059" y="615213"/>
            <a:ext cx="185451" cy="192495"/>
          </a:xfrm>
          <a:prstGeom prst="rect">
            <a:avLst/>
          </a:prstGeom>
          <a:solidFill>
            <a:schemeClr val="accent6">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2" name="Rectangle 22">
            <a:extLst>
              <a:ext uri="{FF2B5EF4-FFF2-40B4-BE49-F238E27FC236}">
                <a16:creationId xmlns:a16="http://schemas.microsoft.com/office/drawing/2014/main" id="{FFF32C2D-2190-F01F-83FB-FF3BDA471B5E}"/>
              </a:ext>
            </a:extLst>
          </p:cNvPr>
          <p:cNvSpPr>
            <a:spLocks noChangeArrowheads="1"/>
          </p:cNvSpPr>
          <p:nvPr/>
        </p:nvSpPr>
        <p:spPr bwMode="auto">
          <a:xfrm>
            <a:off x="5920451" y="380018"/>
            <a:ext cx="185451" cy="191497"/>
          </a:xfrm>
          <a:prstGeom prst="rect">
            <a:avLst/>
          </a:prstGeom>
          <a:solidFill>
            <a:schemeClr val="accent2"/>
          </a:solidFill>
          <a:ln w="9525">
            <a:noFill/>
            <a:miter lim="800000"/>
            <a:headEnd/>
            <a:tailEnd/>
          </a:ln>
        </p:spPr>
        <p:txBody>
          <a:bodyPr wrap="none" anchor="ctr"/>
          <a:lstStyle/>
          <a:p>
            <a:endParaRPr lang="lv-LV" sz="1100">
              <a:latin typeface="Calibri" pitchFamily="34" charset="0"/>
            </a:endParaRPr>
          </a:p>
        </p:txBody>
      </p:sp>
      <p:sp>
        <p:nvSpPr>
          <p:cNvPr id="13" name="Rectangle 22">
            <a:extLst>
              <a:ext uri="{FF2B5EF4-FFF2-40B4-BE49-F238E27FC236}">
                <a16:creationId xmlns:a16="http://schemas.microsoft.com/office/drawing/2014/main" id="{3A5BDB46-DFAF-2BF1-86E7-4F9CE1E12EB6}"/>
              </a:ext>
            </a:extLst>
          </p:cNvPr>
          <p:cNvSpPr>
            <a:spLocks noChangeArrowheads="1"/>
          </p:cNvSpPr>
          <p:nvPr/>
        </p:nvSpPr>
        <p:spPr bwMode="auto">
          <a:xfrm>
            <a:off x="5920451" y="612633"/>
            <a:ext cx="185451" cy="192495"/>
          </a:xfrm>
          <a:prstGeom prst="rect">
            <a:avLst/>
          </a:prstGeom>
          <a:solidFill>
            <a:schemeClr val="accent2">
              <a:lumMod val="40000"/>
              <a:lumOff val="60000"/>
            </a:schemeClr>
          </a:solidFill>
          <a:ln w="9525">
            <a:noFill/>
            <a:miter lim="800000"/>
            <a:headEnd/>
            <a:tailEnd/>
          </a:ln>
        </p:spPr>
        <p:txBody>
          <a:bodyPr wrap="none" anchor="ctr"/>
          <a:lstStyle/>
          <a:p>
            <a:endParaRPr lang="lv-LV" sz="1100">
              <a:latin typeface="Calibri" pitchFamily="34" charset="0"/>
            </a:endParaRPr>
          </a:p>
        </p:txBody>
      </p:sp>
      <p:sp>
        <p:nvSpPr>
          <p:cNvPr id="14" name="Rectangle 23">
            <a:extLst>
              <a:ext uri="{FF2B5EF4-FFF2-40B4-BE49-F238E27FC236}">
                <a16:creationId xmlns:a16="http://schemas.microsoft.com/office/drawing/2014/main" id="{BAB353B3-D7BA-3778-C95D-6D607A2F35AE}"/>
              </a:ext>
            </a:extLst>
          </p:cNvPr>
          <p:cNvSpPr>
            <a:spLocks noChangeArrowheads="1"/>
          </p:cNvSpPr>
          <p:nvPr/>
        </p:nvSpPr>
        <p:spPr bwMode="auto">
          <a:xfrm>
            <a:off x="6097869" y="575808"/>
            <a:ext cx="770179" cy="246221"/>
          </a:xfrm>
          <a:prstGeom prst="rect">
            <a:avLst/>
          </a:prstGeom>
          <a:noFill/>
          <a:ln w="9525">
            <a:noFill/>
            <a:miter lim="800000"/>
            <a:headEnd/>
            <a:tailEnd/>
          </a:ln>
        </p:spPr>
        <p:txBody>
          <a:bodyPr wrap="square" lIns="90000" rIns="90000">
            <a:spAutoFit/>
          </a:bodyPr>
          <a:lstStyle/>
          <a:p>
            <a:r>
              <a:rPr lang="lv-LV" sz="1000" b="1" dirty="0">
                <a:solidFill>
                  <a:srgbClr val="000000"/>
                </a:solidFill>
                <a:latin typeface="Calibri" pitchFamily="34" charset="0"/>
              </a:rPr>
              <a:t>2021 XI</a:t>
            </a:r>
            <a:endParaRPr lang="en-GB" sz="1000" b="1" dirty="0">
              <a:solidFill>
                <a:srgbClr val="000000"/>
              </a:solidFill>
              <a:latin typeface="Calibri" pitchFamily="34" charset="0"/>
            </a:endParaRPr>
          </a:p>
        </p:txBody>
      </p:sp>
    </p:spTree>
    <p:extLst>
      <p:ext uri="{BB962C8B-B14F-4D97-AF65-F5344CB8AC3E}">
        <p14:creationId xmlns:p14="http://schemas.microsoft.com/office/powerpoint/2010/main" val="3563484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07275-81DF-7CCA-5E5E-EA91A6239B2F}"/>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000" dirty="0">
                <a:latin typeface="+mj-lt"/>
                <a:ea typeface="+mj-ea"/>
                <a:cs typeface="+mj-cs"/>
              </a:rPr>
              <a:t>Kontaktinformācija:</a:t>
            </a: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400" b="1" dirty="0">
              <a:solidFill>
                <a:srgbClr val="000000"/>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lnSpc>
                <a:spcPct val="120000"/>
              </a:lnSpc>
              <a:spcBef>
                <a:spcPct val="60000"/>
              </a:spcBef>
              <a:buClr>
                <a:srgbClr val="CC3300"/>
              </a:buClr>
            </a:pPr>
            <a:endParaRPr lang="lv-LV" altLang="lv-LV" sz="1200" b="1" dirty="0">
              <a:solidFill>
                <a:srgbClr val="000000"/>
              </a:solidFill>
              <a:latin typeface="Calibri" pitchFamily="34" charset="0"/>
            </a:endParaRPr>
          </a:p>
        </p:txBody>
      </p:sp>
      <p:pic>
        <p:nvPicPr>
          <p:cNvPr id="3" name="Picture 2">
            <a:extLst>
              <a:ext uri="{FF2B5EF4-FFF2-40B4-BE49-F238E27FC236}">
                <a16:creationId xmlns:a16="http://schemas.microsoft.com/office/drawing/2014/main" id="{D3A53292-D840-62F7-4F63-DB4E1DAC8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785" y="1069547"/>
            <a:ext cx="2573310" cy="862031"/>
          </a:xfrm>
          <a:prstGeom prst="rect">
            <a:avLst/>
          </a:prstGeom>
        </p:spPr>
      </p:pic>
    </p:spTree>
    <p:extLst>
      <p:ext uri="{BB962C8B-B14F-4D97-AF65-F5344CB8AC3E}">
        <p14:creationId xmlns:p14="http://schemas.microsoft.com/office/powerpoint/2010/main" val="93290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BB965-B421-119B-EB4C-8B0A16FB8DE0}"/>
              </a:ext>
            </a:extLst>
          </p:cNvPr>
          <p:cNvSpPr txBox="1"/>
          <p:nvPr/>
        </p:nvSpPr>
        <p:spPr>
          <a:xfrm>
            <a:off x="978318" y="4365104"/>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1000.</a:t>
            </a:r>
          </a:p>
        </p:txBody>
      </p:sp>
      <p:sp>
        <p:nvSpPr>
          <p:cNvPr id="3" name="TextBox 2">
            <a:extLst>
              <a:ext uri="{FF2B5EF4-FFF2-40B4-BE49-F238E27FC236}">
                <a16:creationId xmlns:a16="http://schemas.microsoft.com/office/drawing/2014/main" id="{68F2E26C-BBB3-CE8B-1EE4-E473D0C602E6}"/>
              </a:ext>
            </a:extLst>
          </p:cNvPr>
          <p:cNvSpPr txBox="1"/>
          <p:nvPr/>
        </p:nvSpPr>
        <p:spPr>
          <a:xfrm>
            <a:off x="1152889" y="5271326"/>
            <a:ext cx="3406702" cy="261610"/>
          </a:xfrm>
          <a:prstGeom prst="rect">
            <a:avLst/>
          </a:prstGeom>
          <a:noFill/>
        </p:spPr>
        <p:txBody>
          <a:bodyPr wrap="none" rtlCol="0">
            <a:spAutoFit/>
          </a:bodyPr>
          <a:lstStyle/>
          <a:p>
            <a:r>
              <a:rPr lang="lv-LV" sz="1100" dirty="0"/>
              <a:t>= atbilžu sadalījums procentos %; n = respondentu skaits</a:t>
            </a:r>
          </a:p>
        </p:txBody>
      </p:sp>
      <p:sp>
        <p:nvSpPr>
          <p:cNvPr id="4" name="Rectangle 4">
            <a:extLst>
              <a:ext uri="{FF2B5EF4-FFF2-40B4-BE49-F238E27FC236}">
                <a16:creationId xmlns:a16="http://schemas.microsoft.com/office/drawing/2014/main" id="{AA2BDBC2-1C07-6BA7-B3CA-17033DCDECF0}"/>
              </a:ext>
            </a:extLst>
          </p:cNvPr>
          <p:cNvSpPr>
            <a:spLocks noChangeArrowheads="1"/>
          </p:cNvSpPr>
          <p:nvPr/>
        </p:nvSpPr>
        <p:spPr bwMode="auto">
          <a:xfrm>
            <a:off x="0" y="90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5" name="TextBox 4">
            <a:extLst>
              <a:ext uri="{FF2B5EF4-FFF2-40B4-BE49-F238E27FC236}">
                <a16:creationId xmlns:a16="http://schemas.microsoft.com/office/drawing/2014/main" id="{7EE26607-BE62-59C7-2A5E-1A335E2419BC}"/>
              </a:ext>
            </a:extLst>
          </p:cNvPr>
          <p:cNvSpPr txBox="1"/>
          <p:nvPr/>
        </p:nvSpPr>
        <p:spPr>
          <a:xfrm>
            <a:off x="978318" y="4606734"/>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6" name="Rectangle 10">
            <a:extLst>
              <a:ext uri="{FF2B5EF4-FFF2-40B4-BE49-F238E27FC236}">
                <a16:creationId xmlns:a16="http://schemas.microsoft.com/office/drawing/2014/main" id="{14D9596E-494D-2A81-8221-8D2AEADA5291}"/>
              </a:ext>
            </a:extLst>
          </p:cNvPr>
          <p:cNvSpPr>
            <a:spLocks noChangeArrowheads="1"/>
          </p:cNvSpPr>
          <p:nvPr/>
        </p:nvSpPr>
        <p:spPr bwMode="auto">
          <a:xfrm flipV="1">
            <a:off x="442861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7" name="Object 6">
            <a:extLst>
              <a:ext uri="{FF2B5EF4-FFF2-40B4-BE49-F238E27FC236}">
                <a16:creationId xmlns:a16="http://schemas.microsoft.com/office/drawing/2014/main" id="{1F0CE6C1-7236-27E0-DB58-377FCDC3E7E6}"/>
              </a:ext>
            </a:extLst>
          </p:cNvPr>
          <p:cNvGraphicFramePr>
            <a:graphicFrameLocks noChangeAspect="1"/>
          </p:cNvGraphicFramePr>
          <p:nvPr>
            <p:extLst>
              <p:ext uri="{D42A27DB-BD31-4B8C-83A1-F6EECF244321}">
                <p14:modId xmlns:p14="http://schemas.microsoft.com/office/powerpoint/2010/main" val="3779183378"/>
              </p:ext>
            </p:extLst>
          </p:nvPr>
        </p:nvGraphicFramePr>
        <p:xfrm>
          <a:off x="2531712" y="4868376"/>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7" name="Object 6">
                        <a:extLst>
                          <a:ext uri="{FF2B5EF4-FFF2-40B4-BE49-F238E27FC236}">
                            <a16:creationId xmlns:a16="http://schemas.microsoft.com/office/drawing/2014/main" id="{A73F97DE-1438-39C0-C11D-60D98B960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12" y="4868376"/>
                        <a:ext cx="1208314" cy="43872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30A23C1A-5836-801E-E02C-6E930EAA79EE}"/>
              </a:ext>
            </a:extLst>
          </p:cNvPr>
          <p:cNvSpPr txBox="1"/>
          <p:nvPr/>
        </p:nvSpPr>
        <p:spPr>
          <a:xfrm>
            <a:off x="978318" y="4944971"/>
            <a:ext cx="1364476" cy="261610"/>
          </a:xfrm>
          <a:prstGeom prst="rect">
            <a:avLst/>
          </a:prstGeom>
          <a:noFill/>
        </p:spPr>
        <p:txBody>
          <a:bodyPr wrap="none" rtlCol="0">
            <a:spAutoFit/>
          </a:bodyPr>
          <a:lstStyle/>
          <a:p>
            <a:r>
              <a:rPr lang="lv-LV" sz="1100" dirty="0"/>
              <a:t>Precizitātes intervāls</a:t>
            </a:r>
          </a:p>
        </p:txBody>
      </p:sp>
      <p:sp>
        <p:nvSpPr>
          <p:cNvPr id="9" name="Rectangle 16">
            <a:extLst>
              <a:ext uri="{FF2B5EF4-FFF2-40B4-BE49-F238E27FC236}">
                <a16:creationId xmlns:a16="http://schemas.microsoft.com/office/drawing/2014/main" id="{B5653226-13F9-4065-3EC5-E7E23B958AA0}"/>
              </a:ext>
            </a:extLst>
          </p:cNvPr>
          <p:cNvSpPr>
            <a:spLocks noChangeArrowheads="1"/>
          </p:cNvSpPr>
          <p:nvPr/>
        </p:nvSpPr>
        <p:spPr bwMode="auto">
          <a:xfrm flipV="1">
            <a:off x="0" y="-45719"/>
            <a:ext cx="36031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
        <p:nvSpPr>
          <p:cNvPr id="10" name="Rectangle 19">
            <a:extLst>
              <a:ext uri="{FF2B5EF4-FFF2-40B4-BE49-F238E27FC236}">
                <a16:creationId xmlns:a16="http://schemas.microsoft.com/office/drawing/2014/main" id="{21032258-FCDD-86F3-D5C4-2B6C9B88D390}"/>
              </a:ext>
            </a:extLst>
          </p:cNvPr>
          <p:cNvSpPr>
            <a:spLocks noChangeArrowheads="1"/>
          </p:cNvSpPr>
          <p:nvPr/>
        </p:nvSpPr>
        <p:spPr bwMode="auto">
          <a:xfrm>
            <a:off x="0" y="0"/>
            <a:ext cx="69668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11" name="Object 10">
            <a:extLst>
              <a:ext uri="{FF2B5EF4-FFF2-40B4-BE49-F238E27FC236}">
                <a16:creationId xmlns:a16="http://schemas.microsoft.com/office/drawing/2014/main" id="{E0EAB7CC-4903-C66F-6AB4-52D5A202EF50}"/>
              </a:ext>
            </a:extLst>
          </p:cNvPr>
          <p:cNvGraphicFramePr>
            <a:graphicFrameLocks noChangeAspect="1"/>
          </p:cNvGraphicFramePr>
          <p:nvPr>
            <p:extLst>
              <p:ext uri="{D42A27DB-BD31-4B8C-83A1-F6EECF244321}">
                <p14:modId xmlns:p14="http://schemas.microsoft.com/office/powerpoint/2010/main" val="1406359606"/>
              </p:ext>
            </p:extLst>
          </p:nvPr>
        </p:nvGraphicFramePr>
        <p:xfrm>
          <a:off x="1042475" y="5340530"/>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11" name="Object 10">
                        <a:extLst>
                          <a:ext uri="{FF2B5EF4-FFF2-40B4-BE49-F238E27FC236}">
                            <a16:creationId xmlns:a16="http://schemas.microsoft.com/office/drawing/2014/main" id="{8621C561-0A82-AD91-ACB3-B8ECF13B9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475" y="5340530"/>
                        <a:ext cx="220829" cy="185939"/>
                      </a:xfrm>
                      <a:prstGeom prst="rect">
                        <a:avLst/>
                      </a:prstGeom>
                      <a:noFill/>
                    </p:spPr>
                  </p:pic>
                </p:oleObj>
              </mc:Fallback>
            </mc:AlternateContent>
          </a:graphicData>
        </a:graphic>
      </p:graphicFrame>
      <p:graphicFrame>
        <p:nvGraphicFramePr>
          <p:cNvPr id="12" name="Table 11">
            <a:extLst>
              <a:ext uri="{FF2B5EF4-FFF2-40B4-BE49-F238E27FC236}">
                <a16:creationId xmlns:a16="http://schemas.microsoft.com/office/drawing/2014/main" id="{522ECA35-13AC-F0AD-430C-F872B64228DF}"/>
              </a:ext>
            </a:extLst>
          </p:cNvPr>
          <p:cNvGraphicFramePr>
            <a:graphicFrameLocks noGrp="1"/>
          </p:cNvGraphicFramePr>
          <p:nvPr>
            <p:extLst>
              <p:ext uri="{D42A27DB-BD31-4B8C-83A1-F6EECF244321}">
                <p14:modId xmlns:p14="http://schemas.microsoft.com/office/powerpoint/2010/main" val="2115460818"/>
              </p:ext>
            </p:extLst>
          </p:nvPr>
        </p:nvGraphicFramePr>
        <p:xfrm>
          <a:off x="994501" y="770654"/>
          <a:ext cx="5738996" cy="340949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b="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gridSpan="8">
                  <a:txBody>
                    <a:bodyPr/>
                    <a:lstStyle/>
                    <a:p>
                      <a:pPr algn="ctr" fontAlgn="ctr"/>
                      <a:r>
                        <a:rPr lang="lv-LV" sz="1100" b="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b="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261497667"/>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vai 98</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0.9</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0.8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27455953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vai 96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99223357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vai 94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1.5</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8702809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vai 92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6053728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vai 90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72200596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vai 88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3404885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vai 85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85755766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vai 80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94073140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vai 75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2.8</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13366179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vai 70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5233591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vai 65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16328108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vai 60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22321298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 vai 55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7307111"/>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vai 50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346052898"/>
                  </a:ext>
                </a:extLst>
              </a:tr>
            </a:tbl>
          </a:graphicData>
        </a:graphic>
      </p:graphicFrame>
      <p:sp>
        <p:nvSpPr>
          <p:cNvPr id="13" name="TextBox 12">
            <a:extLst>
              <a:ext uri="{FF2B5EF4-FFF2-40B4-BE49-F238E27FC236}">
                <a16:creationId xmlns:a16="http://schemas.microsoft.com/office/drawing/2014/main" id="{43A11620-2D7A-BBA5-B612-4FD8BD7982D0}"/>
              </a:ext>
            </a:extLst>
          </p:cNvPr>
          <p:cNvSpPr txBox="1"/>
          <p:nvPr/>
        </p:nvSpPr>
        <p:spPr>
          <a:xfrm>
            <a:off x="134454" y="147258"/>
            <a:ext cx="8253970" cy="307777"/>
          </a:xfrm>
          <a:prstGeom prst="rect">
            <a:avLst/>
          </a:prstGeom>
          <a:noFill/>
        </p:spPr>
        <p:txBody>
          <a:bodyPr wrap="square" rtlCol="0">
            <a:spAutoFit/>
          </a:bodyPr>
          <a:lstStyle/>
          <a:p>
            <a:r>
              <a:rPr lang="lv-LV" sz="1400" b="1" dirty="0">
                <a:latin typeface="+mj-lt"/>
              </a:rPr>
              <a:t>Pētījuma rezultātu statistiskās kļūdas noteikšanas tabula </a:t>
            </a:r>
            <a:r>
              <a:rPr lang="lv-LV" sz="1400" dirty="0">
                <a:latin typeface="+mj-lt"/>
              </a:rPr>
              <a:t>(ar 95% varbūtību)</a:t>
            </a:r>
          </a:p>
        </p:txBody>
      </p:sp>
    </p:spTree>
    <p:extLst>
      <p:ext uri="{BB962C8B-B14F-4D97-AF65-F5344CB8AC3E}">
        <p14:creationId xmlns:p14="http://schemas.microsoft.com/office/powerpoint/2010/main" val="215321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3B427-EC6D-2207-FC77-EDD60A7C0ADE}"/>
              </a:ext>
            </a:extLst>
          </p:cNvPr>
          <p:cNvSpPr>
            <a:spLocks noChangeArrowheads="1"/>
          </p:cNvSpPr>
          <p:nvPr/>
        </p:nvSpPr>
        <p:spPr bwMode="auto">
          <a:xfrm>
            <a:off x="914400" y="2863970"/>
            <a:ext cx="7239000" cy="831013"/>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2. Kopsavilkums</a:t>
            </a:r>
            <a:endParaRPr lang="en-GB" sz="2400" dirty="0">
              <a:solidFill>
                <a:srgbClr val="000099"/>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5720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C8F583-56AA-EA8B-F8AB-7130CE99F17C}"/>
              </a:ext>
            </a:extLst>
          </p:cNvPr>
          <p:cNvSpPr>
            <a:spLocks noChangeArrowheads="1"/>
          </p:cNvSpPr>
          <p:nvPr/>
        </p:nvSpPr>
        <p:spPr bwMode="auto">
          <a:xfrm>
            <a:off x="539552" y="356462"/>
            <a:ext cx="8136904" cy="6005592"/>
          </a:xfrm>
          <a:prstGeom prst="rect">
            <a:avLst/>
          </a:prstGeom>
          <a:noFill/>
          <a:ln w="9525">
            <a:noFill/>
            <a:miter lim="800000"/>
            <a:headEnd/>
            <a:tailEnd/>
          </a:ln>
        </p:spPr>
        <p:txBody>
          <a:bodyPr/>
          <a:lstStyle/>
          <a:p>
            <a:pPr marL="457200" indent="-457200">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Pārliecinošs vairākums Latvijas sabiedrības atbalsta Ukrainu cīņā pret Krievijas agresiju, Ukrainas bēgļu uzņemšanu, kā arī Ukrainas uzņemšanu Eiropas savienībā un NATO. Jāuzsver, ka Latvijas sabiedrības atbalsts šiem Ukrainas mērķiem pieaug: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cīņu par savas zemes neatkarību un brīvību</a:t>
            </a:r>
            <a:r>
              <a:rPr lang="en-US" sz="1100" dirty="0">
                <a:solidFill>
                  <a:srgbClr val="000000"/>
                </a:solidFill>
                <a:latin typeface="Calibri" pitchFamily="34" charset="0"/>
              </a:rPr>
              <a:t> </a:t>
            </a:r>
            <a:r>
              <a:rPr lang="lv-LV" sz="1100" dirty="0">
                <a:solidFill>
                  <a:srgbClr val="000000"/>
                </a:solidFill>
                <a:latin typeface="Calibri" pitchFamily="34" charset="0"/>
              </a:rPr>
              <a:t>pilnībā vai drīzāk atbalsta 82% (+6% salīdzinājumā ar 2022.g. martu) aptaujāto Latvijas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kara bēgļu uzņemšanu Latvijā atbalsta 73% (-1% salīdzinājumā ar martu) aptaujas dalībnieku;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uzņemšanu NATO atbalsta 63% (+12% salīdzinājumā ar martu)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Ukrainas uzņemšanu Eiropas savienībā atbalsta 62% (+7% salīdzinājumā ar martu) aptaujāto Latvijas iedzīvotāju.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Krievijas prezidentu </a:t>
            </a:r>
            <a:r>
              <a:rPr lang="lv-LV" sz="1100" dirty="0" err="1">
                <a:solidFill>
                  <a:srgbClr val="000000"/>
                </a:solidFill>
                <a:latin typeface="Calibri" pitchFamily="34" charset="0"/>
              </a:rPr>
              <a:t>V.Putinu</a:t>
            </a:r>
            <a:r>
              <a:rPr lang="lv-LV" sz="1100" dirty="0">
                <a:solidFill>
                  <a:srgbClr val="000000"/>
                </a:solidFill>
                <a:latin typeface="Calibri" pitchFamily="34" charset="0"/>
              </a:rPr>
              <a:t> un viņa sabiedroto iebrukumu Ukrainā atbalsta vien 4% aptaujāto un viņu skaits kopš marta ir sarucis divkārt (-4%). Dominējošā daļa (86%) aptaujāto Latvijas iedzīvotāju ir pret Krievijas uzsākto karu Ukrainā.</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Vairākums aptaujāto (60%; + 4% salīdzinājumā ar martu) Latvijas iedzīvotāju kopumā piekrīt, ka karš Ukrainā pastiprina spriedzi latviešu un krievu starpā. Rezultāti latviešu un krievu grupās ir līdzīgi.</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iedzīvotāji augstu vērtē savas prasmes </a:t>
            </a:r>
            <a:r>
              <a:rPr lang="lv-LV" sz="1100" dirty="0" err="1">
                <a:solidFill>
                  <a:srgbClr val="000000"/>
                </a:solidFill>
                <a:latin typeface="Calibri" pitchFamily="34" charset="0"/>
              </a:rPr>
              <a:t>medijpratībā</a:t>
            </a:r>
            <a:r>
              <a:rPr lang="lv-LV" sz="1100" dirty="0">
                <a:solidFill>
                  <a:srgbClr val="000000"/>
                </a:solidFill>
                <a:latin typeface="Calibri" pitchFamily="34" charset="0"/>
              </a:rPr>
              <a:t> un kopumā uzticas Latvijas valsts institūciju un mediju sniegtajai informācijai: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Vairākums (57%; -9% salīdzinājumā ar martu) Latvijas iedzīvotāju uzskata, ka viņi </a:t>
            </a:r>
            <a:r>
              <a:rPr lang="en-US" sz="1100" dirty="0" err="1">
                <a:solidFill>
                  <a:srgbClr val="000000"/>
                </a:solidFill>
                <a:latin typeface="Calibri" pitchFamily="34" charset="0"/>
              </a:rPr>
              <a:t>sp</a:t>
            </a:r>
            <a:r>
              <a:rPr lang="lv-LV" sz="1100" dirty="0" err="1">
                <a:solidFill>
                  <a:srgbClr val="000000"/>
                </a:solidFill>
                <a:latin typeface="Calibri" pitchFamily="34" charset="0"/>
              </a:rPr>
              <a:t>ēj</a:t>
            </a:r>
            <a:r>
              <a:rPr lang="lv-LV" sz="1100" dirty="0">
                <a:solidFill>
                  <a:srgbClr val="000000"/>
                </a:solidFill>
                <a:latin typeface="Calibri" pitchFamily="34" charset="0"/>
              </a:rPr>
              <a:t> atšķirt patiesu informāciju par karu Ukrainā no sagrozītas;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Latvijas valsts institūciju sniegtajai informācijai par karu Ukrainā uzticas 50% (-2% salīdzinājumā ar martu), Latvijas mediju sniegtajai informācijai uzticas 47% (rezultāts nav mainījies salīdzinājumā ar martu) aptaujāto iedzīvotāju. Neuzticēšanos Latvijas institūcijām un medijiem pauda 22% - 23% respondentu. Mazākumtautību pārstāvju vidū uzticēšanās rādītāji tradicionāli ir zemāki nekā vidēji sabiedrībā, šajā grupā pozitīvo un kritisko vērtējumu skaits šajos jautājumos bija līdzīgs  (~35%);</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Atbildot par iespējamo nogurumu no ziņām par karu Ukrainā, lielākā daļa (52%) respondentu to noraidīja, paužot viedokli, ka nav no šīm ziņām noguruši.</a:t>
            </a:r>
          </a:p>
        </p:txBody>
      </p:sp>
    </p:spTree>
    <p:extLst>
      <p:ext uri="{BB962C8B-B14F-4D97-AF65-F5344CB8AC3E}">
        <p14:creationId xmlns:p14="http://schemas.microsoft.com/office/powerpoint/2010/main" val="314876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B7B08C-6C48-8E54-10F3-3FA215E84FA9}"/>
              </a:ext>
            </a:extLst>
          </p:cNvPr>
          <p:cNvSpPr>
            <a:spLocks noChangeArrowheads="1"/>
          </p:cNvSpPr>
          <p:nvPr/>
        </p:nvSpPr>
        <p:spPr bwMode="auto">
          <a:xfrm>
            <a:off x="539552" y="332656"/>
            <a:ext cx="8136904" cy="6037147"/>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Pieaugusi drošības sajūta dēļ Latvijas dalības NATO un Eiropas savienībā:</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Latvijas dalība NATO drošības sajūtu rada 48% (+11% salīdzinājumā ar martu) aptaujāto Latvijas iedzīvotāju (biežāk latviešiem). Latvijas dalība Eiropas savienībā drošību rada 48% (+11% salīdzinājumā ar martu) pētījuma dalībnieku. Noraidošu viedokli šajos jautājumos pārstāvēja katrs ceturtais respondents (biežāk cittautieši).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41% (+2% salīdzinājumā ar martu) aptaujāto Latvijas iedzīvotāju kopumā jūtas droši, jo Latvijai nav tieša militāra apdraudējuma. Pretēju viedokli pārstāvēja 27% aptaujāto.</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pavasarī, arī 2022.g. decembrī Latvijas sabiedrība diezgan skeptiski vērtē Rietumu valstu paveikto cīnoties pret </a:t>
            </a:r>
            <a:r>
              <a:rPr lang="lv-LV" sz="1100" dirty="0" err="1">
                <a:solidFill>
                  <a:srgbClr val="000000"/>
                </a:solidFill>
                <a:latin typeface="Calibri" pitchFamily="34" charset="0"/>
              </a:rPr>
              <a:t>V.Putina</a:t>
            </a:r>
            <a:r>
              <a:rPr lang="lv-LV" sz="1100" dirty="0">
                <a:solidFill>
                  <a:srgbClr val="000000"/>
                </a:solidFill>
                <a:latin typeface="Calibri" pitchFamily="34" charset="0"/>
              </a:rPr>
              <a:t> karu Ukrainā. Tikai 22% (-5% salīdzinājumā ar martu) aptaujāto iedzīvotāju piekrita tam, ka Rietumu valstis un institūcijas pietiekami spēcīgi darbojas pret </a:t>
            </a:r>
            <a:r>
              <a:rPr lang="lv-LV" sz="1100" dirty="0" err="1">
                <a:solidFill>
                  <a:srgbClr val="000000"/>
                </a:solidFill>
                <a:latin typeface="Calibri" pitchFamily="34" charset="0"/>
              </a:rPr>
              <a:t>V.Putina</a:t>
            </a:r>
            <a:r>
              <a:rPr lang="lv-LV" sz="1100" dirty="0">
                <a:solidFill>
                  <a:srgbClr val="000000"/>
                </a:solidFill>
                <a:latin typeface="Calibri" pitchFamily="34" charset="0"/>
              </a:rPr>
              <a:t> karu Ukrainā. Biežāk (37% gadījumu) tika pārstāvēts noraidošs viedoklis.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Nav mainījies sabiedrības viedoklis par Rietumu valstu iesaistīšanos karā. To atbalstītu 20% respondentu. Katrs otrais Latvijas iedzīvotājs (49%) ir pret Rietumu iesaistīšanos karadarbībā Ukrainā.</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Krievijas valsts institūciju un mediju sniegtajai informācijai par karu Ukrainā uzticas tikai 4% aptaujāto Latvijas iedzīvotāju. Gandrīz viennozīmīgi (vairāk nekā 80% gadījumu), gan Krievijas valsts institūciju, gan Krievijas mediju sniegtā informācija tika raksturota kā neuzticama.</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divas trešdaļas (68%) aptaujāto Latvijas iedzīvotāju apgalvoja, ka ir snieguši materiālu vai morālu atbalstu Ukrainai un Ukrainas bēgļiem. Visās respondentu sociāli demogrāfiskajās grupās tā atbildēja lielākā daļa aptaujāto.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Nozīmīgākās tēmas, kuras interesē vairāk nekā divas trešdaļas aptaujāto Latvijas iedzīvotāju, ir:</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starptautiskām aktualitātēm (interesē 81%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Krievijas karu Ukrainā (80%);</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ekonomiku (78%);</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sociāliem jautājumiem (75%);</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iekšpolitikas aktualitātēm (72%);</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veselības aprūpi (71%).</a:t>
            </a:r>
          </a:p>
        </p:txBody>
      </p:sp>
    </p:spTree>
    <p:extLst>
      <p:ext uri="{BB962C8B-B14F-4D97-AF65-F5344CB8AC3E}">
        <p14:creationId xmlns:p14="http://schemas.microsoft.com/office/powerpoint/2010/main" val="1690386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1518</TotalTime>
  <Words>3053</Words>
  <Application>Microsoft Office PowerPoint</Application>
  <PresentationFormat>On-screen Show (4:3)</PresentationFormat>
  <Paragraphs>436</Paragraphs>
  <Slides>53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Calibri Light</vt:lpstr>
      <vt:lpstr>Times New Roman</vt:lpstr>
      <vt:lpstr>Verdana</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Oskars Zalāns</dc:creator>
  <cp:lastModifiedBy>Sanita Kalnača</cp:lastModifiedBy>
  <cp:revision>16</cp:revision>
  <dcterms:created xsi:type="dcterms:W3CDTF">2022-12-20T10:19:33Z</dcterms:created>
  <dcterms:modified xsi:type="dcterms:W3CDTF">2023-01-31T11:33:56Z</dcterms:modified>
</cp:coreProperties>
</file>